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BD970-D5B0-4B75-989A-D3CBF8DD84FC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4BC09-FDB2-41EA-99DC-F8729E920A6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956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SINDROM ADHD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r-HR" dirty="0" smtClean="0"/>
              <a:t>Josipa </a:t>
            </a:r>
            <a:r>
              <a:rPr lang="hr-HR" dirty="0" err="1" smtClean="0"/>
              <a:t>Markobašić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1025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8000" y="962941"/>
            <a:ext cx="6096000" cy="49321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lvl="0" indent="-341313" algn="just" defTabSz="914400"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Razvojni poremećaj</a:t>
            </a: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s izraženim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simptomima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nepažnje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 i/ili 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hiperaktivnosti-impulzivnosti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				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koji</a:t>
            </a:r>
            <a:endParaRPr lang="hr-HR" sz="2800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ne odgovaraju razvojnom stupnju</a:t>
            </a:r>
            <a:endParaRPr lang="hr-HR" sz="2800" b="1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algn="just" defTabSz="914400"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klinički značajno negativno utječu na  socijalno,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školsko </a:t>
            </a: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ili radno </a:t>
            </a:r>
            <a:r>
              <a:rPr lang="hr-HR" sz="2800" spc="100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funkc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126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8000" y="193499"/>
            <a:ext cx="6096000" cy="647100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		         </a:t>
            </a:r>
            <a:r>
              <a:rPr lang="hr-HR" sz="4000" b="1" spc="100" dirty="0">
                <a:solidFill>
                  <a:srgbClr val="04617B"/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Uzroci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4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    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J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oš uvijek nije otkriven u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potpunosti uzrok poremećaja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, 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ali se zna da 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4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    			</a:t>
            </a:r>
            <a:r>
              <a:rPr lang="hr-HR" sz="4000" b="1" spc="100" dirty="0">
                <a:solidFill>
                  <a:srgbClr val="04617B"/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NIJE</a:t>
            </a:r>
            <a:r>
              <a:rPr lang="hr-HR" sz="40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1313" lvl="0" indent="-341313" defTabSz="914400">
              <a:lnSpc>
                <a:spcPct val="80000"/>
              </a:lnSpc>
              <a:spcBef>
                <a:spcPts val="1500"/>
              </a:spcBef>
              <a:buSzPct val="80000"/>
              <a:defRPr/>
            </a:pPr>
            <a:r>
              <a:rPr lang="hr-HR" sz="28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hr-HR" sz="36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nedostatak roditeljske brige, pretjerano gledanje televizije, neadekvatna prehrana ili npr. poremećaj u lučenju hormona, mada ti činitelji mogu utjecati na jačinu simptoma </a:t>
            </a:r>
          </a:p>
        </p:txBody>
      </p:sp>
    </p:spTree>
    <p:extLst>
      <p:ext uri="{BB962C8B-B14F-4D97-AF65-F5344CB8AC3E}">
        <p14:creationId xmlns:p14="http://schemas.microsoft.com/office/powerpoint/2010/main" val="812828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048000" y="1378439"/>
            <a:ext cx="6096000" cy="410112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Prema 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brojni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m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, posebno noviji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m      			    i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straživanj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ima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	 </a:t>
            </a:r>
            <a:r>
              <a:rPr lang="hr-HR" sz="4400" b="1" spc="100" dirty="0">
                <a:solidFill>
                  <a:srgbClr val="04617B"/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Uzrok je: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biološka različitost u  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                            funkcioniranju CNS-a,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defRPr/>
            </a:pP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koja može nastati pod utjecajem</a:t>
            </a:r>
            <a:endParaRPr lang="hr-HR" sz="2200" b="1" spc="100" dirty="0">
              <a:solidFill>
                <a:prstClr val="black">
                  <a:lumMod val="75000"/>
                  <a:lumOff val="25000"/>
                </a:prstClr>
              </a:solidFill>
              <a:effectLst>
                <a:innerShdw blurRad="50800">
                  <a:prstClr val="white"/>
                </a:innerShdw>
              </a:effectLst>
              <a:latin typeface="Times New Roman" pitchFamily="18" charset="0"/>
            </a:endParaRP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naslijeđ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a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200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ili </a:t>
            </a:r>
          </a:p>
          <a:p>
            <a:pPr marL="341313" lvl="0" indent="-341313" defTabSz="914400">
              <a:lnSpc>
                <a:spcPct val="90000"/>
              </a:lnSpc>
              <a:spcBef>
                <a:spcPts val="1500"/>
              </a:spcBef>
              <a:buSzPct val="80000"/>
              <a:buFont typeface="Wingdings" panose="05000000000000000000" pitchFamily="2" charset="2"/>
              <a:buChar char=""/>
              <a:defRPr/>
            </a:pP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različitih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nepovoljnih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čimbenika koji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</a:rPr>
              <a:t>mogu djelovati </a:t>
            </a:r>
            <a:r>
              <a:rPr lang="hr-HR" sz="2200" b="1" spc="100" dirty="0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tijekom trudnoće, poroda ili nakon rođenja </a:t>
            </a:r>
            <a:r>
              <a:rPr lang="hr-HR" sz="2200" b="1" spc="100" dirty="0" err="1">
                <a:solidFill>
                  <a:prstClr val="black">
                    <a:lumMod val="75000"/>
                    <a:lumOff val="25000"/>
                  </a:prstClr>
                </a:solidFill>
                <a:effectLst>
                  <a:innerShdw blurRad="50800">
                    <a:prstClr val="white"/>
                  </a:innerShdw>
                </a:effectLst>
                <a:latin typeface="Times New Roman" pitchFamily="18" charset="0"/>
                <a:cs typeface="Times New Roman" pitchFamily="18" charset="0"/>
              </a:rPr>
              <a:t>djet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3295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Karakteristična </a:t>
            </a:r>
            <a:r>
              <a:rPr lang="de-DE" altLang="sr-Latn-R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ponašanja</a:t>
            </a:r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r>
              <a:rPr lang="de-DE" altLang="sr-Latn-R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djeteta</a:t>
            </a:r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s ADHD </a:t>
            </a:r>
            <a:r>
              <a:rPr lang="de-DE" altLang="sr-Latn-R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sindromom</a:t>
            </a:r>
            <a:r>
              <a:rPr lang="de-DE" altLang="sr-Latn-R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:</a:t>
            </a:r>
            <a:r>
              <a:rPr lang="de-DE" altLang="sr-Latn-R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048000" y="1277642"/>
            <a:ext cx="6096000" cy="40811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izrazita nestrpljivost 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psihomotorni nemir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poteškoće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organizaciji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zaboravljaju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gube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zameću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pribor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knjige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upute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...)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radi prebrzo i čini “nepotrebne“ greške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pitanja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odgovara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prebrzo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bez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razmišljanja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nije sposobno slijediti upute koje se daju cijeloj grupi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uspijeva upamtiti uputu iako nema poteškoća s pamćenjem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pismeni radovi su mu najčešće “zbrkani”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nespretno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ispadaju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stvari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posrne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padne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pretjerano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pričljivo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često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mijenja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aktivnost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ostavljajući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prethodnu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nedovršenu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mnogo pita a ne dočeka odgovor</a:t>
            </a:r>
            <a:endParaRPr lang="de-DE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omesti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bilo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kojoj</a:t>
            </a:r>
            <a:r>
              <a:rPr lang="de-DE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altLang="sr-Latn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aktivnosti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sklono povesti se za „bučnijom“ djecom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neujednačen uspjeh u različitim predmetima</a:t>
            </a:r>
          </a:p>
          <a:p>
            <a:pPr marL="285750" indent="-285750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uspijeva misliti na logičan i razumljiv način</a:t>
            </a:r>
          </a:p>
        </p:txBody>
      </p:sp>
    </p:spTree>
    <p:extLst>
      <p:ext uri="{BB962C8B-B14F-4D97-AF65-F5344CB8AC3E}">
        <p14:creationId xmlns:p14="http://schemas.microsoft.com/office/powerpoint/2010/main" val="2384538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Osnovni simptomi ovog poremećaja su:</a:t>
            </a:r>
            <a:r>
              <a:rPr lang="hr-HR" altLang="sr-Latn-R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br>
              <a:rPr lang="hr-HR" altLang="sr-Latn-R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altLang="sr-Latn-R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hiperaktivnost,  impulzivnost,  nepažnja</a:t>
            </a:r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048000" y="199783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HIPERAKTIVNOST se očituje u slučajnoj aktivnosti koja je  neorganizirana i nije usmjerena prema postavljenom cilju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IMPULZIVNOST je reagiranje koje ne uključuje razmišljanje o  mogućim posljedicama ponašanja. 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NEPAŽNJA se očituje u teškoćama koncentracije, pojačanoj </a:t>
            </a:r>
            <a:r>
              <a:rPr lang="hr-H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distraktibilnosti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smanjenom rasponu pozornosti, nedovoljnoj sposobnosti slušanja što otežava 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slijeđenje </a:t>
            </a:r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uputa, te problemu   završavanja započetih aktivnosti.</a:t>
            </a:r>
          </a:p>
        </p:txBody>
      </p:sp>
    </p:spTree>
    <p:extLst>
      <p:ext uri="{BB962C8B-B14F-4D97-AF65-F5344CB8AC3E}">
        <p14:creationId xmlns:p14="http://schemas.microsoft.com/office/powerpoint/2010/main" val="641911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58684" y="624110"/>
            <a:ext cx="8911687" cy="1280890"/>
          </a:xfrm>
        </p:spPr>
        <p:txBody>
          <a:bodyPr/>
          <a:lstStyle/>
          <a:p>
            <a:r>
              <a:rPr lang="hr-HR" altLang="sr-Latn-RS" b="1" dirty="0">
                <a:solidFill>
                  <a:schemeClr val="tx1"/>
                </a:solidFill>
              </a:rPr>
              <a:t>HIPERAKTIVNOST…</a:t>
            </a:r>
            <a:br>
              <a:rPr lang="hr-HR" altLang="sr-Latn-RS" b="1" dirty="0">
                <a:solidFill>
                  <a:schemeClr val="tx1"/>
                </a:solidFill>
              </a:rPr>
            </a:b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2382982" y="1720578"/>
            <a:ext cx="6096000" cy="20867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tresu rukama ili nogama ili se vrpolje na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sjedalici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mogu dugo mirno sjediti na jednom mjestu, za radnim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stolom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su u “pogonu” ili kao da ih “pokreće motor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pretjerano pričaju</a:t>
            </a:r>
          </a:p>
        </p:txBody>
      </p:sp>
    </p:spTree>
    <p:extLst>
      <p:ext uri="{BB962C8B-B14F-4D97-AF65-F5344CB8AC3E}">
        <p14:creationId xmlns:p14="http://schemas.microsoft.com/office/powerpoint/2010/main" val="2248363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b="1" dirty="0">
                <a:solidFill>
                  <a:schemeClr val="tx1"/>
                </a:solidFill>
              </a:rPr>
              <a:t>IMPULZIVNOST…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2000597" y="1905000"/>
            <a:ext cx="6096000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Često “istrčavaju” s odgovorima prije nego što je dovršeno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pitanje</a:t>
            </a: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Preskaču stranice kod čitanja ili idu na kraj knjige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“Zatvorenik”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trenutka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Nestrpljivost (npr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problem 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čekanja u redu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Nepromišljene reakcije </a:t>
            </a:r>
            <a:endParaRPr lang="hr-HR" alt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teško odgađaju zadovoljavanje želje, teško čekaju neki događaj - manjak planiranja </a:t>
            </a:r>
            <a:endParaRPr lang="hr-HR" altLang="sr-Latn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teško se odupiru trenutnom iskušenju</a:t>
            </a:r>
          </a:p>
        </p:txBody>
      </p:sp>
    </p:spTree>
    <p:extLst>
      <p:ext uri="{BB962C8B-B14F-4D97-AF65-F5344CB8AC3E}">
        <p14:creationId xmlns:p14="http://schemas.microsoft.com/office/powerpoint/2010/main" val="195802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01731" y="732174"/>
            <a:ext cx="8911687" cy="1280890"/>
          </a:xfrm>
        </p:spPr>
        <p:txBody>
          <a:bodyPr/>
          <a:lstStyle/>
          <a:p>
            <a:r>
              <a:rPr lang="hr-HR" altLang="sr-Latn-RS" b="1" dirty="0"/>
              <a:t>NEPAŽNJA…</a:t>
            </a:r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900844" y="1751275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slušaju kad im se izravno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obraća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u pažljivom slušanju ili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čitanju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“Odlete” usred konverzacije 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Kratka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koncentracija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Lako su ometeni od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okoline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Problemi u </a:t>
            </a: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organizaciji</a:t>
            </a:r>
            <a:endParaRPr lang="hr-HR" alt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Vrlo brzo se dosađuju</a:t>
            </a:r>
          </a:p>
          <a:p>
            <a:pPr marL="609600" indent="-609600">
              <a:buFont typeface="Arial" panose="020B0604020202020204" pitchFamily="34" charset="0"/>
              <a:buChar char="•"/>
              <a:defRPr/>
            </a:pPr>
            <a:r>
              <a:rPr lang="hr-HR" alt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Često </a:t>
            </a:r>
            <a:r>
              <a:rPr lang="hr-HR" alt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gube stvari potrebne za ispunjavanje zadaća ili aktivnosti (npr. igračke, školski pribor, olovke, knjige, alat)</a:t>
            </a:r>
          </a:p>
          <a:p>
            <a:pPr marL="609600" indent="-609600">
              <a:buFontTx/>
              <a:buAutoNum type="arabicPeriod"/>
              <a:defRPr/>
            </a:pPr>
            <a:endParaRPr lang="hr-HR" altLang="sr-Latn-RS" dirty="0"/>
          </a:p>
        </p:txBody>
      </p:sp>
    </p:spTree>
    <p:extLst>
      <p:ext uri="{BB962C8B-B14F-4D97-AF65-F5344CB8AC3E}">
        <p14:creationId xmlns:p14="http://schemas.microsoft.com/office/powerpoint/2010/main" val="441080179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355</Words>
  <Application>Microsoft Office PowerPoint</Application>
  <PresentationFormat>Široki zaslon</PresentationFormat>
  <Paragraphs>73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</vt:lpstr>
      <vt:lpstr>Wingdings 3</vt:lpstr>
      <vt:lpstr>Pramen</vt:lpstr>
      <vt:lpstr>SINDROM ADHD</vt:lpstr>
      <vt:lpstr>PowerPoint prezentacija</vt:lpstr>
      <vt:lpstr>PowerPoint prezentacija</vt:lpstr>
      <vt:lpstr>PowerPoint prezentacija</vt:lpstr>
      <vt:lpstr>Karakteristična ponašanja djeteta s ADHD sindromom: </vt:lpstr>
      <vt:lpstr>Osnovni simptomi ovog poremećaja su:    hiperaktivnost,  impulzivnost,  nepažnja</vt:lpstr>
      <vt:lpstr>HIPERAKTIVNOST… </vt:lpstr>
      <vt:lpstr>IMPULZIVNOST…</vt:lpstr>
      <vt:lpstr>NEPAŽNJA…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SINDROM ADHD</dc:title>
  <dc:creator>U17-PC</dc:creator>
  <cp:lastModifiedBy>U17-PC</cp:lastModifiedBy>
  <cp:revision>12</cp:revision>
  <dcterms:created xsi:type="dcterms:W3CDTF">2018-12-19T15:38:13Z</dcterms:created>
  <dcterms:modified xsi:type="dcterms:W3CDTF">2018-12-19T16:48:41Z</dcterms:modified>
</cp:coreProperties>
</file>