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39" d="100"/>
          <a:sy n="39" d="100"/>
        </p:scale>
        <p:origin x="133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ikonu da biste dodali 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53FE2B-D715-443B-A911-98F325E6BE5F}" type="datetimeFigureOut">
              <a:rPr lang="hr-HR" smtClean="0"/>
              <a:t>27.3.2015.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3F2A9-2A3B-417C-B17B-62B23E2C5956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Jezični savjetnik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781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Glasovi č i 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Suglasnici č i ć ponekad uzrokuju probleme kada pišemo hrvatskim standardnim jezikom, ali ti se problemi mogu savladati s nekoliko jednostavnih pravila</a:t>
            </a:r>
          </a:p>
          <a:p>
            <a:endParaRPr lang="hr-HR" dirty="0"/>
          </a:p>
          <a:p>
            <a:r>
              <a:rPr lang="hr-HR" dirty="0" smtClean="0"/>
              <a:t>Treba zapamtiti da suglasnik č zamjenjuje glas k nakon palatalizacije pa vrijedi pravilo da se k ispred e ili i mijenja u č (vjernik-vjerniče).Isto tako se ponekad i c mijenja u č ispred e ili i (hotimice-hotimičan).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125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Glasovi </a:t>
            </a:r>
            <a:r>
              <a:rPr lang="hr-HR" dirty="0" err="1" smtClean="0"/>
              <a:t>dž</a:t>
            </a:r>
            <a:r>
              <a:rPr lang="hr-HR" dirty="0" smtClean="0"/>
              <a:t> i đ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Iako glasovi </a:t>
            </a:r>
            <a:r>
              <a:rPr lang="hr-HR" dirty="0" err="1" smtClean="0"/>
              <a:t>dž</a:t>
            </a:r>
            <a:r>
              <a:rPr lang="hr-HR" dirty="0" smtClean="0"/>
              <a:t> i đ nisu problematični kao č i ć,dobro je znati sljedeća pravila.</a:t>
            </a:r>
          </a:p>
          <a:p>
            <a:r>
              <a:rPr lang="hr-HR" dirty="0" smtClean="0"/>
              <a:t>Glas </a:t>
            </a:r>
            <a:r>
              <a:rPr lang="hr-HR" dirty="0" err="1" smtClean="0"/>
              <a:t>dž</a:t>
            </a:r>
            <a:r>
              <a:rPr lang="hr-HR" dirty="0" smtClean="0"/>
              <a:t> pišemo nakon provedenog jednačenja po zvučnosti ispred zvučnog b (</a:t>
            </a:r>
            <a:r>
              <a:rPr lang="hr-HR" dirty="0" err="1" smtClean="0"/>
              <a:t>npr.urudžba</a:t>
            </a:r>
            <a:r>
              <a:rPr lang="hr-HR" dirty="0" smtClean="0"/>
              <a:t>,promidžba,itd.)</a:t>
            </a:r>
          </a:p>
          <a:p>
            <a:r>
              <a:rPr lang="hr-HR" dirty="0" smtClean="0"/>
              <a:t>Glas </a:t>
            </a:r>
            <a:r>
              <a:rPr lang="hr-HR" dirty="0" err="1" smtClean="0"/>
              <a:t>dž</a:t>
            </a:r>
            <a:r>
              <a:rPr lang="hr-HR" dirty="0" smtClean="0"/>
              <a:t> pojavljuje se u tuđicama,uglavnom iz engleskog i turskog,i njih treba zapamtiti (džamija,džep,džip,itd.).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5801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Glasovi </a:t>
            </a:r>
            <a:r>
              <a:rPr lang="hr-HR" dirty="0" err="1" smtClean="0"/>
              <a:t>dž</a:t>
            </a:r>
            <a:r>
              <a:rPr lang="hr-HR" dirty="0" smtClean="0"/>
              <a:t> i đ (2)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Glas đ pojavljuje se u oblicima i </a:t>
            </a:r>
            <a:r>
              <a:rPr lang="hr-HR" dirty="0" err="1" smtClean="0"/>
              <a:t>izvedinicama</a:t>
            </a:r>
            <a:r>
              <a:rPr lang="hr-HR" dirty="0" smtClean="0"/>
              <a:t> na mjestu osnovnog d (svaditi-svađa,graditi-građa-itd.)</a:t>
            </a:r>
          </a:p>
          <a:p>
            <a:r>
              <a:rPr lang="hr-HR" dirty="0" smtClean="0"/>
              <a:t>Glas đ pojavljuje se u riječima kojima postanak nije vidljiv pa te riječi treba zapamtiti:Đurđica,leđa,oruđe,mađioničar itd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817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Izradili:</a:t>
            </a:r>
          </a:p>
          <a:p>
            <a:r>
              <a:rPr lang="hr-HR" dirty="0" smtClean="0"/>
              <a:t>Filip Bičanić</a:t>
            </a:r>
          </a:p>
          <a:p>
            <a:r>
              <a:rPr lang="hr-HR" dirty="0" smtClean="0"/>
              <a:t>Petar </a:t>
            </a:r>
            <a:r>
              <a:rPr lang="hr-HR" dirty="0" err="1" smtClean="0"/>
              <a:t>Ružek</a:t>
            </a:r>
            <a:r>
              <a:rPr lang="hr-HR" dirty="0" smtClean="0"/>
              <a:t> </a:t>
            </a:r>
          </a:p>
          <a:p>
            <a:r>
              <a:rPr lang="hr-HR" dirty="0" smtClean="0"/>
              <a:t>Patrik </a:t>
            </a:r>
            <a:r>
              <a:rPr lang="hr-HR" dirty="0" err="1" smtClean="0"/>
              <a:t>Godanj</a:t>
            </a:r>
            <a:endParaRPr lang="hr-HR" dirty="0" smtClean="0"/>
          </a:p>
          <a:p>
            <a:r>
              <a:rPr lang="hr-HR" dirty="0" smtClean="0"/>
              <a:t>Luka Petković</a:t>
            </a:r>
          </a:p>
          <a:p>
            <a:endParaRPr lang="hr-HR" dirty="0"/>
          </a:p>
        </p:txBody>
      </p:sp>
      <p:sp>
        <p:nvSpPr>
          <p:cNvPr id="5" name="Nasmiješeno lice 4"/>
          <p:cNvSpPr/>
          <p:nvPr/>
        </p:nvSpPr>
        <p:spPr>
          <a:xfrm>
            <a:off x="4860032" y="1988840"/>
            <a:ext cx="3240360" cy="324036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291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Točka-zarez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hr-HR" dirty="0" smtClean="0"/>
          </a:p>
          <a:p>
            <a:r>
              <a:rPr lang="hr-HR" dirty="0" smtClean="0"/>
              <a:t>Točka-zarez </a:t>
            </a:r>
            <a:r>
              <a:rPr lang="hr-HR" dirty="0"/>
              <a:t>stavlja se umjesto zareza gdje bi zarez bio premalena stanka i umjesto točke gdje bi ona bila prevelika:</a:t>
            </a:r>
          </a:p>
          <a:p>
            <a:r>
              <a:rPr lang="hr-HR" dirty="0"/>
              <a:t>a. u složenoj rečenici kako bi se odvojile rečenične cjeline koje su jedna s drugom </a:t>
            </a:r>
            <a:r>
              <a:rPr lang="hr-HR" dirty="0" err="1"/>
              <a:t>tjesnije</a:t>
            </a:r>
            <a:r>
              <a:rPr lang="hr-HR" dirty="0"/>
              <a:t> povezane nego s rečenicama iz drugoga dijela iste složene rečenice:</a:t>
            </a:r>
          </a:p>
          <a:p>
            <a:r>
              <a:rPr lang="hr-HR" i="1" dirty="0" smtClean="0"/>
              <a:t>„Vjenčanje </a:t>
            </a:r>
            <a:r>
              <a:rPr lang="hr-HR" i="1" dirty="0"/>
              <a:t>je bilo kao i svako drugo; u crkvu išlo se mirnije i svečanije, dok natrag bučnije i veselije</a:t>
            </a:r>
            <a:r>
              <a:rPr lang="hr-HR" i="1" dirty="0" smtClean="0"/>
              <a:t>.”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030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Točka-zarez (2)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hr-HR" dirty="0" smtClean="0"/>
              <a:t>od </a:t>
            </a:r>
            <a:r>
              <a:rPr lang="hr-HR" dirty="0"/>
              <a:t>nabrajanja istovrsnih ili srodnih pojmova kako bi razgraničavanje bilo jasnije:</a:t>
            </a:r>
          </a:p>
          <a:p>
            <a:r>
              <a:rPr lang="hr-HR" i="1" dirty="0" smtClean="0"/>
              <a:t>„</a:t>
            </a:r>
            <a:r>
              <a:rPr lang="hr-HR" i="1" dirty="0" err="1" smtClean="0"/>
              <a:t>Ogrizović</a:t>
            </a:r>
            <a:r>
              <a:rPr lang="hr-HR" i="1" dirty="0" smtClean="0"/>
              <a:t> </a:t>
            </a:r>
            <a:r>
              <a:rPr lang="hr-HR" i="1" dirty="0"/>
              <a:t>se nije mirio sa statusom autora jedne kazališne uspješnice; bilo mu je stalo do hvalospjeva u tisku; do ovacija prepunog gledališta; vijenaca na pozornici; bakljada na gradskim ulicama. </a:t>
            </a:r>
            <a:r>
              <a:rPr lang="hr-HR" i="1" dirty="0" smtClean="0"/>
              <a:t>”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0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hr-HR" dirty="0"/>
          </a:p>
          <a:p>
            <a:r>
              <a:rPr lang="hr-HR" dirty="0"/>
              <a:t>Rečenica je osnovna sintaktička jedinica. Najčešće se definira kao skup riječi kojim se izriče obavijest.</a:t>
            </a:r>
          </a:p>
          <a:p>
            <a:r>
              <a:rPr lang="hr-HR" dirty="0"/>
              <a:t>Rečenica je jezična jedinica koja ima značenje i čije je gramatičko ustrojstvo potpuno.</a:t>
            </a:r>
          </a:p>
          <a:p>
            <a:r>
              <a:rPr lang="hr-HR" dirty="0"/>
              <a:t>Realizacija rečenice u govoru naziva se iskaz. Iskaz se koristi u komunikaciji, odnosno u konkretnim situacijama. Zbog toga on ima smisao, a gramatičko mu ustrojstvo ne mora biti potpuno jer smisao može biti sadržan u kontekstu.</a:t>
            </a:r>
          </a:p>
          <a:p>
            <a:r>
              <a:rPr lang="hr-HR" dirty="0"/>
              <a:t>Rečenice se dijele prema priopćajnoj svrsi i prema sastavu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155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Veliko i malo početno slovo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Jednorječna</a:t>
            </a:r>
            <a:r>
              <a:rPr lang="hr-HR" dirty="0" smtClean="0"/>
              <a:t> vlastita imena</a:t>
            </a:r>
          </a:p>
          <a:p>
            <a:r>
              <a:rPr lang="hr-HR" dirty="0" smtClean="0"/>
              <a:t>Ulica</a:t>
            </a:r>
          </a:p>
          <a:p>
            <a:r>
              <a:rPr lang="hr-HR" dirty="0" smtClean="0"/>
              <a:t>Dijelova naseljenih mjesta</a:t>
            </a:r>
          </a:p>
          <a:p>
            <a:r>
              <a:rPr lang="hr-HR" dirty="0" smtClean="0"/>
              <a:t>Gradova,sela</a:t>
            </a:r>
          </a:p>
          <a:p>
            <a:r>
              <a:rPr lang="hr-HR" dirty="0" smtClean="0"/>
              <a:t>Krajeva ili regija</a:t>
            </a:r>
          </a:p>
          <a:p>
            <a:endParaRPr lang="hr-HR" dirty="0" smtClean="0"/>
          </a:p>
          <a:p>
            <a:r>
              <a:rPr lang="hr-HR" dirty="0" smtClean="0"/>
              <a:t>Pišu se velikim početnim slovom!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8350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Veliko i malo početno slovo (2)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Samo se prve riječi </a:t>
            </a:r>
            <a:r>
              <a:rPr lang="hr-HR" dirty="0" err="1" smtClean="0"/>
              <a:t>višerječnih</a:t>
            </a:r>
            <a:r>
              <a:rPr lang="hr-HR" dirty="0" smtClean="0"/>
              <a:t> vlastitih imena</a:t>
            </a:r>
          </a:p>
          <a:p>
            <a:r>
              <a:rPr lang="hr-HR" dirty="0" smtClean="0"/>
              <a:t>Ulica</a:t>
            </a:r>
          </a:p>
          <a:p>
            <a:r>
              <a:rPr lang="hr-HR" dirty="0" smtClean="0"/>
              <a:t>Trgova</a:t>
            </a:r>
          </a:p>
          <a:p>
            <a:r>
              <a:rPr lang="hr-HR" dirty="0" smtClean="0"/>
              <a:t>Gradskih četvrti</a:t>
            </a:r>
          </a:p>
          <a:p>
            <a:r>
              <a:rPr lang="hr-HR" dirty="0" smtClean="0"/>
              <a:t>Krajeva ili regija</a:t>
            </a:r>
          </a:p>
          <a:p>
            <a:endParaRPr lang="hr-HR" dirty="0" smtClean="0"/>
          </a:p>
          <a:p>
            <a:r>
              <a:rPr lang="hr-HR" dirty="0" smtClean="0"/>
              <a:t>Pišu se velikim početnim slovom,a ostale malim,ako nisu vlastita imena ili vlastite imenice!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453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Rečenični i pravopisni znakovi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/>
              <a:t>Trotočka</a:t>
            </a:r>
            <a:r>
              <a:rPr lang="hr-HR" dirty="0" smtClean="0"/>
              <a:t> se piše:</a:t>
            </a:r>
          </a:p>
          <a:p>
            <a:r>
              <a:rPr lang="hr-HR" dirty="0" smtClean="0"/>
              <a:t>Kad je tekst izostavljen ili nije naveden</a:t>
            </a:r>
          </a:p>
          <a:p>
            <a:r>
              <a:rPr lang="hr-HR" dirty="0" smtClean="0"/>
              <a:t>Kada se označuju dulje stanke ili isprekidani govor</a:t>
            </a:r>
          </a:p>
          <a:p>
            <a:r>
              <a:rPr lang="hr-HR" dirty="0" smtClean="0"/>
              <a:t>Kad se prekida nabrajanje jer ima mnogo takvih primjera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58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Rečenični i pravopisni znakovi (2)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u="sng" dirty="0" smtClean="0"/>
              <a:t>Zagrade </a:t>
            </a:r>
            <a:r>
              <a:rPr lang="hr-HR" dirty="0"/>
              <a:t> </a:t>
            </a:r>
            <a:r>
              <a:rPr lang="hr-HR" dirty="0" smtClean="0"/>
              <a:t>kao rečenični znak jače odjeljuju dio teksta kao </a:t>
            </a:r>
            <a:r>
              <a:rPr lang="hr-HR" b="1" dirty="0" smtClean="0"/>
              <a:t>manje važan </a:t>
            </a:r>
            <a:r>
              <a:rPr lang="hr-HR" dirty="0" smtClean="0"/>
              <a:t>ili kao </a:t>
            </a:r>
            <a:r>
              <a:rPr lang="hr-HR" b="1" dirty="0" smtClean="0"/>
              <a:t>dopunu i </a:t>
            </a:r>
            <a:r>
              <a:rPr lang="hr-HR" dirty="0" smtClean="0"/>
              <a:t>objašnjenje.</a:t>
            </a:r>
          </a:p>
          <a:p>
            <a:r>
              <a:rPr lang="hr-HR" dirty="0" smtClean="0"/>
              <a:t>„On je(svi to znamo)došao radi nas.”</a:t>
            </a:r>
          </a:p>
          <a:p>
            <a:r>
              <a:rPr lang="hr-HR" b="1" u="sng" dirty="0" smtClean="0"/>
              <a:t>Zagrade</a:t>
            </a:r>
            <a:r>
              <a:rPr lang="hr-HR" dirty="0" smtClean="0"/>
              <a:t> kao pravopisni znak ponajprije služe za skraćeno označavanje dvostrukih oblika istoznačnih riječi:</a:t>
            </a:r>
          </a:p>
          <a:p>
            <a:r>
              <a:rPr lang="hr-HR" dirty="0" smtClean="0"/>
              <a:t>k(a) = k i ka</a:t>
            </a:r>
          </a:p>
          <a:p>
            <a:r>
              <a:rPr lang="hr-HR" dirty="0" smtClean="0"/>
              <a:t>Dobrog(a)=dobrog i dobroga</a:t>
            </a:r>
          </a:p>
          <a:p>
            <a:r>
              <a:rPr lang="hr-HR" dirty="0" smtClean="0"/>
              <a:t>Mojem(u)=mojem i mojemu</a:t>
            </a:r>
          </a:p>
          <a:p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149596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Ije</a:t>
            </a:r>
            <a:r>
              <a:rPr lang="hr-HR" dirty="0" smtClean="0"/>
              <a:t>-je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Mnogi imaju problema sa glasovima </a:t>
            </a:r>
            <a:r>
              <a:rPr lang="hr-HR" dirty="0" err="1" smtClean="0"/>
              <a:t>ije</a:t>
            </a:r>
            <a:r>
              <a:rPr lang="hr-HR" dirty="0" smtClean="0"/>
              <a:t>-je.</a:t>
            </a:r>
          </a:p>
          <a:p>
            <a:r>
              <a:rPr lang="hr-HR" dirty="0" smtClean="0"/>
              <a:t>Počnimo :</a:t>
            </a:r>
          </a:p>
          <a:p>
            <a:r>
              <a:rPr lang="hr-HR" dirty="0" smtClean="0"/>
              <a:t>Kad god ne znate ide li </a:t>
            </a:r>
            <a:r>
              <a:rPr lang="hr-HR" dirty="0" err="1" smtClean="0"/>
              <a:t>ije</a:t>
            </a:r>
            <a:r>
              <a:rPr lang="hr-HR" dirty="0" smtClean="0"/>
              <a:t> ili je samo pogledajte kako ide na ekavici. </a:t>
            </a:r>
            <a:r>
              <a:rPr lang="hr-HR" dirty="0" err="1" smtClean="0"/>
              <a:t>Npr</a:t>
            </a:r>
            <a:r>
              <a:rPr lang="hr-HR" dirty="0" smtClean="0"/>
              <a:t>:</a:t>
            </a:r>
          </a:p>
          <a:p>
            <a:r>
              <a:rPr lang="hr-HR" dirty="0" smtClean="0"/>
              <a:t>Cvijet-</a:t>
            </a:r>
            <a:r>
              <a:rPr lang="hr-HR" dirty="0" err="1" smtClean="0"/>
              <a:t>Cvet</a:t>
            </a:r>
            <a:r>
              <a:rPr lang="hr-HR" dirty="0" smtClean="0"/>
              <a:t>-ako se </a:t>
            </a:r>
            <a:r>
              <a:rPr lang="hr-HR" dirty="0" err="1" smtClean="0"/>
              <a:t>cvet</a:t>
            </a:r>
            <a:r>
              <a:rPr lang="hr-HR" dirty="0" smtClean="0"/>
              <a:t> (e) razvlači znači da ide IJE</a:t>
            </a:r>
          </a:p>
          <a:p>
            <a:r>
              <a:rPr lang="hr-HR" dirty="0" smtClean="0"/>
              <a:t>Djeca-</a:t>
            </a:r>
            <a:r>
              <a:rPr lang="hr-HR" dirty="0" err="1" smtClean="0"/>
              <a:t>Deca</a:t>
            </a:r>
            <a:r>
              <a:rPr lang="hr-HR" dirty="0" smtClean="0"/>
              <a:t>-ako se </a:t>
            </a:r>
            <a:r>
              <a:rPr lang="hr-HR" dirty="0" err="1" smtClean="0"/>
              <a:t>deca</a:t>
            </a:r>
            <a:r>
              <a:rPr lang="hr-HR" dirty="0" smtClean="0"/>
              <a:t> (e) ako se izgovara brzo znači da ide je</a:t>
            </a:r>
          </a:p>
          <a:p>
            <a:r>
              <a:rPr lang="hr-HR" dirty="0" smtClean="0"/>
              <a:t>To je sva mudrost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336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545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 Antiqua</vt:lpstr>
      <vt:lpstr>Lucida Sans</vt:lpstr>
      <vt:lpstr>Wingdings</vt:lpstr>
      <vt:lpstr>Wingdings 2</vt:lpstr>
      <vt:lpstr>Wingdings 3</vt:lpstr>
      <vt:lpstr>Vrh</vt:lpstr>
      <vt:lpstr>HRVATSKI JEZIK</vt:lpstr>
      <vt:lpstr>Točka-zarez</vt:lpstr>
      <vt:lpstr>Točka-zarez (2)</vt:lpstr>
      <vt:lpstr>Rečenica</vt:lpstr>
      <vt:lpstr>Veliko i malo početno slovo</vt:lpstr>
      <vt:lpstr>Veliko i malo početno slovo (2)</vt:lpstr>
      <vt:lpstr>Rečenični i pravopisni znakovi</vt:lpstr>
      <vt:lpstr>Rečenični i pravopisni znakovi (2)</vt:lpstr>
      <vt:lpstr>Ije-je</vt:lpstr>
      <vt:lpstr>Glasovi č i ć</vt:lpstr>
      <vt:lpstr>Glasovi dž i đ</vt:lpstr>
      <vt:lpstr>Glasovi dž i đ (2)</vt:lpstr>
      <vt:lpstr>KRAJ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JEZIK</dc:title>
  <dc:creator>Filip</dc:creator>
  <cp:lastModifiedBy>J</cp:lastModifiedBy>
  <cp:revision>6</cp:revision>
  <dcterms:created xsi:type="dcterms:W3CDTF">2015-03-25T08:26:38Z</dcterms:created>
  <dcterms:modified xsi:type="dcterms:W3CDTF">2015-03-27T06:58:13Z</dcterms:modified>
</cp:coreProperties>
</file>