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48DF4D-6108-4BFD-A953-E725AF2FB446}" type="datetimeFigureOut">
              <a:rPr lang="sr-Latn-CS" smtClean="0"/>
              <a:t>27.3.2015.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35A894-9905-40DD-985D-7D5430F4C54A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851648" cy="1828800"/>
          </a:xfrm>
        </p:spPr>
        <p:style>
          <a:lnRef idx="1">
            <a:schemeClr val="accent5"/>
          </a:lnRef>
          <a:fillRef idx="1002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b="1" dirty="0" smtClean="0">
                <a:solidFill>
                  <a:srgbClr val="00B0F0"/>
                </a:solidFill>
              </a:rPr>
              <a:t>JEZIČNI SAVJETI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71736" y="6143644"/>
            <a:ext cx="6400800" cy="17526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Iva Begović,Mirna Pušeljić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IJE I 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>
                <a:solidFill>
                  <a:srgbClr val="00B0F0"/>
                </a:solidFill>
              </a:rPr>
              <a:t>Osnovno je načelo da se u dugome slogu pojavljuje ije, a u kratkome je, no to pravilo ima podosta iznimaka. </a:t>
            </a:r>
            <a:r>
              <a:rPr lang="vi-VN" dirty="0" smtClean="0"/>
              <a:t>Primjerice:</a:t>
            </a:r>
            <a:endParaRPr lang="hr-HR" dirty="0" smtClean="0"/>
          </a:p>
          <a:p>
            <a:r>
              <a:rPr lang="vi-VN" dirty="0" smtClean="0"/>
              <a:t>  nije redosljed, nego redoslijed </a:t>
            </a:r>
            <a:endParaRPr lang="hr-HR" dirty="0" smtClean="0"/>
          </a:p>
          <a:p>
            <a:r>
              <a:rPr lang="vi-VN" dirty="0" smtClean="0"/>
              <a:t> nije promijena, nego promjena</a:t>
            </a:r>
            <a:endParaRPr lang="hr-HR" dirty="0" smtClean="0"/>
          </a:p>
          <a:p>
            <a:r>
              <a:rPr lang="vi-VN" dirty="0" smtClean="0"/>
              <a:t>  nije uvijet, nego je uvjet</a:t>
            </a:r>
            <a:endParaRPr lang="hr-HR" dirty="0" smtClean="0"/>
          </a:p>
          <a:p>
            <a:r>
              <a:rPr lang="vi-VN" dirty="0" smtClean="0"/>
              <a:t>  zahtijevam da se pohađaju predavanja, no nemam previše zahtjeva</a:t>
            </a:r>
            <a:endParaRPr lang="hr-HR" dirty="0" smtClean="0"/>
          </a:p>
          <a:p>
            <a:r>
              <a:rPr lang="vi-VN" dirty="0" smtClean="0"/>
              <a:t>  zadatak ćete riješiti i dobiti rješenje – zadatak će tada biti riješen; ako ne znate dovoljno, rješavat ćete ga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PISANJE BROJEVA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00B0F0"/>
                </a:solidFill>
              </a:rPr>
              <a:t>Točka se piše na kraju rednih brojeva kako bi se razlikovali od glavnih brojeva, a to pravilo vrijedi i za arapske i za rimske brojke koje imaju oblik velikih latiničnih slova pa bi izostanak točke mogao stvarati nesporazume. Redni broj nikada se ne piše s točkom, crticom i padežnim nastavkom:</a:t>
            </a:r>
            <a:endParaRPr lang="hr-HR" dirty="0" smtClean="0">
              <a:solidFill>
                <a:srgbClr val="00B0F0"/>
              </a:solidFill>
            </a:endParaRPr>
          </a:p>
          <a:p>
            <a:r>
              <a:rPr lang="vi-VN" dirty="0" smtClean="0"/>
              <a:t>  Pogrešno: Drugi ispitni rok bit će 25-tog siječnja. </a:t>
            </a:r>
            <a:endParaRPr lang="hr-HR" dirty="0" smtClean="0"/>
          </a:p>
          <a:p>
            <a:r>
              <a:rPr lang="vi-VN" dirty="0" smtClean="0"/>
              <a:t> Još gore: Drugi ispitni rok bit će 25.-tog siječnja.</a:t>
            </a:r>
            <a:endParaRPr lang="hr-HR" dirty="0" smtClean="0"/>
          </a:p>
          <a:p>
            <a:r>
              <a:rPr lang="vi-VN" dirty="0" smtClean="0"/>
              <a:t>  Pravilno: Drugi ispitni rok, predviđen za 25. siječnja, otkazan je.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NABRAJANJE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600" dirty="0" smtClean="0">
                <a:solidFill>
                  <a:srgbClr val="00B0F0"/>
                </a:solidFill>
              </a:rPr>
              <a:t>Pri nabrajanju svaki se navod piše malim početnim slovom. Na kraju svakog navoda ne stavlja se rečenični znak (npr. zarez), a na kraju navođenja stavlja se točka</a:t>
            </a:r>
            <a:r>
              <a:rPr lang="hr-HR" sz="3600" dirty="0" smtClean="0">
                <a:solidFill>
                  <a:srgbClr val="00B0F0"/>
                </a:solidFill>
              </a:rPr>
              <a:t>.</a:t>
            </a:r>
            <a:endParaRPr lang="hr-HR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FUTUR PRVI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Futur prvi tvori se od nenaglašenih oblika nesvršenoga prezenta pomoćnoga glagola htjeti (ću, ćeš, će, ćemo, ćete, će) i infinitiva glagola koji se spreže: ja ću pjevati, ja ću biti, ti ćeš čitati. Kad infinitiv na -ti dolazi prije oblika pomoćnoga glagola, ispušta se završno -i: bit ću, pjevat ću, čitat ću.  Pogrešno: Sutra ću pisat ispit. Pokušati ću prepisivati, ali ću to činit tako loše, da će me asistenti odmah otkrit. Pasti ću kao kruška</a:t>
            </a:r>
            <a:endParaRPr lang="hr-H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800933">
            <a:off x="500034" y="264318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                       </a:t>
            </a:r>
            <a:r>
              <a:rPr lang="hr-HR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KRAJ</a:t>
            </a:r>
            <a:endParaRPr lang="hr-HR" sz="8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PISANJE IMENA GRADOVA I DRŽAVA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00B0F0"/>
                </a:solidFill>
              </a:rPr>
              <a:t>Imena gradova, koja tijekom vremena nisu prilagođena hrvatskomu standardnom jeziku, pišu se onako kako se pišu u jeziku iz kojega potječu. Imena država, pak, pišu se prema izgovoru. Stoga treba razlikovati pisanje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vi-VN" i="1" dirty="0" smtClean="0">
                <a:solidFill>
                  <a:srgbClr val="00B0F0"/>
                </a:solidFill>
              </a:rPr>
              <a:t>Gvatemala</a:t>
            </a:r>
            <a:r>
              <a:rPr lang="vi-VN" dirty="0" smtClean="0">
                <a:solidFill>
                  <a:srgbClr val="00B0F0"/>
                </a:solidFill>
              </a:rPr>
              <a:t> i </a:t>
            </a:r>
            <a:r>
              <a:rPr lang="vi-VN" i="1" dirty="0" smtClean="0">
                <a:solidFill>
                  <a:srgbClr val="00B0F0"/>
                </a:solidFill>
              </a:rPr>
              <a:t>Guatemala</a:t>
            </a:r>
            <a:r>
              <a:rPr lang="vi-VN" dirty="0" smtClean="0">
                <a:solidFill>
                  <a:srgbClr val="00B0F0"/>
                </a:solidFill>
              </a:rPr>
              <a:t>, </a:t>
            </a:r>
            <a:r>
              <a:rPr lang="vi-VN" i="1" dirty="0" smtClean="0">
                <a:solidFill>
                  <a:srgbClr val="00B0F0"/>
                </a:solidFill>
              </a:rPr>
              <a:t>Luksemburg</a:t>
            </a:r>
            <a:r>
              <a:rPr lang="vi-VN" dirty="0" smtClean="0">
                <a:solidFill>
                  <a:srgbClr val="00B0F0"/>
                </a:solidFill>
              </a:rPr>
              <a:t> i </a:t>
            </a:r>
            <a:r>
              <a:rPr lang="vi-VN" i="1" dirty="0" smtClean="0">
                <a:solidFill>
                  <a:srgbClr val="00B0F0"/>
                </a:solidFill>
              </a:rPr>
              <a:t>Luxembourg</a:t>
            </a:r>
            <a:r>
              <a:rPr lang="vi-VN" dirty="0" smtClean="0">
                <a:solidFill>
                  <a:srgbClr val="00B0F0"/>
                </a:solidFill>
              </a:rPr>
              <a:t>, </a:t>
            </a:r>
            <a:r>
              <a:rPr lang="vi-VN" i="1" dirty="0" smtClean="0">
                <a:solidFill>
                  <a:srgbClr val="00B0F0"/>
                </a:solidFill>
              </a:rPr>
              <a:t>Mo</a:t>
            </a:r>
            <a:r>
              <a:rPr lang="hr-HR" i="1" dirty="0" smtClean="0">
                <a:solidFill>
                  <a:srgbClr val="00B0F0"/>
                </a:solidFill>
              </a:rPr>
              <a:t>-n</a:t>
            </a:r>
            <a:r>
              <a:rPr lang="vi-VN" i="1" dirty="0" smtClean="0">
                <a:solidFill>
                  <a:srgbClr val="00B0F0"/>
                </a:solidFill>
              </a:rPr>
              <a:t>ako</a:t>
            </a:r>
            <a:r>
              <a:rPr lang="vi-VN" dirty="0" smtClean="0">
                <a:solidFill>
                  <a:srgbClr val="00B0F0"/>
                </a:solidFill>
              </a:rPr>
              <a:t> i </a:t>
            </a:r>
            <a:r>
              <a:rPr lang="vi-VN" i="1" dirty="0" smtClean="0">
                <a:solidFill>
                  <a:srgbClr val="00B0F0"/>
                </a:solidFill>
              </a:rPr>
              <a:t>Monaco</a:t>
            </a:r>
            <a:r>
              <a:rPr lang="vi-VN" dirty="0" smtClean="0">
                <a:solidFill>
                  <a:srgbClr val="00B0F0"/>
                </a:solidFill>
              </a:rPr>
              <a:t> te</a:t>
            </a:r>
            <a:r>
              <a:rPr lang="vi-VN" i="1" dirty="0" smtClean="0">
                <a:solidFill>
                  <a:srgbClr val="00B0F0"/>
                </a:solidFill>
              </a:rPr>
              <a:t>Singapur</a:t>
            </a:r>
            <a:r>
              <a:rPr lang="vi-VN" dirty="0" smtClean="0">
                <a:solidFill>
                  <a:srgbClr val="00B0F0"/>
                </a:solidFill>
              </a:rPr>
              <a:t> i </a:t>
            </a:r>
            <a:r>
              <a:rPr lang="vi-VN" i="1" dirty="0" smtClean="0">
                <a:solidFill>
                  <a:srgbClr val="00B0F0"/>
                </a:solidFill>
              </a:rPr>
              <a:t>Singapore</a:t>
            </a:r>
            <a:r>
              <a:rPr lang="vi-VN" dirty="0" smtClean="0">
                <a:solidFill>
                  <a:srgbClr val="00B0F0"/>
                </a:solidFill>
              </a:rPr>
              <a:t>. Likovi pisani onako kako se izgovaraju upotrebljavaju se kad se imenuje država, a izvorno pisani likovi upotrebljavaju se kada se imenuje grad.</a:t>
            </a:r>
            <a:r>
              <a:rPr lang="hr-HR" dirty="0" smtClean="0">
                <a:solidFill>
                  <a:srgbClr val="00B0F0"/>
                </a:solidFill>
              </a:rPr>
              <a:t> Značenje u tim slučajevima valja iščitati iz konteksta.</a:t>
            </a:r>
            <a:endParaRPr lang="hr-H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CRTICA</a:t>
            </a:r>
            <a:endParaRPr lang="hr-HR" dirty="0"/>
          </a:p>
        </p:txBody>
      </p:sp>
      <p:pic>
        <p:nvPicPr>
          <p:cNvPr id="4" name="Rezervirano mjesto sadržaja 3" descr="11025715_773680526051710_3533177813761439367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4334326" cy="4389437"/>
          </a:xfrm>
        </p:spPr>
      </p:pic>
      <p:sp>
        <p:nvSpPr>
          <p:cNvPr id="5" name="Pravokutnik 4"/>
          <p:cNvSpPr/>
          <p:nvPr/>
        </p:nvSpPr>
        <p:spPr>
          <a:xfrm>
            <a:off x="4572000" y="235743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Crtica se može upotrebljavati u značenju OD - DO.</a:t>
            </a:r>
            <a:br>
              <a:rPr lang="hr-HR" dirty="0" smtClean="0"/>
            </a:br>
            <a:r>
              <a:rPr lang="hr-HR" dirty="0" smtClean="0"/>
              <a:t>U tom je slučaju suvišno pisati prijedlog OD.</a:t>
            </a:r>
          </a:p>
          <a:p>
            <a:r>
              <a:rPr lang="hr-HR" dirty="0" smtClean="0"/>
              <a:t>Nepravilno: od 8.00 - 14.00, od 2014. - 2015, od A - Ž.</a:t>
            </a:r>
            <a:br>
              <a:rPr lang="hr-HR" dirty="0" smtClean="0"/>
            </a:br>
            <a:r>
              <a:rPr lang="hr-HR" dirty="0" smtClean="0"/>
              <a:t>Pravilno: 8.00 - 14.00; 2014. - 2015.; A - Ž.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0646988_700607283359035_476630667702803087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4165393" cy="4389437"/>
          </a:xfrm>
        </p:spPr>
      </p:pic>
      <p:sp>
        <p:nvSpPr>
          <p:cNvPr id="6" name="Pravokutnik 5"/>
          <p:cNvSpPr/>
          <p:nvPr/>
        </p:nvSpPr>
        <p:spPr>
          <a:xfrm>
            <a:off x="4572000" y="285749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Glagol MALTRETIRATI često se u govoru i pismu pretvara u nepravilni oblik *</a:t>
            </a:r>
            <a:r>
              <a:rPr lang="hr-HR" dirty="0" err="1"/>
              <a:t>matletirati</a:t>
            </a:r>
            <a:r>
              <a:rPr lang="hr-HR" dirty="0"/>
              <a:t>.</a:t>
            </a:r>
          </a:p>
          <a:p>
            <a:r>
              <a:rPr lang="hr-HR" dirty="0"/>
              <a:t>Ovaj je glagol u hrvatski jezik došao </a:t>
            </a:r>
            <a:r>
              <a:rPr lang="hr-HR" dirty="0" smtClean="0"/>
              <a:t>iz francuskog, </a:t>
            </a:r>
            <a:r>
              <a:rPr lang="hr-HR" dirty="0"/>
              <a:t>a znači 'loše postupati s nekim, gnjaviti, mučiti, zlostavljati'.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descr="10559685_699210160165414_157945311226303957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357430"/>
            <a:ext cx="3390900" cy="3762375"/>
          </a:xfrm>
        </p:spPr>
      </p:pic>
      <p:sp>
        <p:nvSpPr>
          <p:cNvPr id="5" name="Pravokutnik 4"/>
          <p:cNvSpPr/>
          <p:nvPr/>
        </p:nvSpPr>
        <p:spPr>
          <a:xfrm>
            <a:off x="3940874" y="346418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Deklinacija u jednini i množini izgleda ovako: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N bicikl, bicikli</a:t>
            </a:r>
          </a:p>
          <a:p>
            <a:r>
              <a:rPr lang="hr-HR" dirty="0"/>
              <a:t>G bicikla, bicikala/bicikla</a:t>
            </a:r>
          </a:p>
          <a:p>
            <a:r>
              <a:rPr lang="hr-HR" dirty="0"/>
              <a:t>D biciklu, biciklima</a:t>
            </a:r>
          </a:p>
          <a:p>
            <a:r>
              <a:rPr lang="hr-HR" dirty="0"/>
              <a:t>A bicikl, bicikle</a:t>
            </a:r>
          </a:p>
          <a:p>
            <a:r>
              <a:rPr lang="hr-HR" dirty="0"/>
              <a:t>V bicikle, bicikli</a:t>
            </a:r>
          </a:p>
          <a:p>
            <a:r>
              <a:rPr lang="hr-HR" dirty="0"/>
              <a:t>L biciklu, biciklima</a:t>
            </a:r>
          </a:p>
          <a:p>
            <a:r>
              <a:rPr lang="hr-HR" dirty="0"/>
              <a:t>I biciklom, biciklima</a:t>
            </a:r>
          </a:p>
        </p:txBody>
      </p:sp>
      <p:sp>
        <p:nvSpPr>
          <p:cNvPr id="7" name="Pravokutnik 6"/>
          <p:cNvSpPr/>
          <p:nvPr/>
        </p:nvSpPr>
        <p:spPr>
          <a:xfrm>
            <a:off x="4113406" y="25717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Zagonetka: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vozilo na dva kotača s </a:t>
            </a:r>
            <a:r>
              <a:rPr lang="pt-BR" dirty="0" smtClean="0"/>
              <a:t>pedalama</a:t>
            </a:r>
            <a:r>
              <a:rPr lang="hr-HR" dirty="0" smtClean="0"/>
              <a:t>,a nije </a:t>
            </a:r>
            <a:r>
              <a:rPr lang="hr-HR" dirty="0" err="1" smtClean="0"/>
              <a:t>biciklo</a:t>
            </a:r>
            <a:r>
              <a:rPr lang="hr-HR" dirty="0" smtClean="0"/>
              <a:t> ni bicikla?</a:t>
            </a:r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0703581_696577780428652_298637608615347891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3116"/>
            <a:ext cx="4009934" cy="4389437"/>
          </a:xfrm>
        </p:spPr>
      </p:pic>
      <p:sp>
        <p:nvSpPr>
          <p:cNvPr id="5" name="Pravokutnik 4"/>
          <p:cNvSpPr/>
          <p:nvPr/>
        </p:nvSpPr>
        <p:spPr>
          <a:xfrm>
            <a:off x="4357686" y="28574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POTREBAN znači 'bez kojega se ne može, koji nekom treba', </a:t>
            </a:r>
            <a:r>
              <a:rPr lang="hr-HR" dirty="0" err="1"/>
              <a:t>npr</a:t>
            </a:r>
            <a:r>
              <a:rPr lang="hr-HR" dirty="0"/>
              <a:t>. Potreban mi je novac.</a:t>
            </a:r>
          </a:p>
          <a:p>
            <a:r>
              <a:rPr lang="hr-HR" dirty="0"/>
              <a:t>POTREBIT znači 'koji treba pomoć, koji ima neku potrebu', </a:t>
            </a:r>
            <a:r>
              <a:rPr lang="hr-HR" dirty="0" err="1"/>
              <a:t>npr</a:t>
            </a:r>
            <a:r>
              <a:rPr lang="hr-HR" dirty="0"/>
              <a:t>. Ovo je potrebita obitelj. Najčešće se upotrebljava kao poimeničeni pridjev i označuje siromašnu osobu, </a:t>
            </a:r>
            <a:r>
              <a:rPr lang="hr-HR" dirty="0" err="1"/>
              <a:t>npr</a:t>
            </a:r>
            <a:r>
              <a:rPr lang="hr-HR" dirty="0"/>
              <a:t>. Moramo pomagati potrebitima.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0359085_695899380496492_507597383502130688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278" y="1935163"/>
            <a:ext cx="3758846" cy="4389437"/>
          </a:xfrm>
        </p:spPr>
      </p:pic>
      <p:sp>
        <p:nvSpPr>
          <p:cNvPr id="7" name="Pravokutnik 6"/>
          <p:cNvSpPr/>
          <p:nvPr/>
        </p:nvSpPr>
        <p:spPr>
          <a:xfrm>
            <a:off x="4357686" y="228599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/>
              <a:t>Muška imena i prezimena koja u pismu završavaju na -e, a u izgovoru na -i, u kosim padežima između osnove i nastavka dobivaju J.</a:t>
            </a:r>
          </a:p>
          <a:p>
            <a:r>
              <a:rPr lang="vi-VN" dirty="0"/>
              <a:t>Charlie - Charlieja, Charlieju...</a:t>
            </a:r>
            <a:br>
              <a:rPr lang="vi-VN" dirty="0"/>
            </a:br>
            <a:r>
              <a:rPr lang="vi-VN" dirty="0"/>
              <a:t>Eddie - Eddieja, Eddieju...</a:t>
            </a:r>
            <a:br>
              <a:rPr lang="vi-VN" dirty="0"/>
            </a:br>
            <a:r>
              <a:rPr lang="vi-VN" dirty="0"/>
              <a:t>Johnnie - Johnnieja, Johnnieju...</a:t>
            </a:r>
            <a:br>
              <a:rPr lang="vi-VN" dirty="0"/>
            </a:br>
            <a:r>
              <a:rPr lang="vi-VN" dirty="0"/>
              <a:t>Alfie - Alfieja, Alfieju...</a:t>
            </a:r>
            <a:br>
              <a:rPr lang="vi-VN" dirty="0"/>
            </a:br>
            <a:r>
              <a:rPr lang="vi-VN" dirty="0"/>
              <a:t>Bowie - Bowieja, Bowieju...</a:t>
            </a:r>
          </a:p>
          <a:p>
            <a:r>
              <a:rPr lang="vi-VN" dirty="0"/>
              <a:t>Nepravilno je između osnove i nastavka umetati spojnicu: *Charlie-ja, *Eddie-ja, *Johnnie-ja...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0320436_683956171690813_696801444691983561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3644147" cy="4389437"/>
          </a:xfrm>
        </p:spPr>
      </p:pic>
      <p:sp>
        <p:nvSpPr>
          <p:cNvPr id="5" name="Pravokutnik 4"/>
          <p:cNvSpPr/>
          <p:nvPr/>
        </p:nvSpPr>
        <p:spPr>
          <a:xfrm>
            <a:off x="4214810" y="328612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Kada nekome nešto pristojno nudimo, moramo rabiti imperativ glagola izvoljeti - IZVOLI i IZVOLITE.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U tom kontekstu ne smijemo rabiti prezent (</a:t>
            </a:r>
            <a:r>
              <a:rPr lang="hr-HR" dirty="0" err="1"/>
              <a:t>izvoliš</a:t>
            </a:r>
            <a:r>
              <a:rPr lang="hr-HR" dirty="0"/>
              <a:t>)!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KADA KORISTIMO S,A KADA SA?</a:t>
            </a:r>
            <a:endParaRPr lang="hr-HR" dirty="0"/>
          </a:p>
        </p:txBody>
      </p:sp>
      <p:pic>
        <p:nvPicPr>
          <p:cNvPr id="4" name="Rezervirano mjesto sadržaja 3" descr="10712545_682935528459544_7417902714702427601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00240"/>
            <a:ext cx="4616102" cy="438943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539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Tijek</vt:lpstr>
      <vt:lpstr>JEZIČNI SAVJETI</vt:lpstr>
      <vt:lpstr>PISANJE IMENA GRADOVA I DRŽAVA</vt:lpstr>
      <vt:lpstr>CRTICA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KADA KORISTIMO S,A KADA SA?</vt:lpstr>
      <vt:lpstr>IJE I JE</vt:lpstr>
      <vt:lpstr>PISANJE BROJEVA</vt:lpstr>
      <vt:lpstr>NABRAJANJE</vt:lpstr>
      <vt:lpstr>FUTUR PRVI</vt:lpstr>
      <vt:lpstr>                       KRAJ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JEZIČNI SAVJETI</dc:title>
  <dc:creator>PC</dc:creator>
  <cp:lastModifiedBy>J</cp:lastModifiedBy>
  <cp:revision>18</cp:revision>
  <dcterms:created xsi:type="dcterms:W3CDTF">2015-03-24T18:36:22Z</dcterms:created>
  <dcterms:modified xsi:type="dcterms:W3CDTF">2015-03-27T06:59:31Z</dcterms:modified>
</cp:coreProperties>
</file>