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39" d="100"/>
          <a:sy n="39" d="100"/>
        </p:scale>
        <p:origin x="133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0102A-4C86-47F8-83CA-71390F9E76B8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266A4-25DD-446E-8BF3-1F4AD567BAD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61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266A4-25DD-446E-8BF3-1F4AD567BAD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189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266A4-25DD-446E-8BF3-1F4AD567BAD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532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35D2CE-D913-49E4-81AE-F7ED692757D3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62E58B-86F6-44B9-A98F-62F7996F41A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i="1" dirty="0" smtClean="0"/>
              <a:t>ZASTARJELICE I ANGLICIZMI</a:t>
            </a:r>
            <a:endParaRPr lang="hr-HR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Veronika Blažević</a:t>
            </a:r>
            <a:br>
              <a:rPr lang="hr-HR" dirty="0" smtClean="0"/>
            </a:br>
            <a:r>
              <a:rPr lang="hr-HR" dirty="0" smtClean="0"/>
              <a:t>Laura Babić </a:t>
            </a:r>
          </a:p>
          <a:p>
            <a:r>
              <a:rPr lang="hr-HR" dirty="0" smtClean="0"/>
              <a:t>Ivanka Bubalo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PITANJE: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ŠTO SU ANGLIZMI (anglicizmi)? 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2. PITANJE: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IZ KOJEG JEZIKA POTJEČU?</a:t>
            </a:r>
          </a:p>
          <a:p>
            <a:endParaRPr lang="hr-HR" dirty="0"/>
          </a:p>
          <a:p>
            <a:r>
              <a:rPr lang="hr-HR" dirty="0" smtClean="0"/>
              <a:t>3.PITANJE: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NAVEDI 3 PRIMJERA. 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hr-HR" sz="3000" dirty="0" smtClean="0"/>
              <a:t>1. ODGOVOR:</a:t>
            </a:r>
          </a:p>
          <a:p>
            <a:pPr>
              <a:buNone/>
            </a:pPr>
            <a:r>
              <a:rPr lang="hr-HR" sz="3000" dirty="0" smtClean="0"/>
              <a:t>    </a:t>
            </a:r>
            <a:r>
              <a:rPr lang="vi-VN" sz="3000" dirty="0" smtClean="0">
                <a:solidFill>
                  <a:srgbClr val="FF0000"/>
                </a:solidFill>
              </a:rPr>
              <a:t>Anglizmi (anglicizmi) posuđenice su i usvojenice u hrvatskom jeziku</a:t>
            </a:r>
            <a:r>
              <a:rPr lang="hr-HR" sz="3000" dirty="0" smtClean="0">
                <a:solidFill>
                  <a:srgbClr val="FF0000"/>
                </a:solidFill>
              </a:rPr>
              <a:t>.</a:t>
            </a:r>
          </a:p>
          <a:p>
            <a:endParaRPr lang="hr-HR" sz="3000" dirty="0"/>
          </a:p>
          <a:p>
            <a:r>
              <a:rPr lang="hr-HR" sz="3000" dirty="0" smtClean="0"/>
              <a:t>2. ODGOVOR:</a:t>
            </a:r>
          </a:p>
          <a:p>
            <a:pPr>
              <a:buNone/>
            </a:pPr>
            <a:r>
              <a:rPr lang="hr-HR" sz="3000" dirty="0"/>
              <a:t> </a:t>
            </a:r>
            <a:r>
              <a:rPr lang="hr-HR" sz="3000" dirty="0" smtClean="0"/>
              <a:t>   </a:t>
            </a:r>
            <a:r>
              <a:rPr lang="hr-HR" sz="3000" dirty="0" smtClean="0">
                <a:solidFill>
                  <a:srgbClr val="FF0000"/>
                </a:solidFill>
              </a:rPr>
              <a:t>Potječu iz engleskog jezika.</a:t>
            </a:r>
            <a:endParaRPr lang="hr-HR" sz="3000" dirty="0">
              <a:solidFill>
                <a:srgbClr val="FF0000"/>
              </a:solidFill>
            </a:endParaRPr>
          </a:p>
          <a:p>
            <a:endParaRPr lang="hr-HR" sz="3000" dirty="0" smtClean="0"/>
          </a:p>
          <a:p>
            <a:r>
              <a:rPr lang="hr-HR" sz="3000" dirty="0" smtClean="0"/>
              <a:t>3.ODGOVOR:</a:t>
            </a:r>
          </a:p>
          <a:p>
            <a:pPr>
              <a:buNone/>
            </a:pPr>
            <a:r>
              <a:rPr lang="hr-HR" sz="3000" dirty="0">
                <a:solidFill>
                  <a:srgbClr val="FF0000"/>
                </a:solidFill>
              </a:rPr>
              <a:t> </a:t>
            </a:r>
            <a:r>
              <a:rPr lang="hr-HR" sz="3000" dirty="0" smtClean="0">
                <a:solidFill>
                  <a:srgbClr val="FF0000"/>
                </a:solidFill>
              </a:rPr>
              <a:t>   …</a:t>
            </a:r>
            <a:endParaRPr lang="hr-HR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b="1" i="1" u="sng" dirty="0" smtClean="0">
                <a:solidFill>
                  <a:srgbClr val="FF0000"/>
                </a:solidFill>
              </a:rPr>
              <a:t>BRAVO!</a:t>
            </a:r>
            <a:br>
              <a:rPr lang="hr-HR" sz="8000" b="1" i="1" u="sng" dirty="0" smtClean="0">
                <a:solidFill>
                  <a:srgbClr val="FF0000"/>
                </a:solidFill>
              </a:rPr>
            </a:br>
            <a:r>
              <a:rPr lang="hr-HR" sz="8000" b="1" i="1" u="sng" dirty="0" smtClean="0">
                <a:solidFill>
                  <a:srgbClr val="FF0000"/>
                </a:solidFill>
              </a:rPr>
              <a:t>ČESTITAMO!</a:t>
            </a:r>
            <a:endParaRPr lang="hr-HR" sz="80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hr-HR" dirty="0" smtClean="0"/>
              <a:t>O HRVATSKOM JEZIKU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Hrvatski jezik skupni je naziv za nacionalni standardni jezik Hrvata, te za skup narječja i govora kojima govore ili su nekada govorili Hrvati. Njime govori oko 5,546.590 ljudi, poglavito Hrvata u Hrvatskoj,Bosni i Hercegovini.</a:t>
            </a:r>
          </a:p>
          <a:p>
            <a:r>
              <a:rPr lang="hr-HR" dirty="0" smtClean="0"/>
              <a:t>Hrvatski je službeni jezik Republike Hrvatske te jedan od tri službena jezika Bosne i Hercegovine i jedan od 24 službena jezika Europske unije.</a:t>
            </a:r>
          </a:p>
          <a:p>
            <a:r>
              <a:rPr lang="hr-HR" dirty="0" smtClean="0"/>
              <a:t>hrvatski jezik je sustav triju narječja :</a:t>
            </a:r>
          </a:p>
          <a:p>
            <a:pPr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   štokavskoga narječja</a:t>
            </a:r>
          </a:p>
          <a:p>
            <a:pPr>
              <a:buNone/>
            </a:pPr>
            <a:r>
              <a:rPr lang="hr-HR" b="1" dirty="0" smtClean="0"/>
              <a:t>                        kajkavskoga narječja</a:t>
            </a:r>
          </a:p>
          <a:p>
            <a:pPr>
              <a:buNone/>
            </a:pPr>
            <a:r>
              <a:rPr lang="hr-HR" b="1" dirty="0" smtClean="0"/>
              <a:t>                         čakavskoga narječja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ZASTARJELICE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Zastarjelice su riječi koje sve manje upotrebljavamo u svakodnevnom govoru,a prije su se češće koristile.</a:t>
            </a:r>
          </a:p>
          <a:p>
            <a:pPr>
              <a:buNone/>
            </a:pPr>
            <a:r>
              <a:rPr lang="hr-HR" b="1" dirty="0"/>
              <a:t> </a:t>
            </a:r>
            <a:r>
              <a:rPr lang="hr-HR" dirty="0" smtClean="0"/>
              <a:t>  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PRIMJERI -    </a:t>
            </a:r>
            <a:r>
              <a:rPr lang="hr-HR" b="1" dirty="0" smtClean="0"/>
              <a:t>BAL </a:t>
            </a:r>
            <a:r>
              <a:rPr lang="hr-HR" dirty="0" smtClean="0"/>
              <a:t>– ples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BUBAT </a:t>
            </a:r>
            <a:r>
              <a:rPr lang="hr-HR" dirty="0" smtClean="0"/>
              <a:t>– učiti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ČER </a:t>
            </a:r>
            <a:r>
              <a:rPr lang="hr-HR" dirty="0" smtClean="0"/>
              <a:t>– kći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KOMŠIJA,</a:t>
            </a:r>
            <a:r>
              <a:rPr lang="hr-HR" dirty="0" smtClean="0"/>
              <a:t>–  susjed</a:t>
            </a:r>
            <a:endParaRPr lang="hr-HR" b="1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MACAN</a:t>
            </a:r>
            <a:r>
              <a:rPr lang="hr-HR" dirty="0" smtClean="0"/>
              <a:t> </a:t>
            </a:r>
            <a:r>
              <a:rPr lang="hr-HR" dirty="0"/>
              <a:t>- jaki mišičavi </a:t>
            </a:r>
            <a:r>
              <a:rPr lang="hr-HR" dirty="0" smtClean="0"/>
              <a:t>čovjek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KARTA</a:t>
            </a:r>
            <a:r>
              <a:rPr lang="hr-HR" dirty="0" smtClean="0"/>
              <a:t> – papir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LABRNJA</a:t>
            </a:r>
            <a:r>
              <a:rPr lang="hr-HR" dirty="0" smtClean="0"/>
              <a:t> </a:t>
            </a:r>
            <a:r>
              <a:rPr lang="hr-HR" dirty="0"/>
              <a:t>- usta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b="1" dirty="0" smtClean="0"/>
              <a:t>LAMPA – </a:t>
            </a:r>
            <a:r>
              <a:rPr lang="hr-HR" dirty="0" smtClean="0"/>
              <a:t>svjetiljka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ANGLIZMI (anglicizmi)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Anglizmi (anglicizmi) posuđenice su i usvojenice u hrvatskom jeziku koje potječu iz engleskog jezika.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</a:p>
          <a:p>
            <a:pPr>
              <a:buNone/>
            </a:pPr>
            <a:r>
              <a:rPr lang="hr-HR" dirty="0" smtClean="0"/>
              <a:t>PRIMJERI     - </a:t>
            </a:r>
            <a:r>
              <a:rPr lang="hr-HR" b="1" dirty="0" smtClean="0"/>
              <a:t>BEND</a:t>
            </a:r>
            <a:r>
              <a:rPr lang="hr-HR" dirty="0" smtClean="0"/>
              <a:t>-skupina,glazbeni sastav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- </a:t>
            </a:r>
            <a:r>
              <a:rPr lang="hr-HR" b="1" dirty="0" smtClean="0"/>
              <a:t>FER</a:t>
            </a:r>
            <a:r>
              <a:rPr lang="hr-HR" dirty="0" smtClean="0"/>
              <a:t>-pravedan,pošten    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- </a:t>
            </a:r>
            <a:r>
              <a:rPr lang="hr-HR" b="1" dirty="0" smtClean="0"/>
              <a:t>DIZAJN</a:t>
            </a:r>
            <a:r>
              <a:rPr lang="hr-HR" dirty="0" smtClean="0"/>
              <a:t>- ukrasništvo,nacrt,crtež</a:t>
            </a:r>
          </a:p>
          <a:p>
            <a:pPr>
              <a:buNone/>
            </a:pPr>
            <a:r>
              <a:rPr lang="hr-HR" dirty="0" smtClean="0"/>
              <a:t>                  - </a:t>
            </a:r>
            <a:r>
              <a:rPr lang="hr-HR" b="1" dirty="0" smtClean="0"/>
              <a:t>SHOPING</a:t>
            </a:r>
            <a:r>
              <a:rPr lang="hr-HR" dirty="0" smtClean="0"/>
              <a:t> – kupovina</a:t>
            </a:r>
          </a:p>
          <a:p>
            <a:pPr>
              <a:buNone/>
            </a:pPr>
            <a:r>
              <a:rPr lang="hr-HR" dirty="0" smtClean="0"/>
              <a:t>                  - </a:t>
            </a:r>
            <a:r>
              <a:rPr lang="hr-HR" b="1" dirty="0" smtClean="0"/>
              <a:t>MOBITEL </a:t>
            </a:r>
            <a:r>
              <a:rPr lang="hr-HR" dirty="0" smtClean="0"/>
              <a:t>– nosiglas</a:t>
            </a:r>
          </a:p>
          <a:p>
            <a:pPr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- SPORT </a:t>
            </a:r>
            <a:r>
              <a:rPr lang="hr-HR" dirty="0" smtClean="0"/>
              <a:t>- šport</a:t>
            </a:r>
            <a:endParaRPr lang="hr-HR" b="1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VRIJEME JE ZA KVIZ!! </a:t>
            </a:r>
            <a:endParaRPr lang="hr-HR" sz="6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>
            <a:normAutofit fontScale="25000" lnSpcReduction="20000"/>
          </a:bodyPr>
          <a:lstStyle/>
          <a:p>
            <a:r>
              <a:rPr lang="hr-HR" sz="11200" dirty="0" smtClean="0"/>
              <a:t>1. PITANJE:</a:t>
            </a:r>
          </a:p>
          <a:p>
            <a:pPr>
              <a:buNone/>
            </a:pPr>
            <a:r>
              <a:rPr lang="hr-HR" sz="11200" dirty="0"/>
              <a:t> </a:t>
            </a:r>
            <a:r>
              <a:rPr lang="hr-HR" sz="11200" dirty="0" smtClean="0"/>
              <a:t>     </a:t>
            </a:r>
            <a:r>
              <a:rPr lang="hr-HR" sz="11200" dirty="0" smtClean="0">
                <a:solidFill>
                  <a:srgbClr val="FF0000"/>
                </a:solidFill>
              </a:rPr>
              <a:t>KOJI JE SKUPNI NAZIV ZA NACIONALNI STANDARDNI JEZIK HRVATA?</a:t>
            </a:r>
            <a:endParaRPr lang="hr-HR" sz="11200" dirty="0"/>
          </a:p>
          <a:p>
            <a:endParaRPr lang="hr-HR" sz="11200" dirty="0" smtClean="0"/>
          </a:p>
          <a:p>
            <a:r>
              <a:rPr lang="hr-HR" sz="11200" dirty="0" smtClean="0"/>
              <a:t>2. PITANJE:</a:t>
            </a:r>
          </a:p>
          <a:p>
            <a:pPr>
              <a:buNone/>
            </a:pPr>
            <a:r>
              <a:rPr lang="hr-HR" sz="11200" dirty="0">
                <a:solidFill>
                  <a:srgbClr val="FF0000"/>
                </a:solidFill>
              </a:rPr>
              <a:t> </a:t>
            </a:r>
            <a:r>
              <a:rPr lang="hr-HR" sz="11200" dirty="0" smtClean="0">
                <a:solidFill>
                  <a:srgbClr val="FF0000"/>
                </a:solidFill>
              </a:rPr>
              <a:t>     KOLIKO LJUDI GOVORI HRVATSKIM JEZIKOM?</a:t>
            </a:r>
            <a:endParaRPr lang="hr-HR" sz="11200" dirty="0"/>
          </a:p>
          <a:p>
            <a:endParaRPr lang="hr-HR" sz="11200" dirty="0" smtClean="0"/>
          </a:p>
          <a:p>
            <a:r>
              <a:rPr lang="hr-HR" sz="11200" dirty="0" smtClean="0"/>
              <a:t>3. PITANJE:</a:t>
            </a:r>
          </a:p>
          <a:p>
            <a:pPr>
              <a:buNone/>
            </a:pPr>
            <a:r>
              <a:rPr lang="hr-HR" sz="11200" dirty="0" smtClean="0">
                <a:solidFill>
                  <a:srgbClr val="FF0000"/>
                </a:solidFill>
              </a:rPr>
              <a:t>      KOJA SU TRI NARIJEČJA U HRVATSKOM JEZIKU?</a:t>
            </a:r>
            <a:endParaRPr lang="hr-HR" sz="11200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ODGOVOR:</a:t>
            </a:r>
            <a:endParaRPr lang="hr-HR" dirty="0"/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Hrvatski jezik.</a:t>
            </a:r>
          </a:p>
          <a:p>
            <a:endParaRPr lang="hr-HR" dirty="0" smtClean="0"/>
          </a:p>
          <a:p>
            <a:r>
              <a:rPr lang="hr-HR" dirty="0" smtClean="0"/>
              <a:t>2. ODOVOR: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5,546.590 ljudi.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3. ODGOVOR: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Štokavsko,kajkavsko i čakavsko narječje.</a:t>
            </a:r>
          </a:p>
          <a:p>
            <a:pPr>
              <a:buNone/>
            </a:pPr>
            <a:r>
              <a:rPr lang="hr-HR" dirty="0" smtClean="0"/>
              <a:t>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PITANJE: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 ŠTO SU ZASTARJELICE?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2. PITANJE: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KORISTITE LI VI ZASTARJELICE?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3. PITANJE: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NAVEDI 3 PRIMJERA ZASTARJELICA.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ODGOVOR: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Zastarjelice su riječi koje sve manje upotrebljavamo u svakodnevnom govoru.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2. ODGOVOR: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Da,ne ili možda.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3. ODGOVOR:</a:t>
            </a: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…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382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2</vt:lpstr>
      <vt:lpstr>Opulent</vt:lpstr>
      <vt:lpstr>ZASTARJELICE I ANGLICIZMI</vt:lpstr>
      <vt:lpstr>O HRVATSKOM JEZIKU</vt:lpstr>
      <vt:lpstr>ZASTARJELICE</vt:lpstr>
      <vt:lpstr>ANGLIZMI (anglicizmi)</vt:lpstr>
      <vt:lpstr>VRIJEME JE ZA KVIZ!! </vt:lpstr>
      <vt:lpstr>PITANJA</vt:lpstr>
      <vt:lpstr>ODGOVORI</vt:lpstr>
      <vt:lpstr>PITANJA</vt:lpstr>
      <vt:lpstr>ODGOVORI</vt:lpstr>
      <vt:lpstr>PITANJA</vt:lpstr>
      <vt:lpstr>ODGOVORI</vt:lpstr>
      <vt:lpstr>BRAVO! ČESTITAMO!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Zastarjelice i engleske riječi u hrvatskom jeziku.</dc:title>
  <dc:creator>Anita Bubalo</dc:creator>
  <cp:lastModifiedBy>J</cp:lastModifiedBy>
  <cp:revision>13</cp:revision>
  <dcterms:created xsi:type="dcterms:W3CDTF">2015-03-25T08:32:18Z</dcterms:created>
  <dcterms:modified xsi:type="dcterms:W3CDTF">2015-03-27T06:59:49Z</dcterms:modified>
</cp:coreProperties>
</file>