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10" r:id="rId1"/>
  </p:sldMasterIdLst>
  <p:notesMasterIdLst>
    <p:notesMasterId r:id="rId91"/>
  </p:notesMasterIdLst>
  <p:sldIdLst>
    <p:sldId id="333" r:id="rId2"/>
    <p:sldId id="384" r:id="rId3"/>
    <p:sldId id="385" r:id="rId4"/>
    <p:sldId id="386" r:id="rId5"/>
    <p:sldId id="324" r:id="rId6"/>
    <p:sldId id="258" r:id="rId7"/>
    <p:sldId id="338" r:id="rId8"/>
    <p:sldId id="259" r:id="rId9"/>
    <p:sldId id="387" r:id="rId10"/>
    <p:sldId id="388" r:id="rId11"/>
    <p:sldId id="389" r:id="rId12"/>
    <p:sldId id="390" r:id="rId13"/>
    <p:sldId id="391" r:id="rId14"/>
    <p:sldId id="392" r:id="rId15"/>
    <p:sldId id="394" r:id="rId16"/>
    <p:sldId id="393" r:id="rId17"/>
    <p:sldId id="395" r:id="rId18"/>
    <p:sldId id="396" r:id="rId19"/>
    <p:sldId id="397" r:id="rId20"/>
    <p:sldId id="398" r:id="rId21"/>
    <p:sldId id="399" r:id="rId22"/>
    <p:sldId id="400" r:id="rId23"/>
    <p:sldId id="401" r:id="rId24"/>
    <p:sldId id="402" r:id="rId25"/>
    <p:sldId id="403" r:id="rId26"/>
    <p:sldId id="404" r:id="rId27"/>
    <p:sldId id="405" r:id="rId28"/>
    <p:sldId id="449" r:id="rId29"/>
    <p:sldId id="406" r:id="rId30"/>
    <p:sldId id="407" r:id="rId31"/>
    <p:sldId id="450" r:id="rId32"/>
    <p:sldId id="460" r:id="rId33"/>
    <p:sldId id="276" r:id="rId34"/>
    <p:sldId id="451" r:id="rId35"/>
    <p:sldId id="461" r:id="rId36"/>
    <p:sldId id="453" r:id="rId37"/>
    <p:sldId id="454" r:id="rId38"/>
    <p:sldId id="455" r:id="rId39"/>
    <p:sldId id="456" r:id="rId40"/>
    <p:sldId id="340" r:id="rId41"/>
    <p:sldId id="408" r:id="rId42"/>
    <p:sldId id="354" r:id="rId43"/>
    <p:sldId id="355" r:id="rId44"/>
    <p:sldId id="409" r:id="rId45"/>
    <p:sldId id="356" r:id="rId46"/>
    <p:sldId id="410" r:id="rId47"/>
    <p:sldId id="411" r:id="rId48"/>
    <p:sldId id="412" r:id="rId49"/>
    <p:sldId id="413" r:id="rId50"/>
    <p:sldId id="414" r:id="rId51"/>
    <p:sldId id="415" r:id="rId52"/>
    <p:sldId id="416" r:id="rId53"/>
    <p:sldId id="417" r:id="rId54"/>
    <p:sldId id="418" r:id="rId55"/>
    <p:sldId id="419" r:id="rId56"/>
    <p:sldId id="420" r:id="rId57"/>
    <p:sldId id="421" r:id="rId58"/>
    <p:sldId id="422" r:id="rId59"/>
    <p:sldId id="423" r:id="rId60"/>
    <p:sldId id="424" r:id="rId61"/>
    <p:sldId id="425" r:id="rId62"/>
    <p:sldId id="426" r:id="rId63"/>
    <p:sldId id="427" r:id="rId64"/>
    <p:sldId id="428" r:id="rId65"/>
    <p:sldId id="429" r:id="rId66"/>
    <p:sldId id="430" r:id="rId67"/>
    <p:sldId id="431" r:id="rId68"/>
    <p:sldId id="432" r:id="rId69"/>
    <p:sldId id="433" r:id="rId70"/>
    <p:sldId id="434" r:id="rId71"/>
    <p:sldId id="435" r:id="rId72"/>
    <p:sldId id="436" r:id="rId73"/>
    <p:sldId id="437" r:id="rId74"/>
    <p:sldId id="438" r:id="rId75"/>
    <p:sldId id="439" r:id="rId76"/>
    <p:sldId id="440" r:id="rId77"/>
    <p:sldId id="441" r:id="rId78"/>
    <p:sldId id="462" r:id="rId79"/>
    <p:sldId id="458" r:id="rId80"/>
    <p:sldId id="442" r:id="rId81"/>
    <p:sldId id="443" r:id="rId82"/>
    <p:sldId id="444" r:id="rId83"/>
    <p:sldId id="445" r:id="rId84"/>
    <p:sldId id="446" r:id="rId85"/>
    <p:sldId id="447" r:id="rId86"/>
    <p:sldId id="448" r:id="rId87"/>
    <p:sldId id="300" r:id="rId88"/>
    <p:sldId id="320" r:id="rId89"/>
    <p:sldId id="459" r:id="rId90"/>
  </p:sldIdLst>
  <p:sldSz cx="12192000" cy="6858000"/>
  <p:notesSz cx="12192000" cy="6858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Srednji stil 2 - Isticanj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l teme 1 - Isticanj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Srednji stil 1 - Isticanj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A107856-5554-42FB-B03E-39F5DBC370BA}" styleName="Srednji stil 4 - Isticanj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8FB837D-C827-4EFA-A057-4D05807E0F7C}" styleName="Stil teme 1 - Isticanj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92"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5DB71E-F177-44C5-B928-5A9F651A7334}" type="doc">
      <dgm:prSet loTypeId="urn:microsoft.com/office/officeart/2005/8/layout/hList6" loCatId="list" qsTypeId="urn:microsoft.com/office/officeart/2005/8/quickstyle/simple2" qsCatId="simple" csTypeId="urn:microsoft.com/office/officeart/2005/8/colors/colorful3" csCatId="colorful" phldr="1"/>
      <dgm:spPr/>
      <dgm:t>
        <a:bodyPr/>
        <a:lstStyle/>
        <a:p>
          <a:endParaRPr lang="hr-HR"/>
        </a:p>
      </dgm:t>
    </dgm:pt>
    <dgm:pt modelId="{859E2EB3-ECBE-4881-85D0-C781B3D64B98}">
      <dgm:prSet phldrT="[Tekst]" custT="1"/>
      <dgm:spPr/>
      <dgm:t>
        <a:bodyPr/>
        <a:lstStyle/>
        <a:p>
          <a:r>
            <a:rPr lang="hr-HR" sz="2400" b="1" dirty="0">
              <a:effectLst>
                <a:outerShdw blurRad="38100" dist="38100" dir="2700000" algn="tl">
                  <a:srgbClr val="000000">
                    <a:alpha val="43137"/>
                  </a:srgbClr>
                </a:outerShdw>
              </a:effectLst>
              <a:latin typeface="Big Shoulders Text SemiBold" panose="020B0604020202020204" charset="-18"/>
            </a:rPr>
            <a:t>ZAJEDNIČKI ELEMENT</a:t>
          </a:r>
        </a:p>
      </dgm:t>
    </dgm:pt>
    <dgm:pt modelId="{E1451AF3-4D92-488E-9156-5C5BCBE83328}" type="parTrans" cxnId="{0854957A-BF5B-4906-A2EE-79D5FF85B620}">
      <dgm:prSet/>
      <dgm:spPr/>
      <dgm:t>
        <a:bodyPr/>
        <a:lstStyle/>
        <a:p>
          <a:endParaRPr lang="hr-HR"/>
        </a:p>
      </dgm:t>
    </dgm:pt>
    <dgm:pt modelId="{1908F9E1-3861-4CB7-ABD6-D742840E8F85}" type="sibTrans" cxnId="{0854957A-BF5B-4906-A2EE-79D5FF85B620}">
      <dgm:prSet/>
      <dgm:spPr/>
      <dgm:t>
        <a:bodyPr/>
        <a:lstStyle/>
        <a:p>
          <a:endParaRPr lang="hr-HR"/>
        </a:p>
      </dgm:t>
    </dgm:pt>
    <dgm:pt modelId="{8CE59CB6-62B2-479C-9711-789DEF687E6E}">
      <dgm:prSet phldrT="[Tekst]" custT="1"/>
      <dgm:spPr/>
      <dgm:t>
        <a:bodyPr/>
        <a:lstStyle/>
        <a:p>
          <a:r>
            <a:rPr lang="hr-HR" sz="2400" b="1" dirty="0">
              <a:solidFill>
                <a:schemeClr val="bg1"/>
              </a:solidFill>
              <a:effectLst>
                <a:outerShdw blurRad="38100" dist="38100" dir="2700000" algn="tl">
                  <a:srgbClr val="000000">
                    <a:alpha val="43137"/>
                  </a:srgbClr>
                </a:outerShdw>
              </a:effectLst>
              <a:latin typeface="Big Shoulders Text SemiBold" panose="020B0604020202020204" charset="-18"/>
            </a:rPr>
            <a:t>DODATNI</a:t>
          </a:r>
          <a:r>
            <a:rPr lang="hr-HR" sz="2300" b="1" dirty="0">
              <a:solidFill>
                <a:schemeClr val="bg1"/>
              </a:solidFill>
              <a:effectLst>
                <a:outerShdw blurRad="38100" dist="38100" dir="2700000" algn="tl">
                  <a:srgbClr val="000000">
                    <a:alpha val="43137"/>
                  </a:srgbClr>
                </a:outerShdw>
              </a:effectLst>
              <a:latin typeface="Big Shoulders Text SemiBold" panose="020B0604020202020204" charset="-18"/>
            </a:rPr>
            <a:t> ELEMENT</a:t>
          </a:r>
        </a:p>
      </dgm:t>
    </dgm:pt>
    <dgm:pt modelId="{EC77EE1B-1903-4010-8545-EDAB4ACC8BDF}" type="parTrans" cxnId="{00E13B36-E461-4A41-8ABD-94CFC9C2BF9D}">
      <dgm:prSet/>
      <dgm:spPr/>
      <dgm:t>
        <a:bodyPr/>
        <a:lstStyle/>
        <a:p>
          <a:endParaRPr lang="hr-HR"/>
        </a:p>
      </dgm:t>
    </dgm:pt>
    <dgm:pt modelId="{FABA76CB-C43C-4221-BF8D-EE1B347719C3}" type="sibTrans" cxnId="{00E13B36-E461-4A41-8ABD-94CFC9C2BF9D}">
      <dgm:prSet/>
      <dgm:spPr/>
      <dgm:t>
        <a:bodyPr/>
        <a:lstStyle/>
        <a:p>
          <a:endParaRPr lang="hr-HR"/>
        </a:p>
      </dgm:t>
    </dgm:pt>
    <dgm:pt modelId="{D3D82331-1B4C-47E1-8C35-7A13E35209B6}">
      <dgm:prSet phldrT="[Tekst]"/>
      <dgm:spPr/>
      <dgm:t>
        <a:bodyPr/>
        <a:lstStyle/>
        <a:p>
          <a:r>
            <a:rPr lang="hr-HR" b="1" dirty="0">
              <a:effectLst>
                <a:outerShdw blurRad="38100" dist="38100" dir="2700000" algn="tl">
                  <a:srgbClr val="000000">
                    <a:alpha val="43137"/>
                  </a:srgbClr>
                </a:outerShdw>
              </a:effectLst>
              <a:latin typeface="Big Shoulders Text SemiBold" panose="020B0604020202020204" charset="-18"/>
            </a:rPr>
            <a:t>POSEBAN ELEMENT</a:t>
          </a:r>
        </a:p>
      </dgm:t>
    </dgm:pt>
    <dgm:pt modelId="{2F599D52-E259-491F-B8A8-3B82C4205158}" type="parTrans" cxnId="{1970DBBF-831C-4FA7-8701-EDC090BAC6EF}">
      <dgm:prSet/>
      <dgm:spPr/>
      <dgm:t>
        <a:bodyPr/>
        <a:lstStyle/>
        <a:p>
          <a:endParaRPr lang="hr-HR"/>
        </a:p>
      </dgm:t>
    </dgm:pt>
    <dgm:pt modelId="{00F506F6-7A69-4F66-B833-EE1914BB30F1}" type="sibTrans" cxnId="{1970DBBF-831C-4FA7-8701-EDC090BAC6EF}">
      <dgm:prSet/>
      <dgm:spPr/>
      <dgm:t>
        <a:bodyPr/>
        <a:lstStyle/>
        <a:p>
          <a:endParaRPr lang="hr-HR"/>
        </a:p>
      </dgm:t>
    </dgm:pt>
    <dgm:pt modelId="{03D57274-C0A4-4A6F-AB86-8221C3DEE3F5}" type="pres">
      <dgm:prSet presAssocID="{FE5DB71E-F177-44C5-B928-5A9F651A7334}" presName="Name0" presStyleCnt="0">
        <dgm:presLayoutVars>
          <dgm:dir/>
          <dgm:resizeHandles val="exact"/>
        </dgm:presLayoutVars>
      </dgm:prSet>
      <dgm:spPr/>
      <dgm:t>
        <a:bodyPr/>
        <a:lstStyle/>
        <a:p>
          <a:endParaRPr lang="hr-HR"/>
        </a:p>
      </dgm:t>
    </dgm:pt>
    <dgm:pt modelId="{BE6A43F0-8D59-4A67-8101-612B42B0369E}" type="pres">
      <dgm:prSet presAssocID="{859E2EB3-ECBE-4881-85D0-C781B3D64B98}" presName="node" presStyleLbl="node1" presStyleIdx="0" presStyleCnt="3">
        <dgm:presLayoutVars>
          <dgm:bulletEnabled val="1"/>
        </dgm:presLayoutVars>
      </dgm:prSet>
      <dgm:spPr/>
      <dgm:t>
        <a:bodyPr/>
        <a:lstStyle/>
        <a:p>
          <a:endParaRPr lang="hr-HR"/>
        </a:p>
      </dgm:t>
    </dgm:pt>
    <dgm:pt modelId="{0C1BC5BC-9777-484D-AB57-1697641A4AE2}" type="pres">
      <dgm:prSet presAssocID="{1908F9E1-3861-4CB7-ABD6-D742840E8F85}" presName="sibTrans" presStyleCnt="0"/>
      <dgm:spPr/>
      <dgm:t>
        <a:bodyPr/>
        <a:lstStyle/>
        <a:p>
          <a:endParaRPr lang="hr-HR"/>
        </a:p>
      </dgm:t>
    </dgm:pt>
    <dgm:pt modelId="{56401471-1B29-4533-A0CC-F5CBB07EBB7F}" type="pres">
      <dgm:prSet presAssocID="{8CE59CB6-62B2-479C-9711-789DEF687E6E}" presName="node" presStyleLbl="node1" presStyleIdx="1" presStyleCnt="3">
        <dgm:presLayoutVars>
          <dgm:bulletEnabled val="1"/>
        </dgm:presLayoutVars>
      </dgm:prSet>
      <dgm:spPr/>
      <dgm:t>
        <a:bodyPr/>
        <a:lstStyle/>
        <a:p>
          <a:endParaRPr lang="hr-HR"/>
        </a:p>
      </dgm:t>
    </dgm:pt>
    <dgm:pt modelId="{A80E0B5F-E098-452C-91F2-D7A42E939D8D}" type="pres">
      <dgm:prSet presAssocID="{FABA76CB-C43C-4221-BF8D-EE1B347719C3}" presName="sibTrans" presStyleCnt="0"/>
      <dgm:spPr/>
      <dgm:t>
        <a:bodyPr/>
        <a:lstStyle/>
        <a:p>
          <a:endParaRPr lang="hr-HR"/>
        </a:p>
      </dgm:t>
    </dgm:pt>
    <dgm:pt modelId="{A4EF4AB5-C116-418B-8C71-41ECB64F7466}" type="pres">
      <dgm:prSet presAssocID="{D3D82331-1B4C-47E1-8C35-7A13E35209B6}" presName="node" presStyleLbl="node1" presStyleIdx="2" presStyleCnt="3">
        <dgm:presLayoutVars>
          <dgm:bulletEnabled val="1"/>
        </dgm:presLayoutVars>
      </dgm:prSet>
      <dgm:spPr/>
      <dgm:t>
        <a:bodyPr/>
        <a:lstStyle/>
        <a:p>
          <a:endParaRPr lang="hr-HR"/>
        </a:p>
      </dgm:t>
    </dgm:pt>
  </dgm:ptLst>
  <dgm:cxnLst>
    <dgm:cxn modelId="{7F278B36-D8FE-45E2-B8D4-479112A16FE9}" type="presOf" srcId="{FE5DB71E-F177-44C5-B928-5A9F651A7334}" destId="{03D57274-C0A4-4A6F-AB86-8221C3DEE3F5}" srcOrd="0" destOrd="0" presId="urn:microsoft.com/office/officeart/2005/8/layout/hList6"/>
    <dgm:cxn modelId="{D3FAE25A-58A7-4581-8AFD-CBE630A85505}" type="presOf" srcId="{8CE59CB6-62B2-479C-9711-789DEF687E6E}" destId="{56401471-1B29-4533-A0CC-F5CBB07EBB7F}" srcOrd="0" destOrd="0" presId="urn:microsoft.com/office/officeart/2005/8/layout/hList6"/>
    <dgm:cxn modelId="{D49210AF-0A09-4F42-A0FD-BC5D25739D93}" type="presOf" srcId="{859E2EB3-ECBE-4881-85D0-C781B3D64B98}" destId="{BE6A43F0-8D59-4A67-8101-612B42B0369E}" srcOrd="0" destOrd="0" presId="urn:microsoft.com/office/officeart/2005/8/layout/hList6"/>
    <dgm:cxn modelId="{08A4B4A2-73A8-4C45-B14F-A8EFD1DBA708}" type="presOf" srcId="{D3D82331-1B4C-47E1-8C35-7A13E35209B6}" destId="{A4EF4AB5-C116-418B-8C71-41ECB64F7466}" srcOrd="0" destOrd="0" presId="urn:microsoft.com/office/officeart/2005/8/layout/hList6"/>
    <dgm:cxn modelId="{0854957A-BF5B-4906-A2EE-79D5FF85B620}" srcId="{FE5DB71E-F177-44C5-B928-5A9F651A7334}" destId="{859E2EB3-ECBE-4881-85D0-C781B3D64B98}" srcOrd="0" destOrd="0" parTransId="{E1451AF3-4D92-488E-9156-5C5BCBE83328}" sibTransId="{1908F9E1-3861-4CB7-ABD6-D742840E8F85}"/>
    <dgm:cxn modelId="{1970DBBF-831C-4FA7-8701-EDC090BAC6EF}" srcId="{FE5DB71E-F177-44C5-B928-5A9F651A7334}" destId="{D3D82331-1B4C-47E1-8C35-7A13E35209B6}" srcOrd="2" destOrd="0" parTransId="{2F599D52-E259-491F-B8A8-3B82C4205158}" sibTransId="{00F506F6-7A69-4F66-B833-EE1914BB30F1}"/>
    <dgm:cxn modelId="{00E13B36-E461-4A41-8ABD-94CFC9C2BF9D}" srcId="{FE5DB71E-F177-44C5-B928-5A9F651A7334}" destId="{8CE59CB6-62B2-479C-9711-789DEF687E6E}" srcOrd="1" destOrd="0" parTransId="{EC77EE1B-1903-4010-8545-EDAB4ACC8BDF}" sibTransId="{FABA76CB-C43C-4221-BF8D-EE1B347719C3}"/>
    <dgm:cxn modelId="{3BD768E4-C3AC-4F82-B435-220A98E60722}" type="presParOf" srcId="{03D57274-C0A4-4A6F-AB86-8221C3DEE3F5}" destId="{BE6A43F0-8D59-4A67-8101-612B42B0369E}" srcOrd="0" destOrd="0" presId="urn:microsoft.com/office/officeart/2005/8/layout/hList6"/>
    <dgm:cxn modelId="{AA0266D2-F1A3-49FE-B951-8E35BEAD6021}" type="presParOf" srcId="{03D57274-C0A4-4A6F-AB86-8221C3DEE3F5}" destId="{0C1BC5BC-9777-484D-AB57-1697641A4AE2}" srcOrd="1" destOrd="0" presId="urn:microsoft.com/office/officeart/2005/8/layout/hList6"/>
    <dgm:cxn modelId="{0918C427-2082-46DB-99AD-C90FADEBD66A}" type="presParOf" srcId="{03D57274-C0A4-4A6F-AB86-8221C3DEE3F5}" destId="{56401471-1B29-4533-A0CC-F5CBB07EBB7F}" srcOrd="2" destOrd="0" presId="urn:microsoft.com/office/officeart/2005/8/layout/hList6"/>
    <dgm:cxn modelId="{05E75B1A-AC82-4C21-AA37-361BD75A8736}" type="presParOf" srcId="{03D57274-C0A4-4A6F-AB86-8221C3DEE3F5}" destId="{A80E0B5F-E098-452C-91F2-D7A42E939D8D}" srcOrd="3" destOrd="0" presId="urn:microsoft.com/office/officeart/2005/8/layout/hList6"/>
    <dgm:cxn modelId="{26E5D311-2779-435F-91A2-170D616CCC87}" type="presParOf" srcId="{03D57274-C0A4-4A6F-AB86-8221C3DEE3F5}" destId="{A4EF4AB5-C116-418B-8C71-41ECB64F7466}"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EAF368-8FC8-4453-A24A-71CF3DE79E1A}" type="doc">
      <dgm:prSet loTypeId="urn:microsoft.com/office/officeart/2005/8/layout/equation2" loCatId="process" qsTypeId="urn:microsoft.com/office/officeart/2005/8/quickstyle/3d4" qsCatId="3D" csTypeId="urn:microsoft.com/office/officeart/2005/8/colors/colorful1#1" csCatId="colorful" phldr="1"/>
      <dgm:spPr/>
    </dgm:pt>
    <dgm:pt modelId="{82CB718C-B758-411A-9E51-39ACE4D7E33B}" type="pres">
      <dgm:prSet presAssocID="{D6EAF368-8FC8-4453-A24A-71CF3DE79E1A}" presName="Name0" presStyleCnt="0">
        <dgm:presLayoutVars>
          <dgm:dir/>
          <dgm:resizeHandles val="exact"/>
        </dgm:presLayoutVars>
      </dgm:prSet>
      <dgm:spPr/>
    </dgm:pt>
  </dgm:ptLst>
  <dgm:cxnLst>
    <dgm:cxn modelId="{09372D2E-5722-4597-8C5B-0DD35015C266}" type="presOf" srcId="{D6EAF368-8FC8-4453-A24A-71CF3DE79E1A}" destId="{82CB718C-B758-411A-9E51-39ACE4D7E33B}" srcOrd="0"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748D1E-36A4-468B-B5F6-B6DCB1BC8F19}" type="doc">
      <dgm:prSet loTypeId="urn:microsoft.com/office/officeart/2005/8/layout/hProcess9" loCatId="process" qsTypeId="urn:microsoft.com/office/officeart/2005/8/quickstyle/simple2" qsCatId="simple" csTypeId="urn:microsoft.com/office/officeart/2005/8/colors/accent1_2" csCatId="accent1" phldr="1"/>
      <dgm:spPr/>
    </dgm:pt>
    <dgm:pt modelId="{0022B014-CB57-4AFC-A3DE-35722B426C81}">
      <dgm:prSet phldrT="[Tekst]"/>
      <dgm:spPr>
        <a:solidFill>
          <a:schemeClr val="bg1">
            <a:lumMod val="90000"/>
          </a:schemeClr>
        </a:solidFill>
        <a:ln>
          <a:solidFill>
            <a:srgbClr val="00B050"/>
          </a:solidFill>
        </a:ln>
      </dgm:spPr>
      <dgm:t>
        <a:bodyPr/>
        <a:lstStyle/>
        <a:p>
          <a:r>
            <a:rPr lang="hr-HR" b="1" dirty="0" smtClean="0">
              <a:solidFill>
                <a:schemeClr val="accent4">
                  <a:lumMod val="75000"/>
                </a:schemeClr>
              </a:solidFill>
              <a:latin typeface="Barlow" panose="020B0604020202020204" charset="-18"/>
            </a:rPr>
            <a:t>Bodovi stečeni zajedničkim, dodatnim i posebnim elementom vrednovanja.</a:t>
          </a:r>
        </a:p>
      </dgm:t>
    </dgm:pt>
    <dgm:pt modelId="{EFB66A8E-9772-4DC8-9D97-35732C0AA9DB}" type="parTrans" cxnId="{585AF39E-B666-45CA-8D14-76208F87E8F5}">
      <dgm:prSet/>
      <dgm:spPr/>
      <dgm:t>
        <a:bodyPr/>
        <a:lstStyle/>
        <a:p>
          <a:endParaRPr lang="hr-HR"/>
        </a:p>
      </dgm:t>
    </dgm:pt>
    <dgm:pt modelId="{9C2D0C2D-5010-48A5-9D6D-E0E3E1AD0088}" type="sibTrans" cxnId="{585AF39E-B666-45CA-8D14-76208F87E8F5}">
      <dgm:prSet/>
      <dgm:spPr/>
      <dgm:t>
        <a:bodyPr/>
        <a:lstStyle/>
        <a:p>
          <a:endParaRPr lang="hr-HR"/>
        </a:p>
      </dgm:t>
    </dgm:pt>
    <dgm:pt modelId="{9461368F-DCBF-4C99-ADB9-98D1E6F70084}">
      <dgm:prSet phldrT="[Tekst]"/>
      <dgm:spPr>
        <a:solidFill>
          <a:schemeClr val="bg1">
            <a:lumMod val="90000"/>
          </a:schemeClr>
        </a:solidFill>
        <a:ln>
          <a:solidFill>
            <a:srgbClr val="00B050"/>
          </a:solidFill>
        </a:ln>
      </dgm:spPr>
      <dgm:t>
        <a:bodyPr/>
        <a:lstStyle/>
        <a:p>
          <a:r>
            <a:rPr lang="hr-HR" b="1" dirty="0" smtClean="0">
              <a:solidFill>
                <a:schemeClr val="accent4">
                  <a:lumMod val="75000"/>
                </a:schemeClr>
              </a:solidFill>
              <a:latin typeface="Barlow" panose="020B0604020202020204" charset="-18"/>
            </a:rPr>
            <a:t>Dokazivanje zdravstvene sposobnosti kandidata za obavljanje poslova i radnih zadaća u odabranom zanimanju.</a:t>
          </a:r>
        </a:p>
      </dgm:t>
    </dgm:pt>
    <dgm:pt modelId="{A73C5436-0804-4967-B48A-95F343FC2F90}" type="parTrans" cxnId="{88AEB9CE-CC5C-46CA-B15F-AA8210061787}">
      <dgm:prSet/>
      <dgm:spPr/>
      <dgm:t>
        <a:bodyPr/>
        <a:lstStyle/>
        <a:p>
          <a:endParaRPr lang="hr-HR"/>
        </a:p>
      </dgm:t>
    </dgm:pt>
    <dgm:pt modelId="{167991C7-053A-48B5-B2CC-E32E5180B6FB}" type="sibTrans" cxnId="{88AEB9CE-CC5C-46CA-B15F-AA8210061787}">
      <dgm:prSet/>
      <dgm:spPr/>
      <dgm:t>
        <a:bodyPr/>
        <a:lstStyle/>
        <a:p>
          <a:endParaRPr lang="hr-HR"/>
        </a:p>
      </dgm:t>
    </dgm:pt>
    <dgm:pt modelId="{47B9677C-6D89-4EAC-9406-D29F9FF0AEA1}">
      <dgm:prSet phldrT="[Tekst]" custT="1"/>
      <dgm:spPr>
        <a:solidFill>
          <a:schemeClr val="bg1">
            <a:lumMod val="90000"/>
          </a:schemeClr>
        </a:solidFill>
        <a:ln>
          <a:solidFill>
            <a:srgbClr val="00B050"/>
          </a:solidFill>
        </a:ln>
      </dgm:spPr>
      <dgm:t>
        <a:bodyPr/>
        <a:lstStyle/>
        <a:p>
          <a:r>
            <a:rPr lang="hr-HR" sz="2400" dirty="0" smtClean="0">
              <a:solidFill>
                <a:schemeClr val="accent4">
                  <a:lumMod val="75000"/>
                </a:schemeClr>
              </a:solidFill>
              <a:latin typeface="Barlow" panose="020B0604020202020204" charset="-18"/>
            </a:rPr>
            <a:t>UPIS</a:t>
          </a:r>
          <a:endParaRPr lang="hr-HR" sz="2400" dirty="0">
            <a:solidFill>
              <a:schemeClr val="accent4">
                <a:lumMod val="75000"/>
              </a:schemeClr>
            </a:solidFill>
            <a:latin typeface="Barlow" panose="020B0604020202020204" charset="-18"/>
          </a:endParaRPr>
        </a:p>
      </dgm:t>
    </dgm:pt>
    <dgm:pt modelId="{1DA9AA09-C8FB-4F72-97E6-25A38C99FBC8}" type="parTrans" cxnId="{0EC64655-5F0D-459B-AFE6-26EA47AA10F8}">
      <dgm:prSet/>
      <dgm:spPr/>
      <dgm:t>
        <a:bodyPr/>
        <a:lstStyle/>
        <a:p>
          <a:endParaRPr lang="hr-HR"/>
        </a:p>
      </dgm:t>
    </dgm:pt>
    <dgm:pt modelId="{2030D7DC-BC77-470B-AC82-0A0FF02054EF}" type="sibTrans" cxnId="{0EC64655-5F0D-459B-AFE6-26EA47AA10F8}">
      <dgm:prSet/>
      <dgm:spPr/>
      <dgm:t>
        <a:bodyPr/>
        <a:lstStyle/>
        <a:p>
          <a:endParaRPr lang="hr-HR"/>
        </a:p>
      </dgm:t>
    </dgm:pt>
    <dgm:pt modelId="{5556F8DB-A6C1-414C-90FA-CF14264399AA}" type="pres">
      <dgm:prSet presAssocID="{88748D1E-36A4-468B-B5F6-B6DCB1BC8F19}" presName="CompostProcess" presStyleCnt="0">
        <dgm:presLayoutVars>
          <dgm:dir/>
          <dgm:resizeHandles val="exact"/>
        </dgm:presLayoutVars>
      </dgm:prSet>
      <dgm:spPr/>
    </dgm:pt>
    <dgm:pt modelId="{5889F702-73B6-47A2-AE98-807BAC43D97E}" type="pres">
      <dgm:prSet presAssocID="{88748D1E-36A4-468B-B5F6-B6DCB1BC8F19}" presName="arrow" presStyleLbl="bgShp" presStyleIdx="0" presStyleCnt="1" custScaleX="91995" custScaleY="87500" custLinFactNeighborX="1783" custLinFactNeighborY="2500">
        <dgm:style>
          <a:lnRef idx="2">
            <a:schemeClr val="accent3"/>
          </a:lnRef>
          <a:fillRef idx="1">
            <a:schemeClr val="lt1"/>
          </a:fillRef>
          <a:effectRef idx="0">
            <a:schemeClr val="accent3"/>
          </a:effectRef>
          <a:fontRef idx="minor">
            <a:schemeClr val="dk1"/>
          </a:fontRef>
        </dgm:style>
      </dgm:prSet>
      <dgm:spPr>
        <a:solidFill>
          <a:schemeClr val="accent4">
            <a:lumMod val="40000"/>
            <a:lumOff val="60000"/>
          </a:schemeClr>
        </a:solidFill>
      </dgm:spPr>
    </dgm:pt>
    <dgm:pt modelId="{A549DA14-1253-4FCB-9542-511EB2793B81}" type="pres">
      <dgm:prSet presAssocID="{88748D1E-36A4-468B-B5F6-B6DCB1BC8F19}" presName="linearProcess" presStyleCnt="0"/>
      <dgm:spPr/>
    </dgm:pt>
    <dgm:pt modelId="{544D1510-8E10-4D49-80CA-C3E6EB39CB9C}" type="pres">
      <dgm:prSet presAssocID="{0022B014-CB57-4AFC-A3DE-35722B426C81}" presName="textNode" presStyleLbl="node1" presStyleIdx="0" presStyleCnt="3" custLinFactX="-44813" custLinFactNeighborX="-100000" custLinFactNeighborY="6818">
        <dgm:presLayoutVars>
          <dgm:bulletEnabled val="1"/>
        </dgm:presLayoutVars>
      </dgm:prSet>
      <dgm:spPr/>
      <dgm:t>
        <a:bodyPr/>
        <a:lstStyle/>
        <a:p>
          <a:endParaRPr lang="hr-HR"/>
        </a:p>
      </dgm:t>
    </dgm:pt>
    <dgm:pt modelId="{28578E46-E600-4376-9481-2BE178CDA1E2}" type="pres">
      <dgm:prSet presAssocID="{9C2D0C2D-5010-48A5-9D6D-E0E3E1AD0088}" presName="sibTrans" presStyleCnt="0"/>
      <dgm:spPr/>
    </dgm:pt>
    <dgm:pt modelId="{FEE2F502-2E33-4D49-80C4-CAAF70F9A63F}" type="pres">
      <dgm:prSet presAssocID="{9461368F-DCBF-4C99-ADB9-98D1E6F70084}" presName="textNode" presStyleLbl="node1" presStyleIdx="1" presStyleCnt="3" custLinFactNeighborX="-22739" custLinFactNeighborY="6818">
        <dgm:presLayoutVars>
          <dgm:bulletEnabled val="1"/>
        </dgm:presLayoutVars>
      </dgm:prSet>
      <dgm:spPr/>
      <dgm:t>
        <a:bodyPr/>
        <a:lstStyle/>
        <a:p>
          <a:endParaRPr lang="hr-HR"/>
        </a:p>
      </dgm:t>
    </dgm:pt>
    <dgm:pt modelId="{EE9F08C3-AE37-46DF-9BA7-492D30472023}" type="pres">
      <dgm:prSet presAssocID="{167991C7-053A-48B5-B2CC-E32E5180B6FB}" presName="sibTrans" presStyleCnt="0"/>
      <dgm:spPr/>
    </dgm:pt>
    <dgm:pt modelId="{3ED427AB-2FE6-40E4-B3AB-570631E641C2}" type="pres">
      <dgm:prSet presAssocID="{47B9677C-6D89-4EAC-9406-D29F9FF0AEA1}" presName="textNode" presStyleLbl="node1" presStyleIdx="2" presStyleCnt="3" custScaleX="84620" custLinFactNeighborX="93110" custLinFactNeighborY="6818">
        <dgm:presLayoutVars>
          <dgm:bulletEnabled val="1"/>
        </dgm:presLayoutVars>
      </dgm:prSet>
      <dgm:spPr/>
      <dgm:t>
        <a:bodyPr/>
        <a:lstStyle/>
        <a:p>
          <a:endParaRPr lang="hr-HR"/>
        </a:p>
      </dgm:t>
    </dgm:pt>
  </dgm:ptLst>
  <dgm:cxnLst>
    <dgm:cxn modelId="{88AEB9CE-CC5C-46CA-B15F-AA8210061787}" srcId="{88748D1E-36A4-468B-B5F6-B6DCB1BC8F19}" destId="{9461368F-DCBF-4C99-ADB9-98D1E6F70084}" srcOrd="1" destOrd="0" parTransId="{A73C5436-0804-4967-B48A-95F343FC2F90}" sibTransId="{167991C7-053A-48B5-B2CC-E32E5180B6FB}"/>
    <dgm:cxn modelId="{856DAFA2-CCA2-473F-BA59-BE49F5C8CE47}" type="presOf" srcId="{0022B014-CB57-4AFC-A3DE-35722B426C81}" destId="{544D1510-8E10-4D49-80CA-C3E6EB39CB9C}" srcOrd="0" destOrd="0" presId="urn:microsoft.com/office/officeart/2005/8/layout/hProcess9"/>
    <dgm:cxn modelId="{0EC64655-5F0D-459B-AFE6-26EA47AA10F8}" srcId="{88748D1E-36A4-468B-B5F6-B6DCB1BC8F19}" destId="{47B9677C-6D89-4EAC-9406-D29F9FF0AEA1}" srcOrd="2" destOrd="0" parTransId="{1DA9AA09-C8FB-4F72-97E6-25A38C99FBC8}" sibTransId="{2030D7DC-BC77-470B-AC82-0A0FF02054EF}"/>
    <dgm:cxn modelId="{43C12D2E-D4EB-4658-BBC2-9C9D914D0B79}" type="presOf" srcId="{9461368F-DCBF-4C99-ADB9-98D1E6F70084}" destId="{FEE2F502-2E33-4D49-80C4-CAAF70F9A63F}" srcOrd="0" destOrd="0" presId="urn:microsoft.com/office/officeart/2005/8/layout/hProcess9"/>
    <dgm:cxn modelId="{67BEAE2E-A2F3-478C-8670-DF4A1B4CBC2B}" type="presOf" srcId="{88748D1E-36A4-468B-B5F6-B6DCB1BC8F19}" destId="{5556F8DB-A6C1-414C-90FA-CF14264399AA}" srcOrd="0" destOrd="0" presId="urn:microsoft.com/office/officeart/2005/8/layout/hProcess9"/>
    <dgm:cxn modelId="{B104CA16-3188-4638-A93A-FC2B8F0C1114}" type="presOf" srcId="{47B9677C-6D89-4EAC-9406-D29F9FF0AEA1}" destId="{3ED427AB-2FE6-40E4-B3AB-570631E641C2}" srcOrd="0" destOrd="0" presId="urn:microsoft.com/office/officeart/2005/8/layout/hProcess9"/>
    <dgm:cxn modelId="{585AF39E-B666-45CA-8D14-76208F87E8F5}" srcId="{88748D1E-36A4-468B-B5F6-B6DCB1BC8F19}" destId="{0022B014-CB57-4AFC-A3DE-35722B426C81}" srcOrd="0" destOrd="0" parTransId="{EFB66A8E-9772-4DC8-9D97-35732C0AA9DB}" sibTransId="{9C2D0C2D-5010-48A5-9D6D-E0E3E1AD0088}"/>
    <dgm:cxn modelId="{EC8A076A-9327-49AF-BD5F-36237C5F70E4}" type="presParOf" srcId="{5556F8DB-A6C1-414C-90FA-CF14264399AA}" destId="{5889F702-73B6-47A2-AE98-807BAC43D97E}" srcOrd="0" destOrd="0" presId="urn:microsoft.com/office/officeart/2005/8/layout/hProcess9"/>
    <dgm:cxn modelId="{DC341E22-3B99-4EB2-88DC-07D7672F2731}" type="presParOf" srcId="{5556F8DB-A6C1-414C-90FA-CF14264399AA}" destId="{A549DA14-1253-4FCB-9542-511EB2793B81}" srcOrd="1" destOrd="0" presId="urn:microsoft.com/office/officeart/2005/8/layout/hProcess9"/>
    <dgm:cxn modelId="{D47D8831-7101-4B9C-906A-FC9D0720AF64}" type="presParOf" srcId="{A549DA14-1253-4FCB-9542-511EB2793B81}" destId="{544D1510-8E10-4D49-80CA-C3E6EB39CB9C}" srcOrd="0" destOrd="0" presId="urn:microsoft.com/office/officeart/2005/8/layout/hProcess9"/>
    <dgm:cxn modelId="{58C40A30-805A-469D-9142-E5AB4376A254}" type="presParOf" srcId="{A549DA14-1253-4FCB-9542-511EB2793B81}" destId="{28578E46-E600-4376-9481-2BE178CDA1E2}" srcOrd="1" destOrd="0" presId="urn:microsoft.com/office/officeart/2005/8/layout/hProcess9"/>
    <dgm:cxn modelId="{85D99CBB-125C-46AA-A72D-B2E40E249D7D}" type="presParOf" srcId="{A549DA14-1253-4FCB-9542-511EB2793B81}" destId="{FEE2F502-2E33-4D49-80C4-CAAF70F9A63F}" srcOrd="2" destOrd="0" presId="urn:microsoft.com/office/officeart/2005/8/layout/hProcess9"/>
    <dgm:cxn modelId="{2CA4BE5A-246C-465D-B24E-DCDE74B5AC6E}" type="presParOf" srcId="{A549DA14-1253-4FCB-9542-511EB2793B81}" destId="{EE9F08C3-AE37-46DF-9BA7-492D30472023}" srcOrd="3" destOrd="0" presId="urn:microsoft.com/office/officeart/2005/8/layout/hProcess9"/>
    <dgm:cxn modelId="{5C2104E5-8279-4620-BF78-B1D4C05C36F4}" type="presParOf" srcId="{A549DA14-1253-4FCB-9542-511EB2793B81}" destId="{3ED427AB-2FE6-40E4-B3AB-570631E641C2}"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A43F0-8D59-4A67-8101-612B42B0369E}">
      <dsp:nvSpPr>
        <dsp:cNvPr id="0" name=""/>
        <dsp:cNvSpPr/>
      </dsp:nvSpPr>
      <dsp:spPr>
        <a:xfrm rot="16200000">
          <a:off x="-1112579" y="1113445"/>
          <a:ext cx="4478357" cy="2251466"/>
        </a:xfrm>
        <a:prstGeom prst="flowChartManualOperati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hr-HR" sz="2400" b="1" kern="1200" dirty="0">
              <a:effectLst>
                <a:outerShdw blurRad="38100" dist="38100" dir="2700000" algn="tl">
                  <a:srgbClr val="000000">
                    <a:alpha val="43137"/>
                  </a:srgbClr>
                </a:outerShdw>
              </a:effectLst>
              <a:latin typeface="Big Shoulders Text SemiBold" panose="020B0604020202020204" charset="-18"/>
            </a:rPr>
            <a:t>ZAJEDNIČKI ELEMENT</a:t>
          </a:r>
        </a:p>
      </dsp:txBody>
      <dsp:txXfrm rot="5400000">
        <a:off x="866" y="895671"/>
        <a:ext cx="2251466" cy="2687015"/>
      </dsp:txXfrm>
    </dsp:sp>
    <dsp:sp modelId="{56401471-1B29-4533-A0CC-F5CBB07EBB7F}">
      <dsp:nvSpPr>
        <dsp:cNvPr id="0" name=""/>
        <dsp:cNvSpPr/>
      </dsp:nvSpPr>
      <dsp:spPr>
        <a:xfrm rot="16200000">
          <a:off x="1307747" y="1113445"/>
          <a:ext cx="4478357" cy="2251466"/>
        </a:xfrm>
        <a:prstGeom prst="flowChartManualOperation">
          <a:avLst/>
        </a:prstGeom>
        <a:solidFill>
          <a:schemeClr val="accent3">
            <a:hueOff val="1355300"/>
            <a:satOff val="50000"/>
            <a:lumOff val="-735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hr-HR" sz="2400" b="1" kern="1200" dirty="0">
              <a:solidFill>
                <a:schemeClr val="bg1"/>
              </a:solidFill>
              <a:effectLst>
                <a:outerShdw blurRad="38100" dist="38100" dir="2700000" algn="tl">
                  <a:srgbClr val="000000">
                    <a:alpha val="43137"/>
                  </a:srgbClr>
                </a:outerShdw>
              </a:effectLst>
              <a:latin typeface="Big Shoulders Text SemiBold" panose="020B0604020202020204" charset="-18"/>
            </a:rPr>
            <a:t>DODATNI</a:t>
          </a:r>
          <a:r>
            <a:rPr lang="hr-HR" sz="2300" b="1" kern="1200" dirty="0">
              <a:solidFill>
                <a:schemeClr val="bg1"/>
              </a:solidFill>
              <a:effectLst>
                <a:outerShdw blurRad="38100" dist="38100" dir="2700000" algn="tl">
                  <a:srgbClr val="000000">
                    <a:alpha val="43137"/>
                  </a:srgbClr>
                </a:outerShdw>
              </a:effectLst>
              <a:latin typeface="Big Shoulders Text SemiBold" panose="020B0604020202020204" charset="-18"/>
            </a:rPr>
            <a:t> ELEMENT</a:t>
          </a:r>
        </a:p>
      </dsp:txBody>
      <dsp:txXfrm rot="5400000">
        <a:off x="2421192" y="895671"/>
        <a:ext cx="2251466" cy="2687015"/>
      </dsp:txXfrm>
    </dsp:sp>
    <dsp:sp modelId="{A4EF4AB5-C116-418B-8C71-41ECB64F7466}">
      <dsp:nvSpPr>
        <dsp:cNvPr id="0" name=""/>
        <dsp:cNvSpPr/>
      </dsp:nvSpPr>
      <dsp:spPr>
        <a:xfrm rot="16200000">
          <a:off x="3728073" y="1113445"/>
          <a:ext cx="4478357" cy="2251466"/>
        </a:xfrm>
        <a:prstGeom prst="flowChartManualOperation">
          <a:avLst/>
        </a:prstGeom>
        <a:solidFill>
          <a:schemeClr val="accent3">
            <a:hueOff val="2710599"/>
            <a:satOff val="100000"/>
            <a:lumOff val="-14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0" tIns="0" rIns="192484" bIns="0" numCol="1" spcCol="1270" anchor="ctr" anchorCtr="0">
          <a:noAutofit/>
        </a:bodyPr>
        <a:lstStyle/>
        <a:p>
          <a:pPr lvl="0" algn="ctr" defTabSz="1333500">
            <a:lnSpc>
              <a:spcPct val="90000"/>
            </a:lnSpc>
            <a:spcBef>
              <a:spcPct val="0"/>
            </a:spcBef>
            <a:spcAft>
              <a:spcPct val="35000"/>
            </a:spcAft>
          </a:pPr>
          <a:r>
            <a:rPr lang="hr-HR" sz="3000" b="1" kern="1200" dirty="0">
              <a:effectLst>
                <a:outerShdw blurRad="38100" dist="38100" dir="2700000" algn="tl">
                  <a:srgbClr val="000000">
                    <a:alpha val="43137"/>
                  </a:srgbClr>
                </a:outerShdw>
              </a:effectLst>
              <a:latin typeface="Big Shoulders Text SemiBold" panose="020B0604020202020204" charset="-18"/>
            </a:rPr>
            <a:t>POSEBAN ELEMENT</a:t>
          </a:r>
        </a:p>
      </dsp:txBody>
      <dsp:txXfrm rot="5400000">
        <a:off x="4841518" y="895671"/>
        <a:ext cx="2251466" cy="26870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9F702-73B6-47A2-AE98-807BAC43D97E}">
      <dsp:nvSpPr>
        <dsp:cNvPr id="0" name=""/>
        <dsp:cNvSpPr/>
      </dsp:nvSpPr>
      <dsp:spPr>
        <a:xfrm>
          <a:off x="1053582" y="474133"/>
          <a:ext cx="6634548" cy="4741333"/>
        </a:xfrm>
        <a:prstGeom prst="rightArrow">
          <a:avLst/>
        </a:prstGeom>
        <a:solidFill>
          <a:schemeClr val="accent4">
            <a:lumMod val="40000"/>
            <a:lumOff val="60000"/>
          </a:schemeClr>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sp>
    <dsp:sp modelId="{544D1510-8E10-4D49-80CA-C3E6EB39CB9C}">
      <dsp:nvSpPr>
        <dsp:cNvPr id="0" name=""/>
        <dsp:cNvSpPr/>
      </dsp:nvSpPr>
      <dsp:spPr>
        <a:xfrm>
          <a:off x="0" y="1773377"/>
          <a:ext cx="2879274" cy="2167466"/>
        </a:xfrm>
        <a:prstGeom prst="roundRect">
          <a:avLst/>
        </a:prstGeom>
        <a:solidFill>
          <a:schemeClr val="bg1">
            <a:lumMod val="90000"/>
          </a:schemeClr>
        </a:solidFill>
        <a:ln w="19050" cap="flat" cmpd="sng" algn="ctr">
          <a:solidFill>
            <a:srgbClr val="00B05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hr-HR" sz="1900" b="1" kern="1200" dirty="0" smtClean="0">
              <a:solidFill>
                <a:schemeClr val="accent4">
                  <a:lumMod val="75000"/>
                </a:schemeClr>
              </a:solidFill>
              <a:latin typeface="Barlow" panose="020B0604020202020204" charset="-18"/>
            </a:rPr>
            <a:t>Bodovi stečeni zajedničkim, dodatnim i posebnim elementom vrednovanja.</a:t>
          </a:r>
        </a:p>
      </dsp:txBody>
      <dsp:txXfrm>
        <a:off x="105807" y="1879184"/>
        <a:ext cx="2667660" cy="1955852"/>
      </dsp:txXfrm>
    </dsp:sp>
    <dsp:sp modelId="{FEE2F502-2E33-4D49-80C4-CAAF70F9A63F}">
      <dsp:nvSpPr>
        <dsp:cNvPr id="0" name=""/>
        <dsp:cNvSpPr/>
      </dsp:nvSpPr>
      <dsp:spPr>
        <a:xfrm>
          <a:off x="2991312" y="1773377"/>
          <a:ext cx="2879274" cy="2167466"/>
        </a:xfrm>
        <a:prstGeom prst="roundRect">
          <a:avLst/>
        </a:prstGeom>
        <a:solidFill>
          <a:schemeClr val="bg1">
            <a:lumMod val="90000"/>
          </a:schemeClr>
        </a:solidFill>
        <a:ln w="19050" cap="flat" cmpd="sng" algn="ctr">
          <a:solidFill>
            <a:srgbClr val="00B05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hr-HR" sz="1900" b="1" kern="1200" dirty="0" smtClean="0">
              <a:solidFill>
                <a:schemeClr val="accent4">
                  <a:lumMod val="75000"/>
                </a:schemeClr>
              </a:solidFill>
              <a:latin typeface="Barlow" panose="020B0604020202020204" charset="-18"/>
            </a:rPr>
            <a:t>Dokazivanje zdravstvene sposobnosti kandidata za obavljanje poslova i radnih zadaća u odabranom zanimanju.</a:t>
          </a:r>
        </a:p>
      </dsp:txBody>
      <dsp:txXfrm>
        <a:off x="3097119" y="1879184"/>
        <a:ext cx="2667660" cy="1955852"/>
      </dsp:txXfrm>
    </dsp:sp>
    <dsp:sp modelId="{3ED427AB-2FE6-40E4-B3AB-570631E641C2}">
      <dsp:nvSpPr>
        <dsp:cNvPr id="0" name=""/>
        <dsp:cNvSpPr/>
      </dsp:nvSpPr>
      <dsp:spPr>
        <a:xfrm>
          <a:off x="6048096" y="1773377"/>
          <a:ext cx="2436442" cy="2167466"/>
        </a:xfrm>
        <a:prstGeom prst="roundRect">
          <a:avLst/>
        </a:prstGeom>
        <a:solidFill>
          <a:schemeClr val="bg1">
            <a:lumMod val="90000"/>
          </a:schemeClr>
        </a:solidFill>
        <a:ln w="19050" cap="flat" cmpd="sng" algn="ctr">
          <a:solidFill>
            <a:srgbClr val="00B05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400" kern="1200" dirty="0" smtClean="0">
              <a:solidFill>
                <a:schemeClr val="accent4">
                  <a:lumMod val="75000"/>
                </a:schemeClr>
              </a:solidFill>
              <a:latin typeface="Barlow" panose="020B0604020202020204" charset="-18"/>
            </a:rPr>
            <a:t>UPIS</a:t>
          </a:r>
          <a:endParaRPr lang="hr-HR" sz="2400" kern="1200" dirty="0">
            <a:solidFill>
              <a:schemeClr val="accent4">
                <a:lumMod val="75000"/>
              </a:schemeClr>
            </a:solidFill>
            <a:latin typeface="Barlow" panose="020B0604020202020204" charset="-18"/>
          </a:endParaRPr>
        </a:p>
      </dsp:txBody>
      <dsp:txXfrm>
        <a:off x="6153903" y="1879184"/>
        <a:ext cx="2224828" cy="195585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B85A123C-C514-417E-9B29-732B7DB34AE8}" type="datetimeFigureOut">
              <a:rPr lang="hr-HR" smtClean="0"/>
              <a:t>14.6.2024.</a:t>
            </a:fld>
            <a:endParaRPr lang="hr-HR"/>
          </a:p>
        </p:txBody>
      </p:sp>
      <p:sp>
        <p:nvSpPr>
          <p:cNvPr id="4" name="Rezervirano mjesto slike slajda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6" name="Rezervirano mjesto podnožja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6F911A00-E7E7-4477-95BC-ED1CCD9DF160}" type="slidenum">
              <a:rPr lang="hr-HR" smtClean="0"/>
              <a:t>‹#›</a:t>
            </a:fld>
            <a:endParaRPr lang="hr-HR"/>
          </a:p>
        </p:txBody>
      </p:sp>
    </p:spTree>
    <p:extLst>
      <p:ext uri="{BB962C8B-B14F-4D97-AF65-F5344CB8AC3E}">
        <p14:creationId xmlns:p14="http://schemas.microsoft.com/office/powerpoint/2010/main" val="3508618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783c9fd4e4_3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783c9fd4e4_3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7985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dirty="0" smtClean="0"/>
              <a:t>Kad učenik ode na karticu Dodatni bodovi, može označiti sve ono što ispunjava. </a:t>
            </a:r>
          </a:p>
          <a:p>
            <a:endParaRPr lang="hr-HR" dirty="0" smtClean="0"/>
          </a:p>
          <a:p>
            <a:r>
              <a:rPr lang="hr-HR" dirty="0" smtClean="0"/>
              <a:t>LJUBIČASTA STRELICA → Mogućnost da se bodovi provjere automatski provjerom u sustavu e-Matica, e-Građani i sl., </a:t>
            </a:r>
          </a:p>
          <a:p>
            <a:r>
              <a:rPr lang="hr-HR" dirty="0" smtClean="0"/>
              <a:t>ZELENA STRELICA → Mogućnost da osnovna škola učita dokument, ali u tom slučaju je dokument potrebno osobno odnijeti u osnovnu školu ili na određeni način poslati.</a:t>
            </a:r>
          </a:p>
          <a:p>
            <a:r>
              <a:rPr lang="hr-HR" dirty="0" smtClean="0"/>
              <a:t>ŽUTA STRELICA →  Mogućnost samostalnog učitavanja dokumenata putem vlastitog računala.</a:t>
            </a:r>
          </a:p>
          <a:p>
            <a:r>
              <a:rPr lang="hr-HR" dirty="0" smtClean="0"/>
              <a:t>PLAVA STRELICA → U slučaju da se radi o određenim kriterijima za dodatne bodove, roditelj ili skrbnik mora dati privolu u vlastitom sustavu budući da se radi o osobnim podacima. učenika. Roditelj prijavom u svoj sustav daje privolu koja se potom provjerava u sustavu e-Građani. Nakon što je privola provjerena, ako dijete zaista zadovoljava navedene kriterije, u sustavu će mu pisati da je prihvaćena. Isto će pisati i za sve ostale kriterije stjecanja dodatnih bodova, bilo da učenik sam učitava dokument ili to škola čini → CRVENA STRELICA. </a:t>
            </a:r>
          </a:p>
          <a:p>
            <a:r>
              <a:rPr lang="hr-HR" dirty="0" smtClean="0"/>
              <a:t>RUŽIČASTA STRELICA → Ispod polja Napomena pisat će u kojemu je procesu status određenog dodatnog boda.</a:t>
            </a:r>
          </a:p>
          <a:p>
            <a:endParaRPr lang="hr-HR" dirty="0"/>
          </a:p>
        </p:txBody>
      </p:sp>
    </p:spTree>
    <p:extLst>
      <p:ext uri="{BB962C8B-B14F-4D97-AF65-F5344CB8AC3E}">
        <p14:creationId xmlns:p14="http://schemas.microsoft.com/office/powerpoint/2010/main" val="4174386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algn="just"/>
            <a:r>
              <a:rPr lang="hr-HR" sz="1800" b="0" i="0" u="none" strike="noStrike" baseline="0" dirty="0">
                <a:solidFill>
                  <a:srgbClr val="000000"/>
                </a:solidFill>
                <a:latin typeface="Arial" panose="020B0604020202020204" pitchFamily="34" charset="0"/>
              </a:rPr>
              <a:t>Način provjere podataka odabire se tako da se klikne unutar potvrdnog okvira u stupcu kraj uvjeta koji se želi odabrati i potom klikne na gumb </a:t>
            </a:r>
            <a:r>
              <a:rPr lang="hr-HR" sz="1800" b="1" i="1" u="none" strike="noStrike" baseline="0" dirty="0">
                <a:solidFill>
                  <a:srgbClr val="000000"/>
                </a:solidFill>
                <a:latin typeface="Arial" panose="020B0604020202020204" pitchFamily="34" charset="0"/>
              </a:rPr>
              <a:t>Pohrani </a:t>
            </a:r>
            <a:r>
              <a:rPr lang="hr-HR" sz="1800" b="0" i="0" u="none" strike="noStrike" baseline="0" dirty="0">
                <a:solidFill>
                  <a:srgbClr val="000000"/>
                </a:solidFill>
                <a:latin typeface="Arial" panose="020B0604020202020204" pitchFamily="34" charset="0"/>
              </a:rPr>
              <a:t>pri dnu ekrana, a moguće je označiti samo jedan od uvjeta u retku. </a:t>
            </a:r>
            <a:endParaRPr lang="hr-HR" dirty="0"/>
          </a:p>
        </p:txBody>
      </p:sp>
    </p:spTree>
    <p:extLst>
      <p:ext uri="{BB962C8B-B14F-4D97-AF65-F5344CB8AC3E}">
        <p14:creationId xmlns:p14="http://schemas.microsoft.com/office/powerpoint/2010/main" val="2723002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algn="just"/>
            <a:r>
              <a:rPr lang="hr-HR" sz="1800" b="0" i="0" u="none" strike="noStrike" baseline="0" dirty="0" smtClean="0">
                <a:solidFill>
                  <a:srgbClr val="000000"/>
                </a:solidFill>
                <a:latin typeface="Arial" panose="020B0604020202020204" pitchFamily="34" charset="0"/>
              </a:rPr>
              <a:t>U </a:t>
            </a:r>
            <a:r>
              <a:rPr lang="hr-HR" sz="1800" b="0" i="0" u="none" strike="noStrike" baseline="0" dirty="0">
                <a:solidFill>
                  <a:srgbClr val="000000"/>
                </a:solidFill>
                <a:latin typeface="Arial" panose="020B0604020202020204" pitchFamily="34" charset="0"/>
              </a:rPr>
              <a:t>stupcu </a:t>
            </a:r>
            <a:r>
              <a:rPr lang="hr-HR" sz="1800" b="0" i="1" u="none" strike="noStrike" baseline="0" dirty="0">
                <a:solidFill>
                  <a:srgbClr val="000000"/>
                </a:solidFill>
                <a:latin typeface="Arial" panose="020B0604020202020204" pitchFamily="34" charset="0"/>
              </a:rPr>
              <a:t>Želim da se podaci provjere automatski </a:t>
            </a:r>
            <a:r>
              <a:rPr lang="hr-HR" sz="1800" b="0" i="0" u="none" strike="noStrike" baseline="0" dirty="0">
                <a:solidFill>
                  <a:srgbClr val="000000"/>
                </a:solidFill>
                <a:latin typeface="Arial" panose="020B0604020202020204" pitchFamily="34" charset="0"/>
              </a:rPr>
              <a:t>prikazuje se potvrdni okvir s mogućnošću označavanja, dok kod ostalih uvjeta kod kojih nije moguća takva provjera potvrdni okvir se ne prikazuje i taj je uvjet moguće dokazati samo na preostala dva načina provjere podataka. </a:t>
            </a:r>
          </a:p>
          <a:p>
            <a:pPr algn="just"/>
            <a:r>
              <a:rPr lang="hr-HR" sz="1800" b="0" i="0" u="none" strike="noStrike" baseline="0" dirty="0">
                <a:solidFill>
                  <a:srgbClr val="000000"/>
                </a:solidFill>
                <a:latin typeface="Arial" panose="020B0604020202020204" pitchFamily="34" charset="0"/>
              </a:rPr>
              <a:t>U slučaju da korisnik označi da želi da se podaci provjere automatski, za daljnje postupanje potrebno je da se korisnikov roditelj prijavi u sustav sa svojim korisničkim podacima i da privolu za provjeru podataka. Postupak kako će to napraviti opisan je u poglavlju </a:t>
            </a:r>
            <a:r>
              <a:rPr lang="hr-HR" sz="1800" b="0" i="1" u="none" strike="noStrike" baseline="0" dirty="0">
                <a:solidFill>
                  <a:srgbClr val="000000"/>
                </a:solidFill>
                <a:latin typeface="Arial" panose="020B0604020202020204" pitchFamily="34" charset="0"/>
              </a:rPr>
              <a:t>Davanje privole roditelja za provjeru podataka</a:t>
            </a:r>
            <a:r>
              <a:rPr lang="hr-HR" sz="1800" b="0" i="0" u="none" strike="noStrike" baseline="0" dirty="0">
                <a:solidFill>
                  <a:srgbClr val="000000"/>
                </a:solidFill>
                <a:latin typeface="Arial" panose="020B0604020202020204" pitchFamily="34" charset="0"/>
              </a:rPr>
              <a:t>. </a:t>
            </a:r>
          </a:p>
          <a:p>
            <a:pPr algn="just"/>
            <a:r>
              <a:rPr lang="hr-HR" sz="1800" b="0" i="0" u="none" strike="noStrike" baseline="0" dirty="0">
                <a:solidFill>
                  <a:srgbClr val="000000"/>
                </a:solidFill>
                <a:latin typeface="Arial" panose="020B0604020202020204" pitchFamily="34" charset="0"/>
              </a:rPr>
              <a:t>Ako korisnik nema roditelje odnosno ima skrbnika, a želi da se podaci za ispunjavanje uvjeta provjere na gore opisani način, potrebno je da se javi svojemu razredniku u osnovnoj školi s potvrdom o skrbništvu, a potom će mu razrednik kroz administracijsko sučelje dati privolu za provjeru podataka. </a:t>
            </a:r>
          </a:p>
          <a:p>
            <a:pPr algn="just"/>
            <a:r>
              <a:rPr lang="hr-HR" sz="1800" b="0" i="0" u="none" strike="noStrike" baseline="0" dirty="0">
                <a:solidFill>
                  <a:srgbClr val="000000"/>
                </a:solidFill>
                <a:latin typeface="Arial" panose="020B0604020202020204" pitchFamily="34" charset="0"/>
              </a:rPr>
              <a:t>U slučaju da se provjerom iz drugog sustava korisniku vrati odgovor da nije pronađen podatak koji se traži, korisniku se aktiviraju mogućnosti da sam učita dokument ili da ga učita škola. </a:t>
            </a:r>
          </a:p>
          <a:p>
            <a:pPr algn="just"/>
            <a:r>
              <a:rPr lang="hr-HR" sz="1800" b="0" i="0" u="none" strike="noStrike" baseline="0" dirty="0">
                <a:solidFill>
                  <a:srgbClr val="000000"/>
                </a:solidFill>
                <a:latin typeface="Arial" panose="020B0604020202020204" pitchFamily="34" charset="0"/>
              </a:rPr>
              <a:t>Korisnik će navedeno moći vidjeti u statusu dokumenta na svom sučelju, a pridodane dodatne bodove, u slučaju da je provjerom podataka utvrđeno da korisnik ispunjava uvjet, na kartici </a:t>
            </a:r>
            <a:r>
              <a:rPr lang="hr-HR" sz="1800" b="0" i="1" u="none" strike="noStrike" baseline="0" dirty="0">
                <a:solidFill>
                  <a:srgbClr val="000000"/>
                </a:solidFill>
                <a:latin typeface="Arial" panose="020B0604020202020204" pitchFamily="34" charset="0"/>
              </a:rPr>
              <a:t>Moji rezultati/Detaljno</a:t>
            </a:r>
            <a:r>
              <a:rPr lang="hr-HR" sz="1800" b="0" i="0" u="none" strike="noStrike" baseline="0" dirty="0">
                <a:solidFill>
                  <a:srgbClr val="000000"/>
                </a:solidFill>
                <a:latin typeface="Arial" panose="020B0604020202020204" pitchFamily="34" charset="0"/>
              </a:rPr>
              <a:t>. </a:t>
            </a:r>
            <a:endParaRPr lang="hr-HR" dirty="0"/>
          </a:p>
        </p:txBody>
      </p:sp>
    </p:spTree>
    <p:extLst>
      <p:ext uri="{BB962C8B-B14F-4D97-AF65-F5344CB8AC3E}">
        <p14:creationId xmlns:p14="http://schemas.microsoft.com/office/powerpoint/2010/main" val="2691141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a:solidFill>
                  <a:srgbClr val="000000"/>
                </a:solidFill>
                <a:latin typeface="Arial" panose="020B0604020202020204" pitchFamily="34" charset="0"/>
              </a:rPr>
              <a:t>Druga mogućnost provjere podataka je da korisnik sam učita potrebne dokumente u sustav. Kako bi to napravio potrebno je da korisnik prvo označi da želi takvu mogućnost klikom u </a:t>
            </a:r>
            <a:r>
              <a:rPr lang="hr-HR" sz="1800" b="0" i="0" u="none" strike="noStrike" baseline="0" dirty="0" smtClean="0">
                <a:solidFill>
                  <a:srgbClr val="000000"/>
                </a:solidFill>
                <a:latin typeface="Arial" panose="020B0604020202020204" pitchFamily="34" charset="0"/>
              </a:rPr>
              <a:t>kvadratić, </a:t>
            </a:r>
            <a:r>
              <a:rPr lang="hr-HR" sz="1800" b="0" i="0" u="none" strike="noStrike" baseline="0" dirty="0">
                <a:solidFill>
                  <a:srgbClr val="000000"/>
                </a:solidFill>
                <a:latin typeface="Arial" panose="020B0604020202020204" pitchFamily="34" charset="0"/>
              </a:rPr>
              <a:t>a potom će se kraj kvačice pojaviti ikona za učitavanje i slanje </a:t>
            </a:r>
            <a:r>
              <a:rPr lang="hr-HR" sz="1800" b="0" i="0" u="none" strike="noStrike" baseline="0" dirty="0" smtClean="0">
                <a:solidFill>
                  <a:srgbClr val="000000"/>
                </a:solidFill>
                <a:latin typeface="Arial" panose="020B0604020202020204" pitchFamily="34" charset="0"/>
              </a:rPr>
              <a:t>dokumenata (crvena strelica).</a:t>
            </a:r>
            <a:endParaRPr lang="hr-HR" dirty="0"/>
          </a:p>
        </p:txBody>
      </p:sp>
    </p:spTree>
    <p:extLst>
      <p:ext uri="{BB962C8B-B14F-4D97-AF65-F5344CB8AC3E}">
        <p14:creationId xmlns:p14="http://schemas.microsoft.com/office/powerpoint/2010/main" val="2568944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a:solidFill>
                  <a:srgbClr val="000000"/>
                </a:solidFill>
                <a:latin typeface="Arial" panose="020B0604020202020204" pitchFamily="34" charset="0"/>
              </a:rPr>
              <a:t>U otvorenom prozoru potrebno je kliknuti na gumb </a:t>
            </a:r>
            <a:r>
              <a:rPr lang="hr-HR" sz="1800" b="1" i="1" u="none" strike="noStrike" baseline="0" dirty="0">
                <a:solidFill>
                  <a:srgbClr val="000000"/>
                </a:solidFill>
                <a:latin typeface="Arial" panose="020B0604020202020204" pitchFamily="34" charset="0"/>
              </a:rPr>
              <a:t>Učitaj</a:t>
            </a:r>
            <a:r>
              <a:rPr lang="hr-HR" sz="1800" b="0" i="1" u="none" strike="noStrike" baseline="0" dirty="0">
                <a:solidFill>
                  <a:srgbClr val="000000"/>
                </a:solidFill>
                <a:latin typeface="Arial" panose="020B0604020202020204" pitchFamily="34" charset="0"/>
              </a:rPr>
              <a:t> </a:t>
            </a:r>
            <a:r>
              <a:rPr lang="hr-HR" sz="1800" b="0" i="0" u="none" strike="noStrike" baseline="0" dirty="0">
                <a:solidFill>
                  <a:srgbClr val="000000"/>
                </a:solidFill>
                <a:latin typeface="Arial" panose="020B0604020202020204" pitchFamily="34" charset="0"/>
              </a:rPr>
              <a:t>i tada će se korisniku otvoriti mogućnost učitavanja dokumenta s vlastitog računala ili </a:t>
            </a:r>
            <a:r>
              <a:rPr lang="hr-HR" sz="1800" b="0" i="0" u="none" strike="noStrike" baseline="0" dirty="0" smtClean="0">
                <a:solidFill>
                  <a:srgbClr val="000000"/>
                </a:solidFill>
                <a:latin typeface="Arial" panose="020B0604020202020204" pitchFamily="34" charset="0"/>
              </a:rPr>
              <a:t>mobitela.</a:t>
            </a:r>
            <a:endParaRPr lang="hr-HR" dirty="0"/>
          </a:p>
        </p:txBody>
      </p:sp>
    </p:spTree>
    <p:extLst>
      <p:ext uri="{BB962C8B-B14F-4D97-AF65-F5344CB8AC3E}">
        <p14:creationId xmlns:p14="http://schemas.microsoft.com/office/powerpoint/2010/main" val="3145058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a:solidFill>
                  <a:srgbClr val="000000"/>
                </a:solidFill>
                <a:latin typeface="Arial" panose="020B0604020202020204" pitchFamily="34" charset="0"/>
              </a:rPr>
              <a:t>Veličina dokumenta koji se može učitati ograničena je na 5 MB, a može biti u </a:t>
            </a:r>
            <a:r>
              <a:rPr lang="hr-HR" sz="1800" b="0" i="0" u="none" strike="noStrike" baseline="0" dirty="0" err="1">
                <a:solidFill>
                  <a:srgbClr val="000000"/>
                </a:solidFill>
                <a:latin typeface="Arial" panose="020B0604020202020204" pitchFamily="34" charset="0"/>
              </a:rPr>
              <a:t>pdf-u</a:t>
            </a:r>
            <a:r>
              <a:rPr lang="hr-HR" sz="1800" b="0" i="0" u="none" strike="noStrike" baseline="0" dirty="0">
                <a:solidFill>
                  <a:srgbClr val="000000"/>
                </a:solidFill>
                <a:latin typeface="Arial" panose="020B0604020202020204" pitchFamily="34" charset="0"/>
              </a:rPr>
              <a:t> ili </a:t>
            </a:r>
            <a:r>
              <a:rPr lang="hr-HR" sz="1800" b="0" i="0" u="none" strike="noStrike" baseline="0" dirty="0" err="1">
                <a:solidFill>
                  <a:srgbClr val="000000"/>
                </a:solidFill>
                <a:latin typeface="Arial" panose="020B0604020202020204" pitchFamily="34" charset="0"/>
              </a:rPr>
              <a:t>jpg</a:t>
            </a:r>
            <a:r>
              <a:rPr lang="hr-HR" sz="1800" b="0" i="0" u="none" strike="noStrike" baseline="0" dirty="0">
                <a:solidFill>
                  <a:srgbClr val="000000"/>
                </a:solidFill>
                <a:latin typeface="Arial" panose="020B0604020202020204" pitchFamily="34" charset="0"/>
              </a:rPr>
              <a:t>-u, a moguće je učitati i nekoliko dokumenata koji čine cjelinu (u slučaju da dokument ima više stranica) prije slanja, koji će se u sustavu, nakon spremanja, prikazati kao jedan cjeloviti dokument. </a:t>
            </a:r>
          </a:p>
          <a:p>
            <a:r>
              <a:rPr lang="hr-HR" sz="1800" b="0" i="0" u="none" strike="noStrike" baseline="0" dirty="0">
                <a:solidFill>
                  <a:srgbClr val="000000"/>
                </a:solidFill>
                <a:latin typeface="Arial" panose="020B0604020202020204" pitchFamily="34" charset="0"/>
              </a:rPr>
              <a:t>Kada se željeni dokument učita u sustav potrebno je kliknuti na gumb </a:t>
            </a:r>
            <a:r>
              <a:rPr lang="hr-HR" sz="1800" b="1" i="1" u="none" strike="noStrike" baseline="0" dirty="0">
                <a:solidFill>
                  <a:srgbClr val="000000"/>
                </a:solidFill>
                <a:latin typeface="Arial" panose="020B0604020202020204" pitchFamily="34" charset="0"/>
              </a:rPr>
              <a:t>Slanje datoteka </a:t>
            </a:r>
            <a:r>
              <a:rPr lang="hr-HR" sz="1800" b="0" i="0" u="none" strike="noStrike" baseline="0" dirty="0">
                <a:solidFill>
                  <a:srgbClr val="000000"/>
                </a:solidFill>
                <a:latin typeface="Arial" panose="020B0604020202020204" pitchFamily="34" charset="0"/>
              </a:rPr>
              <a:t>i time će se dokument spremiti u </a:t>
            </a:r>
            <a:r>
              <a:rPr lang="hr-HR" sz="1800" b="0" i="0" u="none" strike="noStrike" baseline="0" dirty="0" smtClean="0">
                <a:solidFill>
                  <a:srgbClr val="000000"/>
                </a:solidFill>
                <a:latin typeface="Arial" panose="020B0604020202020204" pitchFamily="34" charset="0"/>
              </a:rPr>
              <a:t>sustavu.</a:t>
            </a:r>
            <a:endParaRPr lang="hr-HR" dirty="0"/>
          </a:p>
        </p:txBody>
      </p:sp>
    </p:spTree>
    <p:extLst>
      <p:ext uri="{BB962C8B-B14F-4D97-AF65-F5344CB8AC3E}">
        <p14:creationId xmlns:p14="http://schemas.microsoft.com/office/powerpoint/2010/main" val="4075612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a:solidFill>
                  <a:srgbClr val="000000"/>
                </a:solidFill>
                <a:latin typeface="Arial" panose="020B0604020202020204" pitchFamily="34" charset="0"/>
              </a:rPr>
              <a:t>Učitani dokument moguće je pregledati klikom na poveznicu </a:t>
            </a:r>
            <a:r>
              <a:rPr lang="hr-HR" sz="1800" b="1" i="1" u="none" strike="noStrike" baseline="0" dirty="0">
                <a:solidFill>
                  <a:srgbClr val="000000"/>
                </a:solidFill>
                <a:latin typeface="Arial" panose="020B0604020202020204" pitchFamily="34" charset="0"/>
              </a:rPr>
              <a:t>Pregled</a:t>
            </a:r>
            <a:r>
              <a:rPr lang="hr-HR" sz="1800" b="0" i="1" u="none" strike="noStrike" baseline="0" dirty="0">
                <a:solidFill>
                  <a:srgbClr val="000000"/>
                </a:solidFill>
                <a:latin typeface="Arial" panose="020B0604020202020204" pitchFamily="34" charset="0"/>
              </a:rPr>
              <a:t> </a:t>
            </a:r>
            <a:r>
              <a:rPr lang="hr-HR" sz="1800" b="0" i="0" u="none" strike="noStrike" baseline="0" dirty="0">
                <a:solidFill>
                  <a:srgbClr val="000000"/>
                </a:solidFill>
                <a:latin typeface="Arial" panose="020B0604020202020204" pitchFamily="34" charset="0"/>
              </a:rPr>
              <a:t>u stupcu </a:t>
            </a:r>
            <a:r>
              <a:rPr lang="hr-HR" sz="1800" b="1" i="1" u="none" strike="noStrike" baseline="0" dirty="0">
                <a:solidFill>
                  <a:srgbClr val="000000"/>
                </a:solidFill>
                <a:latin typeface="Arial" panose="020B0604020202020204" pitchFamily="34" charset="0"/>
              </a:rPr>
              <a:t>Dokument </a:t>
            </a:r>
            <a:r>
              <a:rPr lang="hr-HR" sz="1800" b="0" i="0" u="none" strike="noStrike" baseline="0" dirty="0">
                <a:solidFill>
                  <a:srgbClr val="000000"/>
                </a:solidFill>
                <a:latin typeface="Arial" panose="020B0604020202020204" pitchFamily="34" charset="0"/>
              </a:rPr>
              <a:t>u retku uvjeta za koji je korisnik učitao dokument (slika 21) kojim se otvara skočni prozor za pregled učitanog </a:t>
            </a:r>
            <a:r>
              <a:rPr lang="hr-HR" sz="1800" b="0" i="0" u="none" strike="noStrike" baseline="0" dirty="0" smtClean="0">
                <a:solidFill>
                  <a:srgbClr val="000000"/>
                </a:solidFill>
                <a:latin typeface="Arial" panose="020B0604020202020204" pitchFamily="34" charset="0"/>
              </a:rPr>
              <a:t>dokumenta (prikaz na sljedećem </a:t>
            </a:r>
            <a:r>
              <a:rPr lang="hr-HR" sz="1800" b="0" i="0" u="none" strike="noStrike" baseline="0" dirty="0" err="1" smtClean="0">
                <a:solidFill>
                  <a:srgbClr val="000000"/>
                </a:solidFill>
                <a:latin typeface="Arial" panose="020B0604020202020204" pitchFamily="34" charset="0"/>
              </a:rPr>
              <a:t>slideu</a:t>
            </a:r>
            <a:r>
              <a:rPr lang="hr-HR" sz="1800" b="0" i="0" u="none" strike="noStrike" baseline="0" dirty="0" smtClean="0">
                <a:solidFill>
                  <a:srgbClr val="000000"/>
                </a:solidFill>
                <a:latin typeface="Arial" panose="020B0604020202020204" pitchFamily="34" charset="0"/>
              </a:rPr>
              <a:t>).</a:t>
            </a:r>
            <a:endParaRPr lang="hr-HR" dirty="0"/>
          </a:p>
        </p:txBody>
      </p:sp>
    </p:spTree>
    <p:extLst>
      <p:ext uri="{BB962C8B-B14F-4D97-AF65-F5344CB8AC3E}">
        <p14:creationId xmlns:p14="http://schemas.microsoft.com/office/powerpoint/2010/main" val="1981895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a:solidFill>
                  <a:srgbClr val="000000"/>
                </a:solidFill>
                <a:latin typeface="Arial" panose="020B0604020202020204" pitchFamily="34" charset="0"/>
              </a:rPr>
              <a:t>Učitani dokument moguće je pregledati klikom na poveznicu </a:t>
            </a:r>
            <a:r>
              <a:rPr lang="hr-HR" sz="1800" b="0" i="1" u="none" strike="noStrike" baseline="0" dirty="0">
                <a:solidFill>
                  <a:srgbClr val="000000"/>
                </a:solidFill>
                <a:latin typeface="Arial" panose="020B0604020202020204" pitchFamily="34" charset="0"/>
              </a:rPr>
              <a:t>Pregled </a:t>
            </a:r>
            <a:r>
              <a:rPr lang="hr-HR" sz="1800" b="0" i="0" u="none" strike="noStrike" baseline="0" dirty="0">
                <a:solidFill>
                  <a:srgbClr val="000000"/>
                </a:solidFill>
                <a:latin typeface="Arial" panose="020B0604020202020204" pitchFamily="34" charset="0"/>
              </a:rPr>
              <a:t>u stupcu </a:t>
            </a:r>
            <a:r>
              <a:rPr lang="hr-HR" sz="1800" b="0" i="1" u="none" strike="noStrike" baseline="0" dirty="0">
                <a:solidFill>
                  <a:srgbClr val="000000"/>
                </a:solidFill>
                <a:latin typeface="Arial" panose="020B0604020202020204" pitchFamily="34" charset="0"/>
              </a:rPr>
              <a:t>Dokument </a:t>
            </a:r>
            <a:r>
              <a:rPr lang="hr-HR" sz="1800" b="0" i="0" u="none" strike="noStrike" baseline="0" dirty="0">
                <a:solidFill>
                  <a:srgbClr val="000000"/>
                </a:solidFill>
                <a:latin typeface="Arial" panose="020B0604020202020204" pitchFamily="34" charset="0"/>
              </a:rPr>
              <a:t>u retku uvjeta za koji je korisnik učitao dokument (slika 21) kojim se otvara skočni prozor za pregled učitanog dokumenta </a:t>
            </a:r>
          </a:p>
          <a:p>
            <a:r>
              <a:rPr lang="hr-HR" sz="1800" b="0" i="0" u="none" strike="noStrike" baseline="0" dirty="0">
                <a:solidFill>
                  <a:srgbClr val="000000"/>
                </a:solidFill>
                <a:latin typeface="Arial" panose="020B0604020202020204" pitchFamily="34" charset="0"/>
              </a:rPr>
              <a:t>Upisno povjerenstvo u osnovnoj školi provjerava valjanost učitanih dokumenata te u sustavu označava iste kao prihvaćene za upis što korisnik može vidjeti u stupcu </a:t>
            </a:r>
            <a:r>
              <a:rPr lang="hr-HR" sz="1800" b="0" i="1" u="none" strike="noStrike" baseline="0" dirty="0">
                <a:solidFill>
                  <a:srgbClr val="000000"/>
                </a:solidFill>
                <a:latin typeface="Arial" panose="020B0604020202020204" pitchFamily="34" charset="0"/>
              </a:rPr>
              <a:t>Prihvaćeno </a:t>
            </a:r>
            <a:r>
              <a:rPr lang="hr-HR" sz="1800" b="0" i="0" u="none" strike="noStrike" baseline="0" dirty="0">
                <a:solidFill>
                  <a:srgbClr val="000000"/>
                </a:solidFill>
                <a:latin typeface="Arial" panose="020B0604020202020204" pitchFamily="34" charset="0"/>
              </a:rPr>
              <a:t>u retku uvjeta koji je označio za provjeru podataka. </a:t>
            </a:r>
          </a:p>
          <a:p>
            <a:r>
              <a:rPr lang="hr-HR" sz="1800" b="0" i="0" u="none" strike="noStrike" baseline="0" dirty="0">
                <a:solidFill>
                  <a:srgbClr val="000000"/>
                </a:solidFill>
                <a:latin typeface="Arial" panose="020B0604020202020204" pitchFamily="34" charset="0"/>
              </a:rPr>
              <a:t>Prihvaćanjem navedenog dokumenta korisnik će ostvariti prava prednosti/dodatne bodove koji će mu se prikazati na kartici </a:t>
            </a:r>
            <a:r>
              <a:rPr lang="hr-HR" sz="1800" b="0" i="1" u="none" strike="noStrike" baseline="0" dirty="0">
                <a:solidFill>
                  <a:srgbClr val="000000"/>
                </a:solidFill>
                <a:latin typeface="Arial" panose="020B0604020202020204" pitchFamily="34" charset="0"/>
              </a:rPr>
              <a:t>Moji rezultati/Detaljno</a:t>
            </a:r>
            <a:r>
              <a:rPr lang="hr-HR" sz="1800" b="0" i="0" u="none" strike="noStrike" baseline="0" dirty="0">
                <a:solidFill>
                  <a:srgbClr val="000000"/>
                </a:solidFill>
                <a:latin typeface="Arial" panose="020B0604020202020204" pitchFamily="34" charset="0"/>
              </a:rPr>
              <a:t>. </a:t>
            </a:r>
            <a:endParaRPr lang="hr-HR" dirty="0"/>
          </a:p>
        </p:txBody>
      </p:sp>
    </p:spTree>
    <p:extLst>
      <p:ext uri="{BB962C8B-B14F-4D97-AF65-F5344CB8AC3E}">
        <p14:creationId xmlns:p14="http://schemas.microsoft.com/office/powerpoint/2010/main" val="4104465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a:solidFill>
                  <a:srgbClr val="000000"/>
                </a:solidFill>
                <a:latin typeface="Arial" panose="020B0604020202020204" pitchFamily="34" charset="0"/>
              </a:rPr>
              <a:t>Treća je mogućnost provjere podataka da korisnik označi opciju </a:t>
            </a:r>
            <a:r>
              <a:rPr lang="hr-HR" sz="1800" b="1" i="1" u="none" strike="noStrike" baseline="0" dirty="0">
                <a:solidFill>
                  <a:srgbClr val="000000"/>
                </a:solidFill>
                <a:latin typeface="Arial" panose="020B0604020202020204" pitchFamily="34" charset="0"/>
              </a:rPr>
              <a:t>Želim da osnovna škola učita </a:t>
            </a:r>
            <a:r>
              <a:rPr lang="hr-HR" sz="1800" b="1" i="1" u="none" strike="noStrike" baseline="0" dirty="0" smtClean="0">
                <a:solidFill>
                  <a:srgbClr val="000000"/>
                </a:solidFill>
                <a:latin typeface="Arial" panose="020B0604020202020204" pitchFamily="34" charset="0"/>
              </a:rPr>
              <a:t>dokument</a:t>
            </a:r>
            <a:r>
              <a:rPr lang="hr-HR" sz="1800" b="0" i="1" u="none" strike="noStrike" baseline="0" dirty="0" smtClean="0">
                <a:solidFill>
                  <a:srgbClr val="000000"/>
                </a:solidFill>
                <a:latin typeface="Arial" panose="020B0604020202020204" pitchFamily="34" charset="0"/>
              </a:rPr>
              <a:t>. </a:t>
            </a:r>
            <a:endParaRPr lang="hr-HR" sz="1800" b="0" i="1" u="none" strike="noStrike" baseline="0" dirty="0">
              <a:solidFill>
                <a:srgbClr val="000000"/>
              </a:solidFill>
              <a:latin typeface="Arial" panose="020B0604020202020204" pitchFamily="34" charset="0"/>
            </a:endParaRPr>
          </a:p>
          <a:p>
            <a:r>
              <a:rPr lang="hr-HR" sz="1800" b="0" i="0" u="none" strike="noStrike" baseline="0" dirty="0">
                <a:solidFill>
                  <a:srgbClr val="000000"/>
                </a:solidFill>
                <a:latin typeface="Arial" panose="020B0604020202020204" pitchFamily="34" charset="0"/>
              </a:rPr>
              <a:t>Ako korisnik označi navedenu mogućnost, potrebno je da odnese dokument kojim dokazuje ispunjavanje uvjeta za stjecanje dodatnih bodova razredniku u osnovnoj školi koji učitava navedeni dokument u sustav te utvrđuje je li relevantan za upis i potom ga označava u sustavu kao prihvaćen. </a:t>
            </a:r>
          </a:p>
          <a:p>
            <a:r>
              <a:rPr lang="hr-HR" sz="1800" b="0" i="0" u="none" strike="noStrike" baseline="0" dirty="0">
                <a:solidFill>
                  <a:srgbClr val="000000"/>
                </a:solidFill>
                <a:latin typeface="Arial" panose="020B0604020202020204" pitchFamily="34" charset="0"/>
              </a:rPr>
              <a:t>Prihvaćanjem navedenog dokumenata korisnik će ostvariti prava prednosti/dodatne bodove koji će mu se prikazati u kartici </a:t>
            </a:r>
            <a:r>
              <a:rPr lang="hr-HR" sz="1800" b="1" i="1" u="none" strike="noStrike" baseline="0" dirty="0">
                <a:solidFill>
                  <a:srgbClr val="000000"/>
                </a:solidFill>
                <a:latin typeface="Arial" panose="020B0604020202020204" pitchFamily="34" charset="0"/>
              </a:rPr>
              <a:t>Moji rezultati/Detaljno</a:t>
            </a:r>
            <a:r>
              <a:rPr lang="hr-HR" sz="1800" b="0" i="0" u="none" strike="noStrike" baseline="0" dirty="0">
                <a:solidFill>
                  <a:srgbClr val="000000"/>
                </a:solidFill>
                <a:latin typeface="Arial" panose="020B0604020202020204" pitchFamily="34" charset="0"/>
              </a:rPr>
              <a:t>. </a:t>
            </a:r>
            <a:endParaRPr lang="hr-HR" dirty="0"/>
          </a:p>
        </p:txBody>
      </p:sp>
    </p:spTree>
    <p:extLst>
      <p:ext uri="{BB962C8B-B14F-4D97-AF65-F5344CB8AC3E}">
        <p14:creationId xmlns:p14="http://schemas.microsoft.com/office/powerpoint/2010/main" val="3610343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algn="just"/>
            <a:r>
              <a:rPr lang="hr-HR" sz="1800" b="1" i="0" u="none" strike="noStrike" baseline="0" dirty="0">
                <a:solidFill>
                  <a:srgbClr val="000000"/>
                </a:solidFill>
                <a:latin typeface="Arial" panose="020B0604020202020204" pitchFamily="34" charset="0"/>
              </a:rPr>
              <a:t>U svakom upisnom roku korisnik može prijaviti ograničen broj (6) obrazovnih programa. </a:t>
            </a:r>
          </a:p>
          <a:p>
            <a:pPr algn="just"/>
            <a:r>
              <a:rPr lang="hr-HR" sz="1800" b="0" i="0" u="none" strike="noStrike" baseline="0" dirty="0">
                <a:solidFill>
                  <a:srgbClr val="000000"/>
                </a:solidFill>
                <a:latin typeface="Arial" panose="020B0604020202020204" pitchFamily="34" charset="0"/>
              </a:rPr>
              <a:t>Klikom na karticu </a:t>
            </a:r>
            <a:r>
              <a:rPr lang="hr-HR" sz="1800" b="0" i="1" u="none" strike="noStrike" baseline="0" dirty="0">
                <a:solidFill>
                  <a:srgbClr val="000000"/>
                </a:solidFill>
                <a:latin typeface="Arial" panose="020B0604020202020204" pitchFamily="34" charset="0"/>
              </a:rPr>
              <a:t>Škole i programi </a:t>
            </a:r>
            <a:r>
              <a:rPr lang="hr-HR" sz="1800" b="0" i="0" u="none" strike="noStrike" baseline="0" dirty="0">
                <a:solidFill>
                  <a:srgbClr val="000000"/>
                </a:solidFill>
                <a:latin typeface="Arial" panose="020B0604020202020204" pitchFamily="34" charset="0"/>
              </a:rPr>
              <a:t>(</a:t>
            </a:r>
            <a:r>
              <a:rPr lang="hr-HR" sz="1800" b="1" i="0" u="none" strike="noStrike" baseline="0" dirty="0">
                <a:solidFill>
                  <a:srgbClr val="000000"/>
                </a:solidFill>
                <a:latin typeface="Arial" panose="020B0604020202020204" pitchFamily="34" charset="0"/>
              </a:rPr>
              <a:t>koju je moguće pretraživati i bez prijavljivanja u sustav</a:t>
            </a:r>
            <a:r>
              <a:rPr lang="hr-HR" sz="1800" b="0" i="0" u="none" strike="noStrike" baseline="0" dirty="0">
                <a:solidFill>
                  <a:srgbClr val="000000"/>
                </a:solidFill>
                <a:latin typeface="Arial" panose="020B0604020202020204" pitchFamily="34" charset="0"/>
              </a:rPr>
              <a:t>) moguće je vidjeti izbornike za pretraživanje obrazovnih programa prema zadanim kriterijima pretrage. Moguće je prilagoditi pretragu s obzirom na vrstu programa, naziv programa, školu, mjesto, županiju te vrstu </a:t>
            </a:r>
            <a:r>
              <a:rPr lang="hr-HR" sz="1800" b="0" i="0" u="none" strike="noStrike" baseline="0" dirty="0" smtClean="0">
                <a:solidFill>
                  <a:srgbClr val="000000"/>
                </a:solidFill>
                <a:latin typeface="Arial" panose="020B0604020202020204" pitchFamily="34" charset="0"/>
              </a:rPr>
              <a:t>osnivača </a:t>
            </a:r>
            <a:r>
              <a:rPr lang="hr-HR" sz="1800" b="0" i="0" u="none" strike="noStrike" baseline="0" dirty="0">
                <a:solidFill>
                  <a:srgbClr val="000000"/>
                </a:solidFill>
                <a:latin typeface="Arial" panose="020B0604020202020204" pitchFamily="34" charset="0"/>
              </a:rPr>
              <a:t>srednje </a:t>
            </a:r>
            <a:r>
              <a:rPr lang="hr-HR" sz="1800" b="0" i="0" u="none" strike="noStrike" baseline="0" dirty="0" smtClean="0">
                <a:solidFill>
                  <a:srgbClr val="000000"/>
                </a:solidFill>
                <a:latin typeface="Arial" panose="020B0604020202020204" pitchFamily="34" charset="0"/>
              </a:rPr>
              <a:t>škole.</a:t>
            </a:r>
            <a:endParaRPr lang="hr-HR" dirty="0"/>
          </a:p>
        </p:txBody>
      </p:sp>
    </p:spTree>
    <p:extLst>
      <p:ext uri="{BB962C8B-B14F-4D97-AF65-F5344CB8AC3E}">
        <p14:creationId xmlns:p14="http://schemas.microsoft.com/office/powerpoint/2010/main" val="1337284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259511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algn="just"/>
            <a:r>
              <a:rPr lang="hr-HR" sz="1800" b="0" i="0" u="none" strike="noStrike" baseline="0" dirty="0">
                <a:solidFill>
                  <a:srgbClr val="000000"/>
                </a:solidFill>
                <a:latin typeface="Arial" panose="020B0604020202020204" pitchFamily="34" charset="0"/>
              </a:rPr>
              <a:t>Tražilica radi na način da se postave uvjeti pretraživanja unosom cijele riječi koja se želi pretraživati ili samo nekoliko slova (slika 25</a:t>
            </a:r>
            <a:r>
              <a:rPr lang="hr-HR" sz="1800" b="0" i="0" u="none" strike="noStrike" baseline="0" dirty="0" smtClean="0">
                <a:solidFill>
                  <a:srgbClr val="000000"/>
                </a:solidFill>
                <a:latin typeface="Arial" panose="020B0604020202020204" pitchFamily="34" charset="0"/>
              </a:rPr>
              <a:t>). U tom </a:t>
            </a:r>
            <a:r>
              <a:rPr lang="hr-HR" sz="1800" b="0" i="0" u="none" strike="noStrike" baseline="0" dirty="0">
                <a:solidFill>
                  <a:srgbClr val="000000"/>
                </a:solidFill>
                <a:latin typeface="Arial" panose="020B0604020202020204" pitchFamily="34" charset="0"/>
              </a:rPr>
              <a:t>slučaju će se u padajućem izborniku prikazati svi obrazovni programi koji sadrže traženu kombinaciju unesenih slova (slika 25). Odabirom željenoga naziva iz padajućeg izbornika obrazovni programi koji zadovoljavaju postavljene uvjete prikazat će se ispod </a:t>
            </a:r>
            <a:r>
              <a:rPr lang="hr-HR" sz="1800" b="0" i="0" u="none" strike="noStrike" baseline="0" dirty="0" smtClean="0">
                <a:solidFill>
                  <a:srgbClr val="000000"/>
                </a:solidFill>
                <a:latin typeface="Arial" panose="020B0604020202020204" pitchFamily="34" charset="0"/>
              </a:rPr>
              <a:t>tražilice.</a:t>
            </a:r>
            <a:endParaRPr lang="hr-HR" dirty="0"/>
          </a:p>
        </p:txBody>
      </p:sp>
    </p:spTree>
    <p:extLst>
      <p:ext uri="{BB962C8B-B14F-4D97-AF65-F5344CB8AC3E}">
        <p14:creationId xmlns:p14="http://schemas.microsoft.com/office/powerpoint/2010/main" val="1451743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a:solidFill>
                  <a:srgbClr val="000000"/>
                </a:solidFill>
                <a:latin typeface="Arial" panose="020B0604020202020204" pitchFamily="34" charset="0"/>
              </a:rPr>
              <a:t>Klikom na ili brisanjem unesenog zapisa uklanjaju se postavljeni uvjeti. </a:t>
            </a:r>
            <a:endParaRPr lang="hr-HR" dirty="0"/>
          </a:p>
        </p:txBody>
      </p:sp>
    </p:spTree>
    <p:extLst>
      <p:ext uri="{BB962C8B-B14F-4D97-AF65-F5344CB8AC3E}">
        <p14:creationId xmlns:p14="http://schemas.microsoft.com/office/powerpoint/2010/main" val="914519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a:solidFill>
                  <a:srgbClr val="000000"/>
                </a:solidFill>
                <a:latin typeface="Arial" panose="020B0604020202020204" pitchFamily="34" charset="0"/>
              </a:rPr>
              <a:t>Za svaki obrazovni program moguće je pregledati detaljnije informacije koje sadrže opis programa, lokaciju srednje škole na karti, preduvjete za upis, broj upisnih mjesta i sl. klikom na ikonu u stupcu </a:t>
            </a:r>
            <a:r>
              <a:rPr lang="hr-HR" sz="1800" b="1" i="1" u="none" strike="noStrike" baseline="0" dirty="0">
                <a:solidFill>
                  <a:srgbClr val="000000"/>
                </a:solidFill>
                <a:latin typeface="Arial" panose="020B0604020202020204" pitchFamily="34" charset="0"/>
              </a:rPr>
              <a:t>Detalji i </a:t>
            </a:r>
            <a:r>
              <a:rPr lang="hr-HR" sz="1800" b="1" i="1" u="none" strike="noStrike" baseline="0" dirty="0" smtClean="0">
                <a:solidFill>
                  <a:srgbClr val="000000"/>
                </a:solidFill>
                <a:latin typeface="Arial" panose="020B0604020202020204" pitchFamily="34" charset="0"/>
              </a:rPr>
              <a:t>odabir</a:t>
            </a:r>
            <a:r>
              <a:rPr lang="hr-HR" sz="1800" b="0" i="1" u="none" strike="noStrike" baseline="0" dirty="0" smtClean="0">
                <a:solidFill>
                  <a:srgbClr val="000000"/>
                </a:solidFill>
                <a:latin typeface="Arial" panose="020B0604020202020204" pitchFamily="34" charset="0"/>
              </a:rPr>
              <a:t>.</a:t>
            </a:r>
            <a:endParaRPr lang="hr-HR" dirty="0"/>
          </a:p>
        </p:txBody>
      </p:sp>
    </p:spTree>
    <p:extLst>
      <p:ext uri="{BB962C8B-B14F-4D97-AF65-F5344CB8AC3E}">
        <p14:creationId xmlns:p14="http://schemas.microsoft.com/office/powerpoint/2010/main" val="2017584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a:solidFill>
                  <a:srgbClr val="000000"/>
                </a:solidFill>
                <a:latin typeface="Arial" panose="020B0604020202020204" pitchFamily="34" charset="0"/>
              </a:rPr>
              <a:t>U razdoblju u kojemu nije moguće prijavljivati obrazovne programe za upis ne prikazuje se gumb </a:t>
            </a:r>
            <a:r>
              <a:rPr lang="hr-HR" sz="1800" b="1" i="1" u="none" strike="noStrike" baseline="0" dirty="0">
                <a:solidFill>
                  <a:srgbClr val="000000"/>
                </a:solidFill>
                <a:latin typeface="Arial" panose="020B0604020202020204" pitchFamily="34" charset="0"/>
              </a:rPr>
              <a:t>Dodavanje u listu prioriteta</a:t>
            </a:r>
            <a:r>
              <a:rPr lang="hr-HR" sz="1800" b="0" i="0" u="none" strike="noStrike" baseline="0" dirty="0">
                <a:solidFill>
                  <a:srgbClr val="000000"/>
                </a:solidFill>
                <a:latin typeface="Arial" panose="020B0604020202020204" pitchFamily="34" charset="0"/>
              </a:rPr>
              <a:t>, a početkom prijava obrazovnih programa navedeni gumb postaje aktivan te klikom na njega korisnik odabire taj obrazovni program za </a:t>
            </a:r>
            <a:r>
              <a:rPr lang="hr-HR" sz="1800" b="0" i="0" u="none" strike="noStrike" baseline="0" dirty="0" smtClean="0">
                <a:solidFill>
                  <a:srgbClr val="000000"/>
                </a:solidFill>
                <a:latin typeface="Arial" panose="020B0604020202020204" pitchFamily="34" charset="0"/>
              </a:rPr>
              <a:t>upis. </a:t>
            </a:r>
            <a:endParaRPr lang="hr-HR" dirty="0"/>
          </a:p>
        </p:txBody>
      </p:sp>
    </p:spTree>
    <p:extLst>
      <p:ext uri="{BB962C8B-B14F-4D97-AF65-F5344CB8AC3E}">
        <p14:creationId xmlns:p14="http://schemas.microsoft.com/office/powerpoint/2010/main" val="41780651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a:solidFill>
                  <a:srgbClr val="000000"/>
                </a:solidFill>
                <a:latin typeface="Arial" panose="020B0604020202020204" pitchFamily="34" charset="0"/>
              </a:rPr>
              <a:t>Prilikom odabira programa, otvorit će se skočni prozor s izbornicima za odabir stranih jezika koje škola nudi te odabir izbornih predmeta (slika 31). Korisnik je dužan napraviti odabir prije </a:t>
            </a:r>
            <a:r>
              <a:rPr lang="hr-HR" sz="1800" b="0" i="0" u="none" strike="noStrike" baseline="0" dirty="0">
                <a:latin typeface="Calibri" panose="020F0502020204030204" pitchFamily="34" charset="0"/>
              </a:rPr>
              <a:t>dodavanja programa u listu prioriteta. </a:t>
            </a:r>
          </a:p>
          <a:p>
            <a:r>
              <a:rPr lang="hr-HR" sz="1800" b="0" i="0" u="none" strike="noStrike" baseline="0" dirty="0">
                <a:latin typeface="Calibri" panose="020F0502020204030204" pitchFamily="34" charset="0"/>
              </a:rPr>
              <a:t>U slučaju da korisnik pokuša dodati program na listu prioriteta bez da je prethodno napravio odabir stranih jezika i izbornih predmeta, isto će mu se onemogućiti te će se javiti poruka da je potrebno prije dodavanja programa napraviti odabir. Korisnik će svoj izbor stranih jezika i izbornih predmeta moći mijenjati na kartici </a:t>
            </a:r>
            <a:r>
              <a:rPr lang="hr-HR" sz="1800" b="1" i="1" u="none" strike="noStrike" baseline="0" dirty="0">
                <a:latin typeface="Arial" panose="020B0604020202020204" pitchFamily="34" charset="0"/>
              </a:rPr>
              <a:t>Moj odabir </a:t>
            </a:r>
            <a:r>
              <a:rPr lang="hr-HR" sz="1800" b="0" i="0" u="none" strike="noStrike" baseline="0" dirty="0">
                <a:latin typeface="Arial" panose="020B0604020202020204" pitchFamily="34" charset="0"/>
              </a:rPr>
              <a:t>do isteka roka za odabir obrazovnih programa (slika 32). </a:t>
            </a:r>
            <a:endParaRPr lang="hr-HR" dirty="0"/>
          </a:p>
        </p:txBody>
      </p:sp>
    </p:spTree>
    <p:extLst>
      <p:ext uri="{BB962C8B-B14F-4D97-AF65-F5344CB8AC3E}">
        <p14:creationId xmlns:p14="http://schemas.microsoft.com/office/powerpoint/2010/main" val="31934918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pl-PL" sz="1800" b="0" i="0" u="none" strike="noStrike" baseline="0" dirty="0">
                <a:solidFill>
                  <a:srgbClr val="000000"/>
                </a:solidFill>
                <a:latin typeface="Arial" panose="020B0604020202020204" pitchFamily="34" charset="0"/>
              </a:rPr>
              <a:t>Odabrani obrazovni program prikazat će se na kartici </a:t>
            </a:r>
            <a:r>
              <a:rPr lang="pl-PL" sz="1800" b="0" i="1" u="none" strike="noStrike" baseline="0" dirty="0">
                <a:solidFill>
                  <a:srgbClr val="000000"/>
                </a:solidFill>
                <a:latin typeface="Arial" panose="020B0604020202020204" pitchFamily="34" charset="0"/>
              </a:rPr>
              <a:t>Moj odabir</a:t>
            </a:r>
            <a:r>
              <a:rPr lang="pl-PL" sz="1800" b="0" i="0" u="none" strike="noStrike" baseline="0" dirty="0">
                <a:solidFill>
                  <a:srgbClr val="000000"/>
                </a:solidFill>
                <a:latin typeface="Arial" panose="020B0604020202020204" pitchFamily="34" charset="0"/>
              </a:rPr>
              <a:t>. </a:t>
            </a:r>
            <a:endParaRPr lang="hr-HR" dirty="0"/>
          </a:p>
        </p:txBody>
      </p:sp>
    </p:spTree>
    <p:extLst>
      <p:ext uri="{BB962C8B-B14F-4D97-AF65-F5344CB8AC3E}">
        <p14:creationId xmlns:p14="http://schemas.microsoft.com/office/powerpoint/2010/main" val="315991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a:solidFill>
                  <a:srgbClr val="000000"/>
                </a:solidFill>
                <a:latin typeface="Arial" panose="020B0604020202020204" pitchFamily="34" charset="0"/>
              </a:rPr>
              <a:t>Također, ako korisnik već ima odabran maksimalan dozvoljeni broj obrazovnih programa, gumb </a:t>
            </a:r>
            <a:r>
              <a:rPr lang="hr-HR" sz="1800" b="1" i="1" u="none" strike="noStrike" baseline="0" dirty="0">
                <a:solidFill>
                  <a:srgbClr val="000000"/>
                </a:solidFill>
                <a:latin typeface="Arial" panose="020B0604020202020204" pitchFamily="34" charset="0"/>
              </a:rPr>
              <a:t>Dodavanje u listu prioriteta </a:t>
            </a:r>
            <a:r>
              <a:rPr lang="hr-HR" sz="1800" b="0" i="0" u="none" strike="noStrike" baseline="0" dirty="0" smtClean="0">
                <a:solidFill>
                  <a:srgbClr val="000000"/>
                </a:solidFill>
                <a:latin typeface="Arial" panose="020B0604020202020204" pitchFamily="34" charset="0"/>
              </a:rPr>
              <a:t>postat će siv te će ispod </a:t>
            </a:r>
            <a:r>
              <a:rPr lang="hr-HR" sz="1800" b="0" i="0" u="none" strike="noStrike" baseline="0" dirty="0">
                <a:solidFill>
                  <a:srgbClr val="000000"/>
                </a:solidFill>
                <a:latin typeface="Arial" panose="020B0604020202020204" pitchFamily="34" charset="0"/>
              </a:rPr>
              <a:t>njega pisati poruka </a:t>
            </a:r>
            <a:r>
              <a:rPr lang="hr-HR" sz="1800" b="1" i="1" u="none" strike="noStrike" baseline="0" dirty="0">
                <a:solidFill>
                  <a:srgbClr val="000000"/>
                </a:solidFill>
                <a:latin typeface="Arial" panose="020B0604020202020204" pitchFamily="34" charset="0"/>
              </a:rPr>
              <a:t>Odabran je maksimalan broj </a:t>
            </a:r>
            <a:r>
              <a:rPr lang="hr-HR" sz="1800" b="1" i="1" u="none" strike="noStrike" baseline="0" dirty="0" smtClean="0">
                <a:solidFill>
                  <a:srgbClr val="000000"/>
                </a:solidFill>
                <a:latin typeface="Arial" panose="020B0604020202020204" pitchFamily="34" charset="0"/>
              </a:rPr>
              <a:t>programa. </a:t>
            </a:r>
            <a:endParaRPr lang="hr-HR" b="1" dirty="0"/>
          </a:p>
        </p:txBody>
      </p:sp>
    </p:spTree>
    <p:extLst>
      <p:ext uri="{BB962C8B-B14F-4D97-AF65-F5344CB8AC3E}">
        <p14:creationId xmlns:p14="http://schemas.microsoft.com/office/powerpoint/2010/main" val="36837735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a:solidFill>
                  <a:srgbClr val="000000"/>
                </a:solidFill>
                <a:latin typeface="Arial" panose="020B0604020202020204" pitchFamily="34" charset="0"/>
              </a:rPr>
              <a:t>Isto tako, na listu prioriteta nije moguće dodati obrazovni program koji se već nalazi na njoj. U tome slučaju dodavanje obrazovnog programa bit će onemogućeno i umjesto gumba </a:t>
            </a:r>
            <a:r>
              <a:rPr lang="hr-HR" sz="1800" b="0" i="1" u="none" strike="noStrike" baseline="0" dirty="0">
                <a:solidFill>
                  <a:srgbClr val="000000"/>
                </a:solidFill>
                <a:latin typeface="Arial" panose="020B0604020202020204" pitchFamily="34" charset="0"/>
              </a:rPr>
              <a:t>Dodavanje u listu prioriteta </a:t>
            </a:r>
            <a:r>
              <a:rPr lang="hr-HR" sz="1800" b="0" i="0" u="none" strike="noStrike" baseline="0" dirty="0">
                <a:solidFill>
                  <a:srgbClr val="000000"/>
                </a:solidFill>
                <a:latin typeface="Arial" panose="020B0604020202020204" pitchFamily="34" charset="0"/>
              </a:rPr>
              <a:t>prikazivat će se gumb </a:t>
            </a:r>
            <a:r>
              <a:rPr lang="hr-HR" sz="1800" b="1" i="1" u="none" strike="noStrike" baseline="0" dirty="0">
                <a:solidFill>
                  <a:srgbClr val="000000"/>
                </a:solidFill>
                <a:latin typeface="Arial" panose="020B0604020202020204" pitchFamily="34" charset="0"/>
              </a:rPr>
              <a:t>Brisanje iz liste prioriteta </a:t>
            </a:r>
            <a:r>
              <a:rPr lang="hr-HR" sz="1800" b="0" i="0" u="none" strike="noStrike" baseline="0" dirty="0">
                <a:solidFill>
                  <a:srgbClr val="000000"/>
                </a:solidFill>
                <a:latin typeface="Arial" panose="020B0604020202020204" pitchFamily="34" charset="0"/>
              </a:rPr>
              <a:t>kojim se odabrani obrazovni program može izbrisati iz kartice </a:t>
            </a:r>
            <a:r>
              <a:rPr lang="hr-HR" sz="1800" b="0" i="1" u="none" strike="noStrike" baseline="0" dirty="0">
                <a:solidFill>
                  <a:srgbClr val="000000"/>
                </a:solidFill>
                <a:latin typeface="Arial" panose="020B0604020202020204" pitchFamily="34" charset="0"/>
              </a:rPr>
              <a:t>Moj </a:t>
            </a:r>
            <a:r>
              <a:rPr lang="hr-HR" sz="1800" b="0" i="1" u="none" strike="noStrike" baseline="0" dirty="0" smtClean="0">
                <a:solidFill>
                  <a:srgbClr val="000000"/>
                </a:solidFill>
                <a:latin typeface="Arial" panose="020B0604020202020204" pitchFamily="34" charset="0"/>
              </a:rPr>
              <a:t>odabir. </a:t>
            </a:r>
            <a:endParaRPr lang="hr-HR" dirty="0"/>
          </a:p>
        </p:txBody>
      </p:sp>
    </p:spTree>
    <p:extLst>
      <p:ext uri="{BB962C8B-B14F-4D97-AF65-F5344CB8AC3E}">
        <p14:creationId xmlns:p14="http://schemas.microsoft.com/office/powerpoint/2010/main" val="32864471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a:solidFill>
                  <a:srgbClr val="000000"/>
                </a:solidFill>
                <a:latin typeface="Arial" panose="020B0604020202020204" pitchFamily="34" charset="0"/>
              </a:rPr>
              <a:t>Klikom na gumb </a:t>
            </a:r>
            <a:r>
              <a:rPr lang="hr-HR" sz="1800" b="1" i="1" u="none" strike="noStrike" baseline="0" dirty="0">
                <a:solidFill>
                  <a:srgbClr val="000000"/>
                </a:solidFill>
                <a:latin typeface="Arial" panose="020B0604020202020204" pitchFamily="34" charset="0"/>
              </a:rPr>
              <a:t>Brisanje iz liste prioriteta </a:t>
            </a:r>
            <a:r>
              <a:rPr lang="hr-HR" sz="1800" b="0" i="0" u="none" strike="noStrike" baseline="0" dirty="0">
                <a:solidFill>
                  <a:srgbClr val="000000"/>
                </a:solidFill>
                <a:latin typeface="Arial" panose="020B0604020202020204" pitchFamily="34" charset="0"/>
              </a:rPr>
              <a:t>otvara se skočni prozor s porukom kojom se traži potvrda brisanja klikom na </a:t>
            </a:r>
            <a:r>
              <a:rPr lang="hr-HR" sz="1800" b="1" i="1" u="none" strike="noStrike" baseline="0" dirty="0">
                <a:solidFill>
                  <a:srgbClr val="000000"/>
                </a:solidFill>
                <a:latin typeface="Arial" panose="020B0604020202020204" pitchFamily="34" charset="0"/>
              </a:rPr>
              <a:t>Da </a:t>
            </a:r>
            <a:r>
              <a:rPr lang="hr-HR" sz="1800" b="1" i="0" u="none" strike="noStrike" baseline="0" dirty="0">
                <a:solidFill>
                  <a:srgbClr val="000000"/>
                </a:solidFill>
                <a:latin typeface="Arial" panose="020B0604020202020204" pitchFamily="34" charset="0"/>
              </a:rPr>
              <a:t>ili </a:t>
            </a:r>
            <a:r>
              <a:rPr lang="hr-HR" sz="1800" b="1" i="1" u="none" strike="noStrike" baseline="0" dirty="0">
                <a:solidFill>
                  <a:srgbClr val="000000"/>
                </a:solidFill>
                <a:latin typeface="Arial" panose="020B0604020202020204" pitchFamily="34" charset="0"/>
              </a:rPr>
              <a:t>Ne </a:t>
            </a:r>
            <a:r>
              <a:rPr lang="hr-HR" sz="1800" b="0" i="0" u="none" strike="noStrike" baseline="0" dirty="0">
                <a:solidFill>
                  <a:srgbClr val="000000"/>
                </a:solidFill>
                <a:latin typeface="Arial" panose="020B0604020202020204" pitchFamily="34" charset="0"/>
              </a:rPr>
              <a:t>te se klikom na jednu od opcija skočni prozor </a:t>
            </a:r>
            <a:r>
              <a:rPr lang="hr-HR" sz="1800" b="0" i="0" u="none" strike="noStrike" baseline="0" dirty="0" smtClean="0">
                <a:solidFill>
                  <a:srgbClr val="000000"/>
                </a:solidFill>
                <a:latin typeface="Arial" panose="020B0604020202020204" pitchFamily="34" charset="0"/>
              </a:rPr>
              <a:t>zatvara. </a:t>
            </a:r>
            <a:endParaRPr lang="hr-HR" sz="1800" b="0" i="0" u="none" strike="noStrike" baseline="0" dirty="0">
              <a:solidFill>
                <a:srgbClr val="000000"/>
              </a:solidFill>
              <a:latin typeface="Arial" panose="020B0604020202020204" pitchFamily="34" charset="0"/>
            </a:endParaRPr>
          </a:p>
          <a:p>
            <a:r>
              <a:rPr lang="hr-HR" sz="1800" b="0" i="0" u="none" strike="noStrike" baseline="0" dirty="0">
                <a:solidFill>
                  <a:srgbClr val="000000"/>
                </a:solidFill>
                <a:latin typeface="Arial" panose="020B0604020202020204" pitchFamily="34" charset="0"/>
              </a:rPr>
              <a:t>Klikom na gumb </a:t>
            </a:r>
            <a:r>
              <a:rPr lang="hr-HR" sz="1800" b="1" i="1" u="none" strike="noStrike" baseline="0" dirty="0">
                <a:solidFill>
                  <a:srgbClr val="000000"/>
                </a:solidFill>
                <a:latin typeface="Arial" panose="020B0604020202020204" pitchFamily="34" charset="0"/>
              </a:rPr>
              <a:t>Zatvori</a:t>
            </a:r>
            <a:r>
              <a:rPr lang="hr-HR" sz="1800" b="0" i="1" u="none" strike="noStrike" baseline="0" dirty="0">
                <a:solidFill>
                  <a:srgbClr val="000000"/>
                </a:solidFill>
                <a:latin typeface="Arial" panose="020B0604020202020204" pitchFamily="34" charset="0"/>
              </a:rPr>
              <a:t> </a:t>
            </a:r>
            <a:r>
              <a:rPr lang="hr-HR" sz="1800" b="0" i="0" u="none" strike="noStrike" baseline="0" dirty="0">
                <a:solidFill>
                  <a:srgbClr val="000000"/>
                </a:solidFill>
                <a:latin typeface="Arial" panose="020B0604020202020204" pitchFamily="34" charset="0"/>
              </a:rPr>
              <a:t>zatvara se kartica </a:t>
            </a:r>
            <a:r>
              <a:rPr lang="hr-HR" sz="1800" b="0" i="1" u="none" strike="noStrike" baseline="0" dirty="0">
                <a:solidFill>
                  <a:srgbClr val="000000"/>
                </a:solidFill>
                <a:latin typeface="Arial" panose="020B0604020202020204" pitchFamily="34" charset="0"/>
              </a:rPr>
              <a:t>Detalji i odabir </a:t>
            </a:r>
            <a:r>
              <a:rPr lang="hr-HR" sz="1800" b="0" i="0" u="none" strike="noStrike" baseline="0" dirty="0">
                <a:solidFill>
                  <a:srgbClr val="000000"/>
                </a:solidFill>
                <a:latin typeface="Arial" panose="020B0604020202020204" pitchFamily="34" charset="0"/>
              </a:rPr>
              <a:t>odabranoga obrazovnog programa te se prikaz vraća na prethodni ekran popisa škola i programa prema traženim kriterijima. </a:t>
            </a:r>
          </a:p>
          <a:p>
            <a:r>
              <a:rPr lang="hr-HR" sz="1800" b="0" i="0" u="none" strike="noStrike" baseline="0" dirty="0">
                <a:solidFill>
                  <a:srgbClr val="000000"/>
                </a:solidFill>
                <a:latin typeface="Arial" panose="020B0604020202020204" pitchFamily="34" charset="0"/>
              </a:rPr>
              <a:t>Popis odabranih obrazovnih programa za upis može se vidjeti na kartici </a:t>
            </a:r>
            <a:r>
              <a:rPr lang="hr-HR" sz="1800" b="1" i="1" u="none" strike="noStrike" baseline="0" dirty="0">
                <a:solidFill>
                  <a:srgbClr val="000000"/>
                </a:solidFill>
                <a:latin typeface="Arial" panose="020B0604020202020204" pitchFamily="34" charset="0"/>
              </a:rPr>
              <a:t>Moj odabir</a:t>
            </a:r>
            <a:r>
              <a:rPr lang="hr-HR" sz="1800" b="1" i="0" u="none" strike="noStrike" baseline="0" dirty="0">
                <a:solidFill>
                  <a:srgbClr val="000000"/>
                </a:solidFill>
                <a:latin typeface="Arial" panose="020B0604020202020204" pitchFamily="34" charset="0"/>
              </a:rPr>
              <a:t>. </a:t>
            </a:r>
            <a:endParaRPr lang="hr-HR" b="1" dirty="0"/>
          </a:p>
        </p:txBody>
      </p:sp>
    </p:spTree>
    <p:extLst>
      <p:ext uri="{BB962C8B-B14F-4D97-AF65-F5344CB8AC3E}">
        <p14:creationId xmlns:p14="http://schemas.microsoft.com/office/powerpoint/2010/main" val="189647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smtClean="0">
                <a:solidFill>
                  <a:srgbClr val="000000"/>
                </a:solidFill>
                <a:latin typeface="Arial" panose="020B0604020202020204" pitchFamily="34" charset="0"/>
              </a:rPr>
              <a:t>Odabrane </a:t>
            </a:r>
            <a:r>
              <a:rPr lang="hr-HR" sz="1800" b="0" i="0" u="none" strike="noStrike" baseline="0" dirty="0">
                <a:solidFill>
                  <a:srgbClr val="000000"/>
                </a:solidFill>
                <a:latin typeface="Arial" panose="020B0604020202020204" pitchFamily="34" charset="0"/>
              </a:rPr>
              <a:t>obrazovne programe moguće je obrisati s liste prioriteta klikom na </a:t>
            </a:r>
            <a:r>
              <a:rPr lang="hr-HR" sz="1800" b="0" i="0" u="none" strike="noStrike" baseline="0" dirty="0" smtClean="0">
                <a:solidFill>
                  <a:srgbClr val="000000"/>
                </a:solidFill>
                <a:latin typeface="Arial" panose="020B0604020202020204" pitchFamily="34" charset="0"/>
              </a:rPr>
              <a:t>ikonu koša za smeće </a:t>
            </a:r>
            <a:r>
              <a:rPr lang="hr-HR" sz="1800" b="0" i="0" u="none" strike="noStrike" baseline="0" dirty="0">
                <a:solidFill>
                  <a:srgbClr val="000000"/>
                </a:solidFill>
                <a:latin typeface="Arial" panose="020B0604020202020204" pitchFamily="34" charset="0"/>
              </a:rPr>
              <a:t>koja se nalazi kraj svakoga odabranoga programa. Klikom na ikonu na dnu ekrana </a:t>
            </a:r>
            <a:r>
              <a:rPr lang="hr-HR" sz="1800" b="0" i="0" u="none" strike="noStrike" baseline="0" dirty="0">
                <a:solidFill>
                  <a:srgbClr val="000000"/>
                </a:solidFill>
                <a:latin typeface="Calibri" panose="020F0502020204030204" pitchFamily="34" charset="0"/>
              </a:rPr>
              <a:t>28 </a:t>
            </a:r>
            <a:r>
              <a:rPr lang="hr-HR" sz="1800" b="0" i="0" u="none" strike="noStrike" baseline="0" dirty="0">
                <a:latin typeface="Calibri" panose="020F0502020204030204" pitchFamily="34" charset="0"/>
              </a:rPr>
              <a:t>prikazuje se poruka </a:t>
            </a:r>
            <a:r>
              <a:rPr lang="hr-HR" sz="1800" b="1" i="1" u="none" strike="noStrike" baseline="0" dirty="0">
                <a:latin typeface="Arial" panose="020B0604020202020204" pitchFamily="34" charset="0"/>
              </a:rPr>
              <a:t>Napravljene su izmjene, potrebno ih je pohraniti </a:t>
            </a:r>
            <a:r>
              <a:rPr lang="hr-HR" sz="1800" b="0" i="0" u="none" strike="noStrike" baseline="0" dirty="0">
                <a:latin typeface="Arial" panose="020B0604020202020204" pitchFamily="34" charset="0"/>
              </a:rPr>
              <a:t>s gumbima </a:t>
            </a:r>
            <a:r>
              <a:rPr lang="hr-HR" sz="1800" b="1" i="1" u="none" strike="noStrike" baseline="0" dirty="0">
                <a:latin typeface="Arial" panose="020B0604020202020204" pitchFamily="34" charset="0"/>
              </a:rPr>
              <a:t>Pohrani </a:t>
            </a:r>
            <a:r>
              <a:rPr lang="hr-HR" sz="1800" b="1" i="0" u="none" strike="noStrike" baseline="0" dirty="0">
                <a:latin typeface="Arial" panose="020B0604020202020204" pitchFamily="34" charset="0"/>
              </a:rPr>
              <a:t>i </a:t>
            </a:r>
            <a:r>
              <a:rPr lang="hr-HR" sz="1800" b="1" i="1" u="none" strike="noStrike" baseline="0" dirty="0">
                <a:latin typeface="Arial" panose="020B0604020202020204" pitchFamily="34" charset="0"/>
              </a:rPr>
              <a:t>Odbaci </a:t>
            </a:r>
            <a:r>
              <a:rPr lang="hr-HR" sz="1800" b="0" i="0" u="none" strike="noStrike" baseline="0" dirty="0">
                <a:latin typeface="Arial" panose="020B0604020202020204" pitchFamily="34" charset="0"/>
              </a:rPr>
              <a:t>(slika 38). Odabirom jedne od opcija promjena se sprema ili odbacuje. </a:t>
            </a:r>
            <a:endParaRPr lang="hr-HR" dirty="0"/>
          </a:p>
        </p:txBody>
      </p:sp>
    </p:spTree>
    <p:extLst>
      <p:ext uri="{BB962C8B-B14F-4D97-AF65-F5344CB8AC3E}">
        <p14:creationId xmlns:p14="http://schemas.microsoft.com/office/powerpoint/2010/main" val="3854693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77fcb96688_9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6" name="Google Shape;696;g77fcb96688_9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22399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a:solidFill>
                  <a:srgbClr val="000000"/>
                </a:solidFill>
                <a:latin typeface="Arial" panose="020B0604020202020204" pitchFamily="34" charset="0"/>
              </a:rPr>
              <a:t>Obrazovni programi mogu se pomicati duž liste prioriteta na dva načina: </a:t>
            </a:r>
          </a:p>
          <a:p>
            <a:r>
              <a:rPr lang="hr-HR" sz="1800" b="0" i="0" u="none" strike="noStrike" baseline="0" dirty="0">
                <a:solidFill>
                  <a:srgbClr val="000000"/>
                </a:solidFill>
                <a:latin typeface="Arial" panose="020B0604020202020204" pitchFamily="34" charset="0"/>
              </a:rPr>
              <a:t>1. postupkom </a:t>
            </a:r>
            <a:r>
              <a:rPr lang="hr-HR" sz="1800" b="1" i="1" u="none" strike="noStrike" baseline="0" dirty="0">
                <a:solidFill>
                  <a:srgbClr val="000000"/>
                </a:solidFill>
                <a:latin typeface="Arial" panose="020B0604020202020204" pitchFamily="34" charset="0"/>
              </a:rPr>
              <a:t>drag </a:t>
            </a:r>
            <a:r>
              <a:rPr lang="hr-HR" sz="1800" b="1" i="1" u="none" strike="noStrike" baseline="0" dirty="0" err="1">
                <a:solidFill>
                  <a:srgbClr val="000000"/>
                </a:solidFill>
                <a:latin typeface="Arial" panose="020B0604020202020204" pitchFamily="34" charset="0"/>
              </a:rPr>
              <a:t>and</a:t>
            </a:r>
            <a:r>
              <a:rPr lang="hr-HR" sz="1800" b="1" i="1" u="none" strike="noStrike" baseline="0" dirty="0">
                <a:solidFill>
                  <a:srgbClr val="000000"/>
                </a:solidFill>
                <a:latin typeface="Arial" panose="020B0604020202020204" pitchFamily="34" charset="0"/>
              </a:rPr>
              <a:t> drop (povuci i ispusti) </a:t>
            </a:r>
            <a:r>
              <a:rPr lang="hr-HR" sz="1800" b="0" i="0" u="none" strike="noStrike" baseline="0" dirty="0">
                <a:solidFill>
                  <a:srgbClr val="000000"/>
                </a:solidFill>
                <a:latin typeface="Arial" panose="020B0604020202020204" pitchFamily="34" charset="0"/>
              </a:rPr>
              <a:t>klikom na ikonu </a:t>
            </a:r>
            <a:r>
              <a:rPr lang="hr-HR" sz="1800" b="0" i="0" u="none" strike="noStrike" baseline="0" dirty="0">
                <a:solidFill>
                  <a:srgbClr val="000000"/>
                </a:solidFill>
                <a:latin typeface="Material Design Icons"/>
              </a:rPr>
              <a:t>󰇛 </a:t>
            </a:r>
            <a:r>
              <a:rPr lang="hr-HR" sz="1800" b="0" i="0" u="none" strike="noStrike" baseline="0" dirty="0">
                <a:solidFill>
                  <a:srgbClr val="000000"/>
                </a:solidFill>
                <a:latin typeface="Arial" panose="020B0604020202020204" pitchFamily="34" charset="0"/>
              </a:rPr>
              <a:t>ispred naziva obrazovnog programa te povlačenjem na mjesto na listi prioriteta na koje se isti želi staviti </a:t>
            </a:r>
          </a:p>
          <a:p>
            <a:r>
              <a:rPr lang="pl-PL" sz="1800" b="0" i="0" u="none" strike="noStrike" baseline="0" dirty="0">
                <a:solidFill>
                  <a:srgbClr val="000000"/>
                </a:solidFill>
                <a:latin typeface="Arial" panose="020B0604020202020204" pitchFamily="34" charset="0"/>
              </a:rPr>
              <a:t>2. klikom na ikone </a:t>
            </a:r>
            <a:r>
              <a:rPr lang="pl-PL" sz="1800" b="0" i="0" u="none" strike="noStrike" baseline="0" dirty="0" smtClean="0">
                <a:solidFill>
                  <a:srgbClr val="000000"/>
                </a:solidFill>
                <a:latin typeface="Arial" panose="020B0604020202020204" pitchFamily="34" charset="0"/>
              </a:rPr>
              <a:t>kraj </a:t>
            </a:r>
            <a:r>
              <a:rPr lang="pl-PL" sz="1800" b="0" i="0" u="none" strike="noStrike" baseline="0" dirty="0">
                <a:solidFill>
                  <a:srgbClr val="000000"/>
                </a:solidFill>
                <a:latin typeface="Arial" panose="020B0604020202020204" pitchFamily="34" charset="0"/>
              </a:rPr>
              <a:t>svakoga odabranoga obrazovnog programa (slika 37). </a:t>
            </a:r>
            <a:endParaRPr lang="hr-HR" dirty="0"/>
          </a:p>
        </p:txBody>
      </p:sp>
    </p:spTree>
    <p:extLst>
      <p:ext uri="{BB962C8B-B14F-4D97-AF65-F5344CB8AC3E}">
        <p14:creationId xmlns:p14="http://schemas.microsoft.com/office/powerpoint/2010/main" val="37687373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algn="just"/>
            <a:r>
              <a:rPr lang="hr-HR" sz="1800" b="0" i="0" u="none" strike="noStrike" baseline="0" dirty="0">
                <a:solidFill>
                  <a:srgbClr val="000000"/>
                </a:solidFill>
                <a:latin typeface="Arial" panose="020B0604020202020204" pitchFamily="34" charset="0"/>
              </a:rPr>
              <a:t>Ispod liste prioriteta nalazi se gumb </a:t>
            </a:r>
            <a:r>
              <a:rPr lang="hr-HR" sz="1800" b="0" i="1" u="none" strike="noStrike" baseline="0" dirty="0">
                <a:solidFill>
                  <a:srgbClr val="000000"/>
                </a:solidFill>
                <a:latin typeface="Arial" panose="020B0604020202020204" pitchFamily="34" charset="0"/>
              </a:rPr>
              <a:t>Dodaj program</a:t>
            </a:r>
            <a:r>
              <a:rPr lang="hr-HR" sz="1800" b="0" i="0" u="none" strike="noStrike" baseline="0" dirty="0">
                <a:solidFill>
                  <a:srgbClr val="000000"/>
                </a:solidFill>
                <a:latin typeface="Arial" panose="020B0604020202020204" pitchFamily="34" charset="0"/>
              </a:rPr>
              <a:t>. Klikom na taj gumb otvara se kartica </a:t>
            </a:r>
            <a:r>
              <a:rPr lang="hr-HR" sz="1800" b="1" i="1" u="none" strike="noStrike" baseline="0" dirty="0">
                <a:solidFill>
                  <a:srgbClr val="000000"/>
                </a:solidFill>
                <a:latin typeface="Arial" panose="020B0604020202020204" pitchFamily="34" charset="0"/>
              </a:rPr>
              <a:t>Škole i programi </a:t>
            </a:r>
            <a:r>
              <a:rPr lang="hr-HR" sz="1800" b="0" i="0" u="none" strike="noStrike" baseline="0" dirty="0">
                <a:solidFill>
                  <a:srgbClr val="000000"/>
                </a:solidFill>
                <a:latin typeface="Arial" panose="020B0604020202020204" pitchFamily="34" charset="0"/>
              </a:rPr>
              <a:t>gdje se može pretraživati i dodavati nove obrazovne programe na listu </a:t>
            </a:r>
            <a:r>
              <a:rPr lang="hr-HR" sz="1800" b="0" i="0" u="none" strike="noStrike" baseline="0" dirty="0" smtClean="0">
                <a:solidFill>
                  <a:srgbClr val="000000"/>
                </a:solidFill>
                <a:latin typeface="Arial" panose="020B0604020202020204" pitchFamily="34" charset="0"/>
              </a:rPr>
              <a:t>prioriteta. </a:t>
            </a:r>
            <a:endParaRPr lang="hr-HR" dirty="0"/>
          </a:p>
        </p:txBody>
      </p:sp>
    </p:spTree>
    <p:extLst>
      <p:ext uri="{BB962C8B-B14F-4D97-AF65-F5344CB8AC3E}">
        <p14:creationId xmlns:p14="http://schemas.microsoft.com/office/powerpoint/2010/main" val="2418813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77fcb96688_2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77fcb96688_2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860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algn="just"/>
            <a:r>
              <a:rPr lang="hr-HR" sz="1800" b="0" i="0" u="none" strike="noStrike" baseline="0" dirty="0">
                <a:solidFill>
                  <a:srgbClr val="000000"/>
                </a:solidFill>
                <a:latin typeface="Arial" panose="020B0604020202020204" pitchFamily="34" charset="0"/>
              </a:rPr>
              <a:t>Korisnici koji ispunjavaju propisane preduvjete imaju mogućnost prijave kombinacije gimnazijskih, najmanje četverogodišnjih strukovnih općeobrazovnih (temeljnih) i umjetničkih (paralelnih) programa </a:t>
            </a:r>
            <a:r>
              <a:rPr lang="hr-HR" sz="1800" b="0" i="0" u="none" strike="noStrike" baseline="0" dirty="0" smtClean="0">
                <a:solidFill>
                  <a:srgbClr val="000000"/>
                </a:solidFill>
                <a:latin typeface="Arial" panose="020B0604020202020204" pitchFamily="34" charset="0"/>
              </a:rPr>
              <a:t>obrazovanja.</a:t>
            </a:r>
            <a:endParaRPr lang="hr-HR" dirty="0"/>
          </a:p>
        </p:txBody>
      </p:sp>
    </p:spTree>
    <p:extLst>
      <p:ext uri="{BB962C8B-B14F-4D97-AF65-F5344CB8AC3E}">
        <p14:creationId xmlns:p14="http://schemas.microsoft.com/office/powerpoint/2010/main" val="27704062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algn="just"/>
            <a:r>
              <a:rPr lang="hr-HR" sz="1800" b="0" i="0" u="none" strike="noStrike" baseline="0" dirty="0">
                <a:solidFill>
                  <a:srgbClr val="000000"/>
                </a:solidFill>
                <a:latin typeface="Arial" panose="020B0604020202020204" pitchFamily="34" charset="0"/>
              </a:rPr>
              <a:t>Klikom na gumb </a:t>
            </a:r>
            <a:r>
              <a:rPr lang="hr-HR" sz="1800" b="1" i="1" u="none" strike="noStrike" baseline="0" dirty="0">
                <a:solidFill>
                  <a:srgbClr val="000000"/>
                </a:solidFill>
                <a:latin typeface="Arial" panose="020B0604020202020204" pitchFamily="34" charset="0"/>
              </a:rPr>
              <a:t>Dodaj paralelni program </a:t>
            </a:r>
            <a:r>
              <a:rPr lang="hr-HR" sz="1800" b="0" i="0" u="none" strike="noStrike" baseline="0" dirty="0">
                <a:solidFill>
                  <a:srgbClr val="000000"/>
                </a:solidFill>
                <a:latin typeface="Arial" panose="020B0604020202020204" pitchFamily="34" charset="0"/>
              </a:rPr>
              <a:t>korisniku se otvara kartica </a:t>
            </a:r>
            <a:r>
              <a:rPr lang="hr-HR" sz="1800" b="1" i="1" u="none" strike="noStrike" baseline="0" dirty="0">
                <a:solidFill>
                  <a:srgbClr val="000000"/>
                </a:solidFill>
                <a:latin typeface="Arial" panose="020B0604020202020204" pitchFamily="34" charset="0"/>
              </a:rPr>
              <a:t>Škole i programi </a:t>
            </a:r>
            <a:r>
              <a:rPr lang="hr-HR" sz="1800" b="0" i="0" u="none" strike="noStrike" baseline="0" dirty="0">
                <a:solidFill>
                  <a:srgbClr val="000000"/>
                </a:solidFill>
                <a:latin typeface="Arial" panose="020B0604020202020204" pitchFamily="34" charset="0"/>
              </a:rPr>
              <a:t>na kojoj se za odabir prikazuju samo umjetnički programi. Odabirom nekog programa, isti se prikazuje u kartici </a:t>
            </a:r>
            <a:r>
              <a:rPr lang="hr-HR" sz="1800" b="1" i="0" u="none" strike="noStrike" baseline="0" dirty="0">
                <a:solidFill>
                  <a:srgbClr val="000000"/>
                </a:solidFill>
                <a:latin typeface="Arial" panose="020B0604020202020204" pitchFamily="34" charset="0"/>
              </a:rPr>
              <a:t>Moj odabir </a:t>
            </a:r>
            <a:r>
              <a:rPr lang="hr-HR" sz="1800" b="0" i="0" u="none" strike="noStrike" baseline="0" dirty="0">
                <a:solidFill>
                  <a:srgbClr val="000000"/>
                </a:solidFill>
                <a:latin typeface="Arial" panose="020B0604020202020204" pitchFamily="34" charset="0"/>
              </a:rPr>
              <a:t>uz temeljni prijavljeni </a:t>
            </a:r>
            <a:r>
              <a:rPr lang="hr-HR" sz="1800" b="0" i="0" u="none" strike="noStrike" baseline="0" dirty="0" smtClean="0">
                <a:solidFill>
                  <a:srgbClr val="000000"/>
                </a:solidFill>
                <a:latin typeface="Arial" panose="020B0604020202020204" pitchFamily="34" charset="0"/>
              </a:rPr>
              <a:t>program.</a:t>
            </a:r>
            <a:endParaRPr lang="hr-HR" dirty="0"/>
          </a:p>
        </p:txBody>
      </p:sp>
    </p:spTree>
    <p:extLst>
      <p:ext uri="{BB962C8B-B14F-4D97-AF65-F5344CB8AC3E}">
        <p14:creationId xmlns:p14="http://schemas.microsoft.com/office/powerpoint/2010/main" val="27623601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algn="just"/>
            <a:r>
              <a:rPr lang="hr-HR" sz="1800" b="1" i="0" u="none" strike="noStrike" baseline="0" dirty="0">
                <a:solidFill>
                  <a:srgbClr val="000000"/>
                </a:solidFill>
                <a:latin typeface="Arial" panose="020B0604020202020204" pitchFamily="34" charset="0"/>
              </a:rPr>
              <a:t>Moguće je i svaki od tih programa prijaviti i samostalno</a:t>
            </a:r>
            <a:r>
              <a:rPr lang="hr-HR" sz="1800" b="0" i="0" u="none" strike="noStrike" baseline="0" dirty="0">
                <a:solidFill>
                  <a:srgbClr val="000000"/>
                </a:solidFill>
                <a:latin typeface="Arial" panose="020B0604020202020204" pitchFamily="34" charset="0"/>
              </a:rPr>
              <a:t> kako bi, u slučaju nezadovoljenja potrebnih preduvjeta za upis obaju programa iz kombinacije, kandidat ostao u konkurenciji za upis u pojedinačni program. </a:t>
            </a:r>
          </a:p>
          <a:p>
            <a:pPr algn="just"/>
            <a:r>
              <a:rPr lang="hr-HR" sz="1800" b="0" i="0" u="none" strike="noStrike" baseline="0" dirty="0">
                <a:solidFill>
                  <a:srgbClr val="000000"/>
                </a:solidFill>
                <a:latin typeface="Arial" panose="020B0604020202020204" pitchFamily="34" charset="0"/>
              </a:rPr>
              <a:t>Korisnici mogu putem sustava prijaviti i drugi paralelni umjetnički program. Preduvjeti za prijavu drugog paralelnog umjetničkog programa jednaki su kao i za prijavu prvoga, no korisnik prvo dodaje prvi paralelni umjetnički program, a potom se prikazuje gumb </a:t>
            </a:r>
            <a:r>
              <a:rPr lang="hr-HR" sz="1800" b="1" i="1" u="none" strike="noStrike" baseline="0" dirty="0">
                <a:solidFill>
                  <a:srgbClr val="000000"/>
                </a:solidFill>
                <a:latin typeface="Arial" panose="020B0604020202020204" pitchFamily="34" charset="0"/>
              </a:rPr>
              <a:t>Dodaj drugi paralelni </a:t>
            </a:r>
            <a:r>
              <a:rPr lang="hr-HR" sz="1800" b="1" i="1" u="none" strike="noStrike" baseline="0" dirty="0" smtClean="0">
                <a:solidFill>
                  <a:srgbClr val="000000"/>
                </a:solidFill>
                <a:latin typeface="Arial" panose="020B0604020202020204" pitchFamily="34" charset="0"/>
              </a:rPr>
              <a:t>program</a:t>
            </a:r>
            <a:r>
              <a:rPr lang="hr-HR" sz="1800" b="0" i="1" u="none" strike="noStrike" baseline="0" dirty="0" smtClean="0">
                <a:solidFill>
                  <a:srgbClr val="000000"/>
                </a:solidFill>
                <a:latin typeface="Arial" panose="020B0604020202020204" pitchFamily="34" charset="0"/>
              </a:rPr>
              <a:t>.</a:t>
            </a:r>
            <a:endParaRPr lang="hr-HR" dirty="0"/>
          </a:p>
        </p:txBody>
      </p:sp>
    </p:spTree>
    <p:extLst>
      <p:ext uri="{BB962C8B-B14F-4D97-AF65-F5344CB8AC3E}">
        <p14:creationId xmlns:p14="http://schemas.microsoft.com/office/powerpoint/2010/main" val="33949590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algn="just"/>
            <a:r>
              <a:rPr lang="hr-HR" sz="1800" b="0" i="0" u="none" strike="noStrike" baseline="0" dirty="0">
                <a:solidFill>
                  <a:srgbClr val="000000"/>
                </a:solidFill>
                <a:latin typeface="Arial" panose="020B0604020202020204" pitchFamily="34" charset="0"/>
              </a:rPr>
              <a:t>U tome slučaju, korisnik mora ući u upisnu kvotu sva tri programa obrazovanja iz kombinacije i snositi troškove školovanja u drugome umjetničkome programu </a:t>
            </a:r>
            <a:r>
              <a:rPr lang="hr-HR" sz="1800" b="0" i="0" u="none" strike="noStrike" baseline="0" dirty="0" smtClean="0">
                <a:solidFill>
                  <a:srgbClr val="000000"/>
                </a:solidFill>
                <a:latin typeface="Arial" panose="020B0604020202020204" pitchFamily="34" charset="0"/>
              </a:rPr>
              <a:t>obrazovanja. </a:t>
            </a:r>
            <a:endParaRPr lang="hr-HR" sz="1800" b="0" i="0" u="none" strike="noStrike" baseline="0" dirty="0">
              <a:solidFill>
                <a:srgbClr val="000000"/>
              </a:solidFill>
              <a:latin typeface="Arial" panose="020B0604020202020204" pitchFamily="34" charset="0"/>
            </a:endParaRPr>
          </a:p>
          <a:p>
            <a:pPr algn="just"/>
            <a:r>
              <a:rPr lang="hr-HR" sz="1800" b="0" i="0" u="none" strike="noStrike" baseline="0" dirty="0">
                <a:solidFill>
                  <a:srgbClr val="000000"/>
                </a:solidFill>
                <a:latin typeface="Arial" panose="020B0604020202020204" pitchFamily="34" charset="0"/>
              </a:rPr>
              <a:t>Također, pojedini prioritet sa svim prijavljeni programima na tome prioritetu moguće je obrisati s liste prioriteta klikom na ikonu koja se nalazi kraj svakoga </a:t>
            </a:r>
            <a:r>
              <a:rPr lang="hr-HR" sz="1800" b="0" i="0" u="none" strike="noStrike" baseline="0" dirty="0" smtClean="0">
                <a:solidFill>
                  <a:srgbClr val="000000"/>
                </a:solidFill>
                <a:latin typeface="Arial" panose="020B0604020202020204" pitchFamily="34" charset="0"/>
              </a:rPr>
              <a:t>prioriteta. </a:t>
            </a:r>
            <a:endParaRPr lang="hr-HR" sz="1800" b="0" i="0" u="none" strike="noStrike" baseline="0" dirty="0">
              <a:solidFill>
                <a:srgbClr val="000000"/>
              </a:solidFill>
              <a:latin typeface="Arial" panose="020B0604020202020204" pitchFamily="34" charset="0"/>
            </a:endParaRPr>
          </a:p>
          <a:p>
            <a:pPr algn="just"/>
            <a:r>
              <a:rPr lang="hr-HR" sz="1800" b="0" i="0" u="none" strike="noStrike" baseline="0" dirty="0">
                <a:solidFill>
                  <a:srgbClr val="000000"/>
                </a:solidFill>
                <a:latin typeface="Arial" panose="020B0604020202020204" pitchFamily="34" charset="0"/>
              </a:rPr>
              <a:t>Isto tako, ako se želi samo obrisati dodani paralelni umjetnički program bez brisanja cijelog prioriteta, isto je moguće klikom na ikonu koja se nalazi u retku tog paralelnog umjetničkog </a:t>
            </a:r>
            <a:r>
              <a:rPr lang="hr-HR" sz="1800" b="0" i="0" u="none" strike="noStrike" baseline="0" dirty="0" smtClean="0">
                <a:solidFill>
                  <a:srgbClr val="000000"/>
                </a:solidFill>
                <a:latin typeface="Arial" panose="020B0604020202020204" pitchFamily="34" charset="0"/>
              </a:rPr>
              <a:t>programa. </a:t>
            </a:r>
            <a:endParaRPr lang="hr-HR" sz="1800" b="0" i="0" u="none" strike="noStrike" baseline="0" dirty="0">
              <a:solidFill>
                <a:srgbClr val="000000"/>
              </a:solidFill>
              <a:latin typeface="Arial" panose="020B0604020202020204" pitchFamily="34" charset="0"/>
            </a:endParaRPr>
          </a:p>
          <a:p>
            <a:pPr algn="just"/>
            <a:r>
              <a:rPr lang="hr-HR" sz="1800" b="0" i="0" u="none" strike="noStrike" baseline="0" dirty="0">
                <a:solidFill>
                  <a:srgbClr val="000000"/>
                </a:solidFill>
                <a:latin typeface="Arial" panose="020B0604020202020204" pitchFamily="34" charset="0"/>
              </a:rPr>
              <a:t>U slučaju da je korisnik odabrao dva paralelna umjetnička programa, ikona prvo će se pojaviti kod drugog odabranog paralelnog programa, a nakon njegova brisanja, pojavit će se kod preostalog paralelnog programa. </a:t>
            </a:r>
            <a:endParaRPr lang="hr-HR" dirty="0"/>
          </a:p>
        </p:txBody>
      </p:sp>
    </p:spTree>
    <p:extLst>
      <p:ext uri="{BB962C8B-B14F-4D97-AF65-F5344CB8AC3E}">
        <p14:creationId xmlns:p14="http://schemas.microsoft.com/office/powerpoint/2010/main" val="4886360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77fcb96688_2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77fcb96688_2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491121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40225302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783c9fd4e4_3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783c9fd4e4_3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endParaRPr dirty="0"/>
          </a:p>
        </p:txBody>
      </p:sp>
    </p:spTree>
    <p:extLst>
      <p:ext uri="{BB962C8B-B14F-4D97-AF65-F5344CB8AC3E}">
        <p14:creationId xmlns:p14="http://schemas.microsoft.com/office/powerpoint/2010/main" val="2472220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dirty="0"/>
              <a:t>MAKSIMALAN broj bodova za 4godišnje zanimanje je 80 </a:t>
            </a:r>
            <a:r>
              <a:rPr lang="hr-HR" dirty="0" smtClean="0"/>
              <a:t>bodova.</a:t>
            </a:r>
            <a:endParaRPr lang="hr-HR" dirty="0"/>
          </a:p>
        </p:txBody>
      </p:sp>
    </p:spTree>
    <p:extLst>
      <p:ext uri="{BB962C8B-B14F-4D97-AF65-F5344CB8AC3E}">
        <p14:creationId xmlns:p14="http://schemas.microsoft.com/office/powerpoint/2010/main" val="37097537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35214595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sz="1800" b="0" i="0" u="none" strike="noStrike" baseline="0" dirty="0" smtClean="0">
                <a:solidFill>
                  <a:srgbClr val="000000"/>
                </a:solidFill>
                <a:latin typeface="Arial" panose="020B0604020202020204" pitchFamily="34" charset="0"/>
              </a:rPr>
              <a:t>Klikom na navedenu karticu roditelju se prikazuje popis uvjeta koje je njegovo dijete u svom sučelju označilo da želi da se provjera za njih obavi automatski, odnosno provjerom podataka u sustavima drugih tijela državne uprave.</a:t>
            </a:r>
            <a:endParaRPr lang="hr-HR" dirty="0"/>
          </a:p>
        </p:txBody>
      </p:sp>
    </p:spTree>
    <p:extLst>
      <p:ext uri="{BB962C8B-B14F-4D97-AF65-F5344CB8AC3E}">
        <p14:creationId xmlns:p14="http://schemas.microsoft.com/office/powerpoint/2010/main" val="263712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18101222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27959453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348559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dirty="0"/>
              <a:t>Maksimalan broj bodova za 3godišnje zanimanje je 50 </a:t>
            </a:r>
            <a:r>
              <a:rPr lang="hr-HR" dirty="0" smtClean="0"/>
              <a:t>bodova.</a:t>
            </a:r>
            <a:endParaRPr lang="hr-HR" dirty="0"/>
          </a:p>
        </p:txBody>
      </p:sp>
    </p:spTree>
    <p:extLst>
      <p:ext uri="{BB962C8B-B14F-4D97-AF65-F5344CB8AC3E}">
        <p14:creationId xmlns:p14="http://schemas.microsoft.com/office/powerpoint/2010/main" val="4268879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marL="6350" marR="26035" indent="-6350" algn="just">
              <a:lnSpc>
                <a:spcPct val="102000"/>
              </a:lnSpc>
              <a:spcAft>
                <a:spcPts val="1050"/>
              </a:spcAft>
            </a:pPr>
            <a:r>
              <a:rPr lang="hr-HR" sz="1800" dirty="0">
                <a:solidFill>
                  <a:srgbClr val="FF0000"/>
                </a:solidFill>
                <a:effectLst/>
                <a:latin typeface="Times New Roman" panose="02020603050405020304" pitchFamily="18" charset="0"/>
                <a:ea typeface="Calibri" panose="020F0502020204030204" pitchFamily="34" charset="0"/>
              </a:rPr>
              <a:t>Ako dva ili više kandidata na zadnjem mjestu ljestvice poretka imaju isti ukupan broj bodova iz </a:t>
            </a:r>
            <a:r>
              <a:rPr lang="hr-HR" sz="1800" dirty="0" smtClean="0">
                <a:solidFill>
                  <a:srgbClr val="FF0000"/>
                </a:solidFill>
                <a:effectLst/>
                <a:latin typeface="Times New Roman" panose="02020603050405020304" pitchFamily="18" charset="0"/>
                <a:ea typeface="Calibri" panose="020F0502020204030204" pitchFamily="34" charset="0"/>
              </a:rPr>
              <a:t>zajedničkog </a:t>
            </a:r>
            <a:r>
              <a:rPr lang="hr-HR" sz="1800" dirty="0">
                <a:solidFill>
                  <a:srgbClr val="FF0000"/>
                </a:solidFill>
                <a:effectLst/>
                <a:latin typeface="Times New Roman" panose="02020603050405020304" pitchFamily="18" charset="0"/>
                <a:ea typeface="Calibri" panose="020F0502020204030204" pitchFamily="34" charset="0"/>
              </a:rPr>
              <a:t>i dodatnog elementa vrednovanja upisuje se onaj kandidat koji je ostvario veći broj bodova iz provjere posebnih znanja.</a:t>
            </a:r>
          </a:p>
          <a:p>
            <a:pPr marL="6350" marR="26035" lvl="0" indent="-6350" algn="just" defTabSz="914400" rtl="0" eaLnBrk="1" fontAlgn="auto" latinLnBrk="0" hangingPunct="1">
              <a:lnSpc>
                <a:spcPct val="102000"/>
              </a:lnSpc>
              <a:spcBef>
                <a:spcPts val="0"/>
              </a:spcBef>
              <a:spcAft>
                <a:spcPts val="1050"/>
              </a:spcAft>
              <a:buClr>
                <a:srgbClr val="000000"/>
              </a:buClr>
              <a:buSzPts val="1100"/>
              <a:buFont typeface="Arial"/>
              <a:buChar char="●"/>
              <a:tabLst/>
              <a:defRPr/>
            </a:pPr>
            <a:r>
              <a:rPr lang="hr-HR" sz="1800" dirty="0">
                <a:solidFill>
                  <a:srgbClr val="FF0000"/>
                </a:solidFill>
                <a:effectLst/>
                <a:latin typeface="Times New Roman" panose="02020603050405020304" pitchFamily="18" charset="0"/>
                <a:ea typeface="Calibri" panose="020F0502020204030204" pitchFamily="34" charset="0"/>
              </a:rPr>
              <a:t>Ako dva ili više kandidata na zadnjem mjestu ljestvice poretka imaju isti ukupan broj bodova iz zajedničkog i dodatnog elementa vrednovanja i imaju isti broj bodova iz provjere posebnih znanja, upisuje se onaj kandidat koji ostvaruje pravo na poseban element vrednovanja.</a:t>
            </a:r>
            <a:endParaRPr lang="hr-HR" sz="1800" dirty="0">
              <a:solidFill>
                <a:srgbClr val="000000"/>
              </a:solidFill>
              <a:effectLst/>
              <a:latin typeface="Calibri" panose="020F0502020204030204" pitchFamily="34" charset="0"/>
              <a:ea typeface="Calibri" panose="020F0502020204030204" pitchFamily="34" charset="0"/>
            </a:endParaRPr>
          </a:p>
          <a:p>
            <a:pPr marL="6350" marR="26035" indent="-6350" algn="just">
              <a:lnSpc>
                <a:spcPct val="102000"/>
              </a:lnSpc>
              <a:spcAft>
                <a:spcPts val="1050"/>
              </a:spcAft>
            </a:pPr>
            <a:r>
              <a:rPr lang="hr-HR" sz="1800" dirty="0">
                <a:solidFill>
                  <a:srgbClr val="FF0000"/>
                </a:solidFill>
                <a:effectLst/>
                <a:latin typeface="Times New Roman" panose="02020603050405020304" pitchFamily="18" charset="0"/>
                <a:ea typeface="Calibri" panose="020F0502020204030204" pitchFamily="34" charset="0"/>
              </a:rPr>
              <a:t>Ako dva ili više kandidata na zadnjem mjestu ljestvice poretka imaju isti ukupan broj bodova iz zajedničkog i dodatnog elementa vrednovanja i imaju isti broj bodova iz provjere posebnih znanja te ostvaruju pravo na poseban element vrednovanja, upisuju se svi kandidati.</a:t>
            </a:r>
          </a:p>
          <a:p>
            <a:pPr marL="6350" marR="26035" indent="-6350" algn="just">
              <a:lnSpc>
                <a:spcPct val="102000"/>
              </a:lnSpc>
              <a:spcAft>
                <a:spcPts val="1050"/>
              </a:spcAft>
            </a:pPr>
            <a:r>
              <a:rPr lang="hr-HR" sz="1800" dirty="0">
                <a:solidFill>
                  <a:srgbClr val="FF0000"/>
                </a:solidFill>
                <a:effectLst/>
                <a:latin typeface="Times New Roman" panose="02020603050405020304" pitchFamily="18" charset="0"/>
                <a:ea typeface="Calibri" panose="020F0502020204030204" pitchFamily="34" charset="0"/>
              </a:rPr>
              <a:t>Kandidati s teškoćama u razvoju koji imaju rješenje o primjerenome programu obrazovanja, a koji pristupaju provjeri posebnih znanja iz stavka 1. ovoga članka, imaju pravo na prilagodbu ispitne tehnologije.</a:t>
            </a:r>
            <a:endParaRPr lang="hr-HR" sz="18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947590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marL="457200" marR="0" lvl="0" indent="-298450" algn="just" defTabSz="914400" rtl="0" eaLnBrk="1" fontAlgn="auto" latinLnBrk="0" hangingPunct="1">
              <a:lnSpc>
                <a:spcPct val="100000"/>
              </a:lnSpc>
              <a:spcBef>
                <a:spcPts val="0"/>
              </a:spcBef>
              <a:spcAft>
                <a:spcPts val="0"/>
              </a:spcAft>
              <a:buClr>
                <a:srgbClr val="000000"/>
              </a:buClr>
              <a:buSzPts val="1100"/>
              <a:buFont typeface="Arial"/>
              <a:buChar char="●"/>
              <a:tabLst/>
              <a:defRPr/>
            </a:pPr>
            <a:r>
              <a:rPr lang="hr-HR" sz="1100" b="0" i="0" u="none" strike="noStrike" cap="none" dirty="0" smtClean="0">
                <a:solidFill>
                  <a:srgbClr val="000000"/>
                </a:solidFill>
                <a:effectLst/>
                <a:latin typeface="Arial"/>
                <a:ea typeface="Arial"/>
                <a:cs typeface="Arial"/>
                <a:sym typeface="Arial"/>
              </a:rPr>
              <a:t>Licencirani obrtnik ili pravna osoba može sklopiti onoliki broj ugovora koliko ima slobodnih mjesta za izvođenje praktične nastave i vježbi naukovanja sukladno dozvoli (licenciji) koju posjeduje.</a:t>
            </a:r>
          </a:p>
          <a:p>
            <a:pPr algn="just"/>
            <a:r>
              <a:rPr lang="hr-HR" dirty="0" smtClean="0"/>
              <a:t>Radi odabira učenika licencirani obrtnik ili pravna osoba može prije sklapanja ugovora utvrditi uvjete i raspisati natječaj za prijam učenika. Ako se na tako objavljeni natječaj prijavi više učenika nego što ima slobodnih mjesta za praktičnu nastavu i vježbe naukovanja, preporučuje se licenciranome obrtniku ili pravnoj osobi da ugovor sklopi s učenikom koji ima bolji školski uspjeh.</a:t>
            </a:r>
            <a:endParaRPr lang="hr-HR" dirty="0"/>
          </a:p>
        </p:txBody>
      </p:sp>
    </p:spTree>
    <p:extLst>
      <p:ext uri="{BB962C8B-B14F-4D97-AF65-F5344CB8AC3E}">
        <p14:creationId xmlns:p14="http://schemas.microsoft.com/office/powerpoint/2010/main" val="3035117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pPr algn="just"/>
            <a:r>
              <a:rPr lang="hr-HR" dirty="0" smtClean="0"/>
              <a:t>Licencirani obrtnik ili pravna osoba može sklopiti onoliki broj ugovora koliko ima slobodnih mjesta za izvođenje praktične nastave i vježbi naukovanja sukladno dozvoli (licenciji) koju posjeduje.</a:t>
            </a:r>
          </a:p>
          <a:p>
            <a:pPr algn="just"/>
            <a:r>
              <a:rPr lang="hr-HR" dirty="0" smtClean="0"/>
              <a:t>Radi odabira učenika licencirani obrtnik ili pravna osoba može prije sklapanja ugovora utvrditi uvjete i raspisati natječaj za prijam učenika. Ako se na tako objavljeni natječaj prijavi više učenika nego što ima slobodnih mjesta za praktičnu nastavu i vježbe naukovanja, preporučuje se licenciranome obrtniku ili pravnoj osobi da ugovor sklopi s učenikom koji ima bolji školski uspjeh.</a:t>
            </a:r>
          </a:p>
          <a:p>
            <a:endParaRPr lang="hr-HR" dirty="0"/>
          </a:p>
        </p:txBody>
      </p:sp>
    </p:spTree>
    <p:extLst>
      <p:ext uri="{BB962C8B-B14F-4D97-AF65-F5344CB8AC3E}">
        <p14:creationId xmlns:p14="http://schemas.microsoft.com/office/powerpoint/2010/main" val="3593537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77fcb96688_2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77fcb96688_2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4965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hr-HR" smtClean="0"/>
              <a:t>Uredite stil naslova matrice</a:t>
            </a:r>
            <a:endParaRPr lang="hr-H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smtClean="0"/>
              <a:t>Kliknite da biste uredili stil podnaslova matrice</a:t>
            </a:r>
            <a:endParaRPr lang="hr-HR"/>
          </a:p>
        </p:txBody>
      </p:sp>
      <p:sp>
        <p:nvSpPr>
          <p:cNvPr id="4" name="Rezervirano mjesto datuma 3"/>
          <p:cNvSpPr>
            <a:spLocks noGrp="1"/>
          </p:cNvSpPr>
          <p:nvPr>
            <p:ph type="dt" sz="half" idx="10"/>
          </p:nvPr>
        </p:nvSpPr>
        <p:spPr/>
        <p:txBody>
          <a:bodyPr/>
          <a:lstStyle/>
          <a:p>
            <a:fld id="{58B7F137-7BB9-48A1-B21B-038DFBF6DE4B}" type="datetime1">
              <a:rPr lang="en-US" smtClean="0"/>
              <a:t>6/14/2024</a:t>
            </a:fld>
            <a:endParaRPr lang="en-US"/>
          </a:p>
        </p:txBody>
      </p:sp>
      <p:sp>
        <p:nvSpPr>
          <p:cNvPr id="5" name="Rezervirano mjesto podnožja 4"/>
          <p:cNvSpPr>
            <a:spLocks noGrp="1"/>
          </p:cNvSpPr>
          <p:nvPr>
            <p:ph type="ftr" sz="quarter" idx="11"/>
          </p:nvPr>
        </p:nvSpPr>
        <p:spPr/>
        <p:txBody>
          <a:bodyPr/>
          <a:lstStyle/>
          <a:p>
            <a:pPr marL="12700">
              <a:lnSpc>
                <a:spcPts val="1375"/>
              </a:lnSpc>
            </a:pPr>
            <a:r>
              <a:rPr lang="hr-HR" spc="-10" smtClean="0"/>
              <a:t>Osnovna škola "M. A. Reljković" Cerna</a:t>
            </a:r>
            <a:endParaRPr lang="hr-HR" spc="-30" dirty="0"/>
          </a:p>
        </p:txBody>
      </p:sp>
      <p:sp>
        <p:nvSpPr>
          <p:cNvPr id="6" name="Rezervirano mjesto broja slajda 5"/>
          <p:cNvSpPr>
            <a:spLocks noGrp="1"/>
          </p:cNvSpPr>
          <p:nvPr>
            <p:ph type="sldNum" sz="quarter" idx="12"/>
          </p:nvPr>
        </p:nvSpPr>
        <p:spPr/>
        <p:txBody>
          <a:bodyPr/>
          <a:lstStyle/>
          <a:p>
            <a:pPr marL="38100">
              <a:lnSpc>
                <a:spcPct val="100000"/>
              </a:lnSpc>
            </a:pPr>
            <a:fld id="{81D60167-4931-47E6-BA6A-407CBD079E47}" type="slidenum">
              <a:rPr lang="hr-HR" smtClean="0"/>
              <a:t>‹#›</a:t>
            </a:fld>
            <a:endParaRPr lang="hr-HR" dirty="0"/>
          </a:p>
        </p:txBody>
      </p:sp>
    </p:spTree>
    <p:extLst>
      <p:ext uri="{BB962C8B-B14F-4D97-AF65-F5344CB8AC3E}">
        <p14:creationId xmlns:p14="http://schemas.microsoft.com/office/powerpoint/2010/main" val="338090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BEB99E0D-C690-4390-B108-6B666B942553}" type="datetime1">
              <a:rPr lang="en-US" smtClean="0"/>
              <a:t>6/14/2024</a:t>
            </a:fld>
            <a:endParaRPr lang="en-US"/>
          </a:p>
        </p:txBody>
      </p:sp>
      <p:sp>
        <p:nvSpPr>
          <p:cNvPr id="5" name="Rezervirano mjesto podnožja 4"/>
          <p:cNvSpPr>
            <a:spLocks noGrp="1"/>
          </p:cNvSpPr>
          <p:nvPr>
            <p:ph type="ftr" sz="quarter" idx="11"/>
          </p:nvPr>
        </p:nvSpPr>
        <p:spPr/>
        <p:txBody>
          <a:bodyPr/>
          <a:lstStyle/>
          <a:p>
            <a:pPr marL="12700">
              <a:lnSpc>
                <a:spcPts val="1375"/>
              </a:lnSpc>
            </a:pPr>
            <a:r>
              <a:rPr lang="hr-HR" spc="-10" smtClean="0"/>
              <a:t>Osnovna škola "M. A. Reljković" Cerna</a:t>
            </a:r>
            <a:endParaRPr lang="hr-HR" spc="-30" dirty="0"/>
          </a:p>
        </p:txBody>
      </p:sp>
      <p:sp>
        <p:nvSpPr>
          <p:cNvPr id="6" name="Rezervirano mjesto broja slajda 5"/>
          <p:cNvSpPr>
            <a:spLocks noGrp="1"/>
          </p:cNvSpPr>
          <p:nvPr>
            <p:ph type="sldNum" sz="quarter" idx="12"/>
          </p:nvPr>
        </p:nvSpPr>
        <p:spPr/>
        <p:txBody>
          <a:bodyPr/>
          <a:lstStyle/>
          <a:p>
            <a:pPr marL="38100">
              <a:lnSpc>
                <a:spcPct val="100000"/>
              </a:lnSpc>
            </a:pPr>
            <a:fld id="{81D60167-4931-47E6-BA6A-407CBD079E47}" type="slidenum">
              <a:rPr lang="hr-HR" smtClean="0"/>
              <a:t>‹#›</a:t>
            </a:fld>
            <a:endParaRPr lang="hr-HR" dirty="0"/>
          </a:p>
        </p:txBody>
      </p:sp>
    </p:spTree>
    <p:extLst>
      <p:ext uri="{BB962C8B-B14F-4D97-AF65-F5344CB8AC3E}">
        <p14:creationId xmlns:p14="http://schemas.microsoft.com/office/powerpoint/2010/main" val="529462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8724900" y="365125"/>
            <a:ext cx="2628900" cy="5811838"/>
          </a:xfrm>
        </p:spPr>
        <p:txBody>
          <a:bodyPr vert="eaVert"/>
          <a:lstStyle/>
          <a:p>
            <a:r>
              <a:rPr lang="hr-HR" smtClean="0"/>
              <a:t>Uredite stil naslova matrice</a:t>
            </a:r>
            <a:endParaRPr lang="hr-HR"/>
          </a:p>
        </p:txBody>
      </p:sp>
      <p:sp>
        <p:nvSpPr>
          <p:cNvPr id="3" name="Rezervirano mjesto okomitog teksta 2"/>
          <p:cNvSpPr>
            <a:spLocks noGrp="1"/>
          </p:cNvSpPr>
          <p:nvPr>
            <p:ph type="body" orient="vert" idx="1"/>
          </p:nvPr>
        </p:nvSpPr>
        <p:spPr>
          <a:xfrm>
            <a:off x="838200" y="365125"/>
            <a:ext cx="7734300" cy="5811838"/>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BDCF9D16-28F1-44E3-A81E-540C67187584}" type="datetime1">
              <a:rPr lang="en-US" smtClean="0"/>
              <a:t>6/14/2024</a:t>
            </a:fld>
            <a:endParaRPr lang="en-US"/>
          </a:p>
        </p:txBody>
      </p:sp>
      <p:sp>
        <p:nvSpPr>
          <p:cNvPr id="5" name="Rezervirano mjesto podnožja 4"/>
          <p:cNvSpPr>
            <a:spLocks noGrp="1"/>
          </p:cNvSpPr>
          <p:nvPr>
            <p:ph type="ftr" sz="quarter" idx="11"/>
          </p:nvPr>
        </p:nvSpPr>
        <p:spPr/>
        <p:txBody>
          <a:bodyPr/>
          <a:lstStyle/>
          <a:p>
            <a:pPr marL="12700">
              <a:lnSpc>
                <a:spcPts val="1375"/>
              </a:lnSpc>
            </a:pPr>
            <a:r>
              <a:rPr lang="hr-HR" spc="-10" smtClean="0"/>
              <a:t>Osnovna škola "M. A. Reljković" Cerna</a:t>
            </a:r>
            <a:endParaRPr lang="hr-HR" spc="-30" dirty="0"/>
          </a:p>
        </p:txBody>
      </p:sp>
      <p:sp>
        <p:nvSpPr>
          <p:cNvPr id="6" name="Rezervirano mjesto broja slajda 5"/>
          <p:cNvSpPr>
            <a:spLocks noGrp="1"/>
          </p:cNvSpPr>
          <p:nvPr>
            <p:ph type="sldNum" sz="quarter" idx="12"/>
          </p:nvPr>
        </p:nvSpPr>
        <p:spPr/>
        <p:txBody>
          <a:bodyPr/>
          <a:lstStyle/>
          <a:p>
            <a:pPr marL="38100">
              <a:lnSpc>
                <a:spcPct val="100000"/>
              </a:lnSpc>
            </a:pPr>
            <a:fld id="{81D60167-4931-47E6-BA6A-407CBD079E47}" type="slidenum">
              <a:rPr lang="hr-HR" smtClean="0"/>
              <a:t>‹#›</a:t>
            </a:fld>
            <a:endParaRPr lang="hr-HR" dirty="0"/>
          </a:p>
        </p:txBody>
      </p:sp>
    </p:spTree>
    <p:extLst>
      <p:ext uri="{BB962C8B-B14F-4D97-AF65-F5344CB8AC3E}">
        <p14:creationId xmlns:p14="http://schemas.microsoft.com/office/powerpoint/2010/main" val="3673592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41"/>
        <p:cNvGrpSpPr/>
        <p:nvPr/>
      </p:nvGrpSpPr>
      <p:grpSpPr>
        <a:xfrm>
          <a:off x="0" y="0"/>
          <a:ext cx="0" cy="0"/>
          <a:chOff x="0" y="0"/>
          <a:chExt cx="0" cy="0"/>
        </a:xfrm>
      </p:grpSpPr>
      <p:sp>
        <p:nvSpPr>
          <p:cNvPr id="343" name="Google Shape;343;p36"/>
          <p:cNvSpPr txBox="1">
            <a:spLocks noGrp="1"/>
          </p:cNvSpPr>
          <p:nvPr>
            <p:ph type="title"/>
          </p:nvPr>
        </p:nvSpPr>
        <p:spPr>
          <a:xfrm>
            <a:off x="6809233" y="1950559"/>
            <a:ext cx="4422800" cy="1501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4133"/>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a:p>
        </p:txBody>
      </p:sp>
      <p:sp>
        <p:nvSpPr>
          <p:cNvPr id="344" name="Google Shape;344;p36"/>
          <p:cNvSpPr txBox="1">
            <a:spLocks noGrp="1"/>
          </p:cNvSpPr>
          <p:nvPr>
            <p:ph type="body" idx="1"/>
          </p:nvPr>
        </p:nvSpPr>
        <p:spPr>
          <a:xfrm>
            <a:off x="7384833" y="4189808"/>
            <a:ext cx="3847200" cy="1784000"/>
          </a:xfrm>
          <a:prstGeom prst="rect">
            <a:avLst/>
          </a:prstGeom>
        </p:spPr>
        <p:txBody>
          <a:bodyPr spcFirstLastPara="1" wrap="square" lIns="91425" tIns="91425" rIns="91425" bIns="91425" anchor="t" anchorCtr="0">
            <a:noAutofit/>
          </a:bodyPr>
          <a:lstStyle>
            <a:lvl1pPr marL="609585" lvl="0" indent="-406390" algn="r" rtl="0">
              <a:lnSpc>
                <a:spcPct val="100000"/>
              </a:lnSpc>
              <a:spcBef>
                <a:spcPts val="0"/>
              </a:spcBef>
              <a:spcAft>
                <a:spcPts val="0"/>
              </a:spcAft>
              <a:buSzPts val="1200"/>
              <a:buChar char="●"/>
              <a:defRPr sz="2133"/>
            </a:lvl1pPr>
            <a:lvl2pPr marL="1219170" lvl="1" indent="-406390" algn="r" rtl="0">
              <a:spcBef>
                <a:spcPts val="2133"/>
              </a:spcBef>
              <a:spcAft>
                <a:spcPts val="0"/>
              </a:spcAft>
              <a:buSzPts val="1200"/>
              <a:buChar char="○"/>
              <a:defRPr sz="1600"/>
            </a:lvl2pPr>
            <a:lvl3pPr marL="1828754" lvl="2" indent="-406390" algn="r" rtl="0">
              <a:spcBef>
                <a:spcPts val="2133"/>
              </a:spcBef>
              <a:spcAft>
                <a:spcPts val="0"/>
              </a:spcAft>
              <a:buSzPts val="1200"/>
              <a:buChar char="■"/>
              <a:defRPr sz="1600"/>
            </a:lvl3pPr>
            <a:lvl4pPr marL="2438339" lvl="3" indent="-406390" algn="r" rtl="0">
              <a:spcBef>
                <a:spcPts val="2133"/>
              </a:spcBef>
              <a:spcAft>
                <a:spcPts val="0"/>
              </a:spcAft>
              <a:buSzPts val="1200"/>
              <a:buChar char="●"/>
              <a:defRPr sz="1600"/>
            </a:lvl4pPr>
            <a:lvl5pPr marL="3047924" lvl="4" indent="-406390" algn="r" rtl="0">
              <a:spcBef>
                <a:spcPts val="2133"/>
              </a:spcBef>
              <a:spcAft>
                <a:spcPts val="0"/>
              </a:spcAft>
              <a:buSzPts val="1200"/>
              <a:buChar char="○"/>
              <a:defRPr sz="1600"/>
            </a:lvl5pPr>
            <a:lvl6pPr marL="3657509" lvl="5" indent="-406390" algn="r" rtl="0">
              <a:spcBef>
                <a:spcPts val="2133"/>
              </a:spcBef>
              <a:spcAft>
                <a:spcPts val="0"/>
              </a:spcAft>
              <a:buSzPts val="1200"/>
              <a:buChar char="■"/>
              <a:defRPr sz="1600"/>
            </a:lvl6pPr>
            <a:lvl7pPr marL="4267093" lvl="6" indent="-406390" algn="r" rtl="0">
              <a:spcBef>
                <a:spcPts val="2133"/>
              </a:spcBef>
              <a:spcAft>
                <a:spcPts val="0"/>
              </a:spcAft>
              <a:buSzPts val="1200"/>
              <a:buChar char="●"/>
              <a:defRPr sz="1600"/>
            </a:lvl7pPr>
            <a:lvl8pPr marL="4876678" lvl="7" indent="-406390" algn="r" rtl="0">
              <a:spcBef>
                <a:spcPts val="2133"/>
              </a:spcBef>
              <a:spcAft>
                <a:spcPts val="0"/>
              </a:spcAft>
              <a:buSzPts val="1200"/>
              <a:buChar char="○"/>
              <a:defRPr sz="1600"/>
            </a:lvl8pPr>
            <a:lvl9pPr marL="5486263" lvl="8" indent="-406390" algn="r" rtl="0">
              <a:spcBef>
                <a:spcPts val="2133"/>
              </a:spcBef>
              <a:spcAft>
                <a:spcPts val="2133"/>
              </a:spcAft>
              <a:buSzPts val="1200"/>
              <a:buChar char="■"/>
              <a:defRPr sz="1600"/>
            </a:lvl9pPr>
          </a:lstStyle>
          <a:p>
            <a:endParaRPr/>
          </a:p>
        </p:txBody>
      </p:sp>
      <p:sp>
        <p:nvSpPr>
          <p:cNvPr id="348" name="Google Shape;348;p36"/>
          <p:cNvSpPr txBox="1">
            <a:spLocks noGrp="1"/>
          </p:cNvSpPr>
          <p:nvPr>
            <p:ph type="title" idx="2"/>
          </p:nvPr>
        </p:nvSpPr>
        <p:spPr>
          <a:xfrm>
            <a:off x="1502000" y="762833"/>
            <a:ext cx="9186800" cy="36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052681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0" i="0">
                <a:solidFill>
                  <a:srgbClr val="888888"/>
                </a:solidFill>
                <a:latin typeface="Times New Roman"/>
                <a:cs typeface="Times New Roman"/>
              </a:defRPr>
            </a:lvl1pPr>
          </a:lstStyle>
          <a:p>
            <a:pPr marL="12700">
              <a:lnSpc>
                <a:spcPts val="1375"/>
              </a:lnSpc>
            </a:pPr>
            <a:r>
              <a:rPr lang="hr-HR" spc="-10" smtClean="0"/>
              <a:t>Osnovna škola "M. A. Reljković" Cerna</a:t>
            </a:r>
            <a:endParaRPr spc="-30"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CE4C047A-4F2A-4A5B-B2DD-7F3DFF99B1C7}" type="datetime1">
              <a:rPr lang="en-US" smtClean="0"/>
              <a:t>6/14/2024</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Franklin Gothic Medium"/>
                <a:cs typeface="Franklin Gothic Medium"/>
              </a:defRPr>
            </a:lvl1pPr>
          </a:lstStyle>
          <a:p>
            <a:pPr marL="38100">
              <a:lnSpc>
                <a:spcPct val="100000"/>
              </a:lnSpc>
            </a:pPr>
            <a:fld id="{81D60167-4931-47E6-BA6A-407CBD079E47}" type="slidenum">
              <a:rPr dirty="0"/>
              <a:t>‹#›</a:t>
            </a:fld>
            <a:endParaRPr dirty="0"/>
          </a:p>
        </p:txBody>
      </p:sp>
    </p:spTree>
    <p:extLst>
      <p:ext uri="{BB962C8B-B14F-4D97-AF65-F5344CB8AC3E}">
        <p14:creationId xmlns:p14="http://schemas.microsoft.com/office/powerpoint/2010/main" val="3151368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87"/>
        <p:cNvGrpSpPr/>
        <p:nvPr/>
      </p:nvGrpSpPr>
      <p:grpSpPr>
        <a:xfrm>
          <a:off x="0" y="0"/>
          <a:ext cx="0" cy="0"/>
          <a:chOff x="0" y="0"/>
          <a:chExt cx="0" cy="0"/>
        </a:xfrm>
      </p:grpSpPr>
      <p:sp>
        <p:nvSpPr>
          <p:cNvPr id="289" name="Google Shape;289;p31"/>
          <p:cNvSpPr txBox="1">
            <a:spLocks noGrp="1"/>
          </p:cNvSpPr>
          <p:nvPr>
            <p:ph type="body" idx="1"/>
          </p:nvPr>
        </p:nvSpPr>
        <p:spPr>
          <a:xfrm>
            <a:off x="960000" y="1894533"/>
            <a:ext cx="10270800" cy="4243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chemeClr val="dk1"/>
              </a:buClr>
              <a:buSzPts val="1200"/>
              <a:buFont typeface="Abel"/>
              <a:buChar char="●"/>
              <a:defRPr sz="1600"/>
            </a:lvl1pPr>
            <a:lvl2pPr marL="1219170" lvl="1" indent="-423323" rtl="0">
              <a:spcBef>
                <a:spcPts val="0"/>
              </a:spcBef>
              <a:spcAft>
                <a:spcPts val="0"/>
              </a:spcAft>
              <a:buClr>
                <a:schemeClr val="dk1"/>
              </a:buClr>
              <a:buSzPts val="1400"/>
              <a:buFont typeface="Arial"/>
              <a:buChar char="○"/>
              <a:defRPr/>
            </a:lvl2pPr>
            <a:lvl3pPr marL="1828754" lvl="2" indent="-423323" rtl="0">
              <a:spcBef>
                <a:spcPts val="2133"/>
              </a:spcBef>
              <a:spcAft>
                <a:spcPts val="0"/>
              </a:spcAft>
              <a:buClr>
                <a:schemeClr val="dk1"/>
              </a:buClr>
              <a:buSzPts val="1400"/>
              <a:buFont typeface="Arial"/>
              <a:buChar char="■"/>
              <a:defRPr/>
            </a:lvl3pPr>
            <a:lvl4pPr marL="2438339" lvl="3" indent="-423323" rtl="0">
              <a:spcBef>
                <a:spcPts val="2133"/>
              </a:spcBef>
              <a:spcAft>
                <a:spcPts val="0"/>
              </a:spcAft>
              <a:buClr>
                <a:schemeClr val="dk1"/>
              </a:buClr>
              <a:buSzPts val="1400"/>
              <a:buFont typeface="Arial"/>
              <a:buChar char="●"/>
              <a:defRPr/>
            </a:lvl4pPr>
            <a:lvl5pPr marL="3047924" lvl="4" indent="-423323" rtl="0">
              <a:spcBef>
                <a:spcPts val="2133"/>
              </a:spcBef>
              <a:spcAft>
                <a:spcPts val="0"/>
              </a:spcAft>
              <a:buClr>
                <a:schemeClr val="dk1"/>
              </a:buClr>
              <a:buSzPts val="1400"/>
              <a:buFont typeface="Arial"/>
              <a:buChar char="○"/>
              <a:defRPr/>
            </a:lvl5pPr>
            <a:lvl6pPr marL="3657509" lvl="5" indent="-423323" rtl="0">
              <a:spcBef>
                <a:spcPts val="2133"/>
              </a:spcBef>
              <a:spcAft>
                <a:spcPts val="0"/>
              </a:spcAft>
              <a:buClr>
                <a:schemeClr val="dk1"/>
              </a:buClr>
              <a:buSzPts val="1400"/>
              <a:buFont typeface="Arial"/>
              <a:buChar char="■"/>
              <a:defRPr/>
            </a:lvl6pPr>
            <a:lvl7pPr marL="4267093" lvl="6" indent="-423323" rtl="0">
              <a:spcBef>
                <a:spcPts val="2133"/>
              </a:spcBef>
              <a:spcAft>
                <a:spcPts val="0"/>
              </a:spcAft>
              <a:buClr>
                <a:schemeClr val="dk1"/>
              </a:buClr>
              <a:buSzPts val="1400"/>
              <a:buFont typeface="Arial"/>
              <a:buChar char="●"/>
              <a:defRPr/>
            </a:lvl7pPr>
            <a:lvl8pPr marL="4876678" lvl="7" indent="-423323" rtl="0">
              <a:spcBef>
                <a:spcPts val="2133"/>
              </a:spcBef>
              <a:spcAft>
                <a:spcPts val="0"/>
              </a:spcAft>
              <a:buClr>
                <a:schemeClr val="dk1"/>
              </a:buClr>
              <a:buSzPts val="1400"/>
              <a:buFont typeface="Arial"/>
              <a:buChar char="○"/>
              <a:defRPr/>
            </a:lvl8pPr>
            <a:lvl9pPr marL="5486263" lvl="8" indent="-423323" rtl="0">
              <a:spcBef>
                <a:spcPts val="2133"/>
              </a:spcBef>
              <a:spcAft>
                <a:spcPts val="2133"/>
              </a:spcAft>
              <a:buClr>
                <a:schemeClr val="dk1"/>
              </a:buClr>
              <a:buSzPts val="1400"/>
              <a:buFont typeface="Arial"/>
              <a:buChar char="■"/>
              <a:defRPr/>
            </a:lvl9pPr>
          </a:lstStyle>
          <a:p>
            <a:endParaRPr/>
          </a:p>
        </p:txBody>
      </p:sp>
      <p:sp>
        <p:nvSpPr>
          <p:cNvPr id="293" name="Google Shape;293;p31"/>
          <p:cNvSpPr txBox="1">
            <a:spLocks noGrp="1"/>
          </p:cNvSpPr>
          <p:nvPr>
            <p:ph type="title"/>
          </p:nvPr>
        </p:nvSpPr>
        <p:spPr>
          <a:xfrm>
            <a:off x="1502000" y="762833"/>
            <a:ext cx="9186800" cy="36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2034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372"/>
        <p:cNvGrpSpPr/>
        <p:nvPr/>
      </p:nvGrpSpPr>
      <p:grpSpPr>
        <a:xfrm>
          <a:off x="0" y="0"/>
          <a:ext cx="0" cy="0"/>
          <a:chOff x="0" y="0"/>
          <a:chExt cx="0" cy="0"/>
        </a:xfrm>
      </p:grpSpPr>
      <p:sp>
        <p:nvSpPr>
          <p:cNvPr id="374" name="Google Shape;374;p40"/>
          <p:cNvSpPr txBox="1">
            <a:spLocks noGrp="1"/>
          </p:cNvSpPr>
          <p:nvPr>
            <p:ph type="title" hasCustomPrompt="1"/>
          </p:nvPr>
        </p:nvSpPr>
        <p:spPr>
          <a:xfrm>
            <a:off x="2084000" y="797448"/>
            <a:ext cx="2276000" cy="64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4000" b="1"/>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75" name="Google Shape;375;p40"/>
          <p:cNvSpPr txBox="1">
            <a:spLocks noGrp="1"/>
          </p:cNvSpPr>
          <p:nvPr>
            <p:ph type="ctrTitle" idx="2"/>
          </p:nvPr>
        </p:nvSpPr>
        <p:spPr>
          <a:xfrm>
            <a:off x="1279000" y="2055449"/>
            <a:ext cx="3886000" cy="48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3333" b="1"/>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76" name="Google Shape;376;p40"/>
          <p:cNvSpPr txBox="1">
            <a:spLocks noGrp="1"/>
          </p:cNvSpPr>
          <p:nvPr>
            <p:ph type="subTitle" idx="1"/>
          </p:nvPr>
        </p:nvSpPr>
        <p:spPr>
          <a:xfrm>
            <a:off x="1468000" y="2437179"/>
            <a:ext cx="35080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Didact Gothic"/>
              <a:buNone/>
              <a:defRPr sz="2133"/>
            </a:lvl1pPr>
            <a:lvl2pPr lvl="1" algn="ctr" rtl="0">
              <a:lnSpc>
                <a:spcPct val="100000"/>
              </a:lnSpc>
              <a:spcBef>
                <a:spcPts val="0"/>
              </a:spcBef>
              <a:spcAft>
                <a:spcPts val="0"/>
              </a:spcAft>
              <a:buSzPts val="1000"/>
              <a:buFont typeface="Didact Gothic"/>
              <a:buNone/>
              <a:defRPr sz="1333">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1333">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1333">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1333">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1333">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1333">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1333">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1333">
                <a:latin typeface="Didact Gothic"/>
                <a:ea typeface="Didact Gothic"/>
                <a:cs typeface="Didact Gothic"/>
                <a:sym typeface="Didact Gothic"/>
              </a:defRPr>
            </a:lvl9pPr>
          </a:lstStyle>
          <a:p>
            <a:endParaRPr/>
          </a:p>
        </p:txBody>
      </p:sp>
      <p:sp>
        <p:nvSpPr>
          <p:cNvPr id="377" name="Google Shape;377;p40"/>
          <p:cNvSpPr txBox="1">
            <a:spLocks noGrp="1"/>
          </p:cNvSpPr>
          <p:nvPr>
            <p:ph type="title" idx="3" hasCustomPrompt="1"/>
          </p:nvPr>
        </p:nvSpPr>
        <p:spPr>
          <a:xfrm>
            <a:off x="7951021" y="797448"/>
            <a:ext cx="2276000" cy="64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4000" b="1">
                <a:solidFill>
                  <a:schemeClr val="dk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78" name="Google Shape;378;p40"/>
          <p:cNvSpPr txBox="1">
            <a:spLocks noGrp="1"/>
          </p:cNvSpPr>
          <p:nvPr>
            <p:ph type="ctrTitle" idx="4"/>
          </p:nvPr>
        </p:nvSpPr>
        <p:spPr>
          <a:xfrm>
            <a:off x="7146021" y="2055449"/>
            <a:ext cx="3886000" cy="48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3333" b="1">
                <a:solidFill>
                  <a:schemeClr val="dk1"/>
                </a:solidFill>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79" name="Google Shape;379;p40"/>
          <p:cNvSpPr txBox="1">
            <a:spLocks noGrp="1"/>
          </p:cNvSpPr>
          <p:nvPr>
            <p:ph type="subTitle" idx="5"/>
          </p:nvPr>
        </p:nvSpPr>
        <p:spPr>
          <a:xfrm>
            <a:off x="7335021" y="2437179"/>
            <a:ext cx="35080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Didact Gothic"/>
              <a:buNone/>
              <a:defRPr sz="2133">
                <a:solidFill>
                  <a:schemeClr val="dk1"/>
                </a:solidFill>
              </a:defRPr>
            </a:lvl1pPr>
            <a:lvl2pPr lvl="1" algn="ctr" rtl="0">
              <a:lnSpc>
                <a:spcPct val="100000"/>
              </a:lnSpc>
              <a:spcBef>
                <a:spcPts val="0"/>
              </a:spcBef>
              <a:spcAft>
                <a:spcPts val="0"/>
              </a:spcAft>
              <a:buSzPts val="1000"/>
              <a:buFont typeface="Didact Gothic"/>
              <a:buNone/>
              <a:defRPr sz="1333">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1333">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1333">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1333">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1333">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1333">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1333">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1333">
                <a:latin typeface="Didact Gothic"/>
                <a:ea typeface="Didact Gothic"/>
                <a:cs typeface="Didact Gothic"/>
                <a:sym typeface="Didact Gothic"/>
              </a:defRPr>
            </a:lvl9pPr>
          </a:lstStyle>
          <a:p>
            <a:endParaRPr/>
          </a:p>
        </p:txBody>
      </p:sp>
      <p:sp>
        <p:nvSpPr>
          <p:cNvPr id="380" name="Google Shape;380;p40"/>
          <p:cNvSpPr txBox="1">
            <a:spLocks noGrp="1"/>
          </p:cNvSpPr>
          <p:nvPr>
            <p:ph type="title" idx="6" hasCustomPrompt="1"/>
          </p:nvPr>
        </p:nvSpPr>
        <p:spPr>
          <a:xfrm>
            <a:off x="2084000" y="3783248"/>
            <a:ext cx="2276000" cy="64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4000" b="1"/>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81" name="Google Shape;381;p40"/>
          <p:cNvSpPr txBox="1">
            <a:spLocks noGrp="1"/>
          </p:cNvSpPr>
          <p:nvPr>
            <p:ph type="ctrTitle" idx="7"/>
          </p:nvPr>
        </p:nvSpPr>
        <p:spPr>
          <a:xfrm>
            <a:off x="1279000" y="5041249"/>
            <a:ext cx="3886000" cy="48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3333" b="1"/>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82" name="Google Shape;382;p40"/>
          <p:cNvSpPr txBox="1">
            <a:spLocks noGrp="1"/>
          </p:cNvSpPr>
          <p:nvPr>
            <p:ph type="subTitle" idx="8"/>
          </p:nvPr>
        </p:nvSpPr>
        <p:spPr>
          <a:xfrm>
            <a:off x="1468000" y="5422979"/>
            <a:ext cx="35080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Didact Gothic"/>
              <a:buNone/>
              <a:defRPr sz="2133"/>
            </a:lvl1pPr>
            <a:lvl2pPr lvl="1" algn="ctr" rtl="0">
              <a:lnSpc>
                <a:spcPct val="100000"/>
              </a:lnSpc>
              <a:spcBef>
                <a:spcPts val="0"/>
              </a:spcBef>
              <a:spcAft>
                <a:spcPts val="0"/>
              </a:spcAft>
              <a:buSzPts val="1000"/>
              <a:buFont typeface="Didact Gothic"/>
              <a:buNone/>
              <a:defRPr sz="1333">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1333">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1333">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1333">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1333">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1333">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1333">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1333">
                <a:latin typeface="Didact Gothic"/>
                <a:ea typeface="Didact Gothic"/>
                <a:cs typeface="Didact Gothic"/>
                <a:sym typeface="Didact Gothic"/>
              </a:defRPr>
            </a:lvl9pPr>
          </a:lstStyle>
          <a:p>
            <a:endParaRPr/>
          </a:p>
        </p:txBody>
      </p:sp>
      <p:sp>
        <p:nvSpPr>
          <p:cNvPr id="383" name="Google Shape;383;p40"/>
          <p:cNvSpPr txBox="1">
            <a:spLocks noGrp="1"/>
          </p:cNvSpPr>
          <p:nvPr>
            <p:ph type="title" idx="9" hasCustomPrompt="1"/>
          </p:nvPr>
        </p:nvSpPr>
        <p:spPr>
          <a:xfrm>
            <a:off x="7951021" y="3783248"/>
            <a:ext cx="2276000" cy="64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4000" b="1">
                <a:solidFill>
                  <a:schemeClr val="dk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84" name="Google Shape;384;p40"/>
          <p:cNvSpPr txBox="1">
            <a:spLocks noGrp="1"/>
          </p:cNvSpPr>
          <p:nvPr>
            <p:ph type="ctrTitle" idx="13"/>
          </p:nvPr>
        </p:nvSpPr>
        <p:spPr>
          <a:xfrm>
            <a:off x="7146021" y="5041249"/>
            <a:ext cx="3886000" cy="48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3333" b="1">
                <a:solidFill>
                  <a:schemeClr val="dk1"/>
                </a:solidFill>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85" name="Google Shape;385;p40"/>
          <p:cNvSpPr txBox="1">
            <a:spLocks noGrp="1"/>
          </p:cNvSpPr>
          <p:nvPr>
            <p:ph type="subTitle" idx="14"/>
          </p:nvPr>
        </p:nvSpPr>
        <p:spPr>
          <a:xfrm>
            <a:off x="7335021" y="5422979"/>
            <a:ext cx="35080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Didact Gothic"/>
              <a:buNone/>
              <a:defRPr sz="2133">
                <a:solidFill>
                  <a:schemeClr val="dk1"/>
                </a:solidFill>
              </a:defRPr>
            </a:lvl1pPr>
            <a:lvl2pPr lvl="1" algn="ctr" rtl="0">
              <a:lnSpc>
                <a:spcPct val="100000"/>
              </a:lnSpc>
              <a:spcBef>
                <a:spcPts val="0"/>
              </a:spcBef>
              <a:spcAft>
                <a:spcPts val="0"/>
              </a:spcAft>
              <a:buSzPts val="1000"/>
              <a:buFont typeface="Didact Gothic"/>
              <a:buNone/>
              <a:defRPr sz="1333">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1333">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1333">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1333">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1333">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1333">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1333">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1333">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1631910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33"/>
        <p:cNvGrpSpPr/>
        <p:nvPr/>
      </p:nvGrpSpPr>
      <p:grpSpPr>
        <a:xfrm>
          <a:off x="0" y="0"/>
          <a:ext cx="0" cy="0"/>
          <a:chOff x="0" y="0"/>
          <a:chExt cx="0" cy="0"/>
        </a:xfrm>
      </p:grpSpPr>
      <p:sp>
        <p:nvSpPr>
          <p:cNvPr id="340" name="Google Shape;340;p35"/>
          <p:cNvSpPr txBox="1">
            <a:spLocks noGrp="1"/>
          </p:cNvSpPr>
          <p:nvPr>
            <p:ph type="title"/>
          </p:nvPr>
        </p:nvSpPr>
        <p:spPr>
          <a:xfrm>
            <a:off x="960967" y="2163467"/>
            <a:ext cx="10270000" cy="253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000" b="1"/>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688002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37"/>
        <p:cNvGrpSpPr/>
        <p:nvPr/>
      </p:nvGrpSpPr>
      <p:grpSpPr>
        <a:xfrm>
          <a:off x="0" y="0"/>
          <a:ext cx="0" cy="0"/>
          <a:chOff x="0" y="0"/>
          <a:chExt cx="0" cy="0"/>
        </a:xfrm>
      </p:grpSpPr>
    </p:spTree>
    <p:extLst>
      <p:ext uri="{BB962C8B-B14F-4D97-AF65-F5344CB8AC3E}">
        <p14:creationId xmlns:p14="http://schemas.microsoft.com/office/powerpoint/2010/main" val="825397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43"/>
        <p:cNvGrpSpPr/>
        <p:nvPr/>
      </p:nvGrpSpPr>
      <p:grpSpPr>
        <a:xfrm>
          <a:off x="0" y="0"/>
          <a:ext cx="0" cy="0"/>
          <a:chOff x="0" y="0"/>
          <a:chExt cx="0" cy="0"/>
        </a:xfrm>
      </p:grpSpPr>
    </p:spTree>
    <p:extLst>
      <p:ext uri="{BB962C8B-B14F-4D97-AF65-F5344CB8AC3E}">
        <p14:creationId xmlns:p14="http://schemas.microsoft.com/office/powerpoint/2010/main" val="2365674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2"/>
        <p:cNvGrpSpPr/>
        <p:nvPr/>
      </p:nvGrpSpPr>
      <p:grpSpPr>
        <a:xfrm>
          <a:off x="0" y="0"/>
          <a:ext cx="0" cy="0"/>
          <a:chOff x="0" y="0"/>
          <a:chExt cx="0" cy="0"/>
        </a:xfrm>
      </p:grpSpPr>
      <p:sp>
        <p:nvSpPr>
          <p:cNvPr id="365" name="Google Shape;365;p38"/>
          <p:cNvSpPr txBox="1">
            <a:spLocks noGrp="1"/>
          </p:cNvSpPr>
          <p:nvPr>
            <p:ph type="title" hasCustomPrompt="1"/>
          </p:nvPr>
        </p:nvSpPr>
        <p:spPr>
          <a:xfrm>
            <a:off x="961000" y="2392400"/>
            <a:ext cx="10270000" cy="218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800" b="1"/>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66" name="Google Shape;366;p38"/>
          <p:cNvSpPr txBox="1">
            <a:spLocks noGrp="1"/>
          </p:cNvSpPr>
          <p:nvPr>
            <p:ph type="body" idx="1"/>
          </p:nvPr>
        </p:nvSpPr>
        <p:spPr>
          <a:xfrm>
            <a:off x="961000" y="4398333"/>
            <a:ext cx="10270000" cy="739600"/>
          </a:xfrm>
          <a:prstGeom prst="rect">
            <a:avLst/>
          </a:prstGeom>
        </p:spPr>
        <p:txBody>
          <a:bodyPr spcFirstLastPara="1" wrap="square" lIns="91425" tIns="91425" rIns="91425" bIns="91425" anchor="t" anchorCtr="0">
            <a:noAutofit/>
          </a:bodyPr>
          <a:lstStyle>
            <a:lvl1pPr marL="609585" lvl="0" indent="-457189" algn="ctr" rtl="0">
              <a:spcBef>
                <a:spcPts val="0"/>
              </a:spcBef>
              <a:spcAft>
                <a:spcPts val="0"/>
              </a:spcAft>
              <a:buSzPts val="1800"/>
              <a:buChar char="●"/>
              <a:defRPr>
                <a:latin typeface="Didact Gothic"/>
                <a:ea typeface="Didact Gothic"/>
                <a:cs typeface="Didact Gothic"/>
                <a:sym typeface="Didact Gothic"/>
              </a:defRPr>
            </a:lvl1pPr>
            <a:lvl2pPr marL="1219170" lvl="1" indent="-423323" algn="ctr" rtl="0">
              <a:spcBef>
                <a:spcPts val="2133"/>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3472640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8AA4C6BA-02D2-413A-ADF3-D4804226AD75}" type="datetime1">
              <a:rPr lang="en-US" smtClean="0"/>
              <a:t>6/14/2024</a:t>
            </a:fld>
            <a:endParaRPr lang="en-US"/>
          </a:p>
        </p:txBody>
      </p:sp>
      <p:sp>
        <p:nvSpPr>
          <p:cNvPr id="5" name="Rezervirano mjesto podnožja 4"/>
          <p:cNvSpPr>
            <a:spLocks noGrp="1"/>
          </p:cNvSpPr>
          <p:nvPr>
            <p:ph type="ftr" sz="quarter" idx="11"/>
          </p:nvPr>
        </p:nvSpPr>
        <p:spPr/>
        <p:txBody>
          <a:bodyPr/>
          <a:lstStyle/>
          <a:p>
            <a:pPr marL="12700">
              <a:lnSpc>
                <a:spcPts val="1375"/>
              </a:lnSpc>
            </a:pPr>
            <a:r>
              <a:rPr lang="hr-HR" spc="-10" smtClean="0"/>
              <a:t>Osnovna škola "M. A. Reljković" Cerna</a:t>
            </a:r>
            <a:endParaRPr lang="hr-HR" spc="-30" dirty="0"/>
          </a:p>
        </p:txBody>
      </p:sp>
      <p:sp>
        <p:nvSpPr>
          <p:cNvPr id="6" name="Rezervirano mjesto broja slajda 5"/>
          <p:cNvSpPr>
            <a:spLocks noGrp="1"/>
          </p:cNvSpPr>
          <p:nvPr>
            <p:ph type="sldNum" sz="quarter" idx="12"/>
          </p:nvPr>
        </p:nvSpPr>
        <p:spPr/>
        <p:txBody>
          <a:bodyPr/>
          <a:lstStyle/>
          <a:p>
            <a:pPr marL="38100">
              <a:lnSpc>
                <a:spcPct val="100000"/>
              </a:lnSpc>
            </a:pPr>
            <a:fld id="{81D60167-4931-47E6-BA6A-407CBD079E47}" type="slidenum">
              <a:rPr lang="hr-HR" smtClean="0"/>
              <a:t>‹#›</a:t>
            </a:fld>
            <a:endParaRPr lang="hr-HR" dirty="0"/>
          </a:p>
        </p:txBody>
      </p:sp>
    </p:spTree>
    <p:extLst>
      <p:ext uri="{BB962C8B-B14F-4D97-AF65-F5344CB8AC3E}">
        <p14:creationId xmlns:p14="http://schemas.microsoft.com/office/powerpoint/2010/main" val="3026108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21"/>
        <p:cNvGrpSpPr/>
        <p:nvPr/>
      </p:nvGrpSpPr>
      <p:grpSpPr>
        <a:xfrm>
          <a:off x="0" y="0"/>
          <a:ext cx="0" cy="0"/>
          <a:chOff x="0" y="0"/>
          <a:chExt cx="0" cy="0"/>
        </a:xfrm>
      </p:grpSpPr>
      <p:sp>
        <p:nvSpPr>
          <p:cNvPr id="322" name="Google Shape;322;p34"/>
          <p:cNvSpPr/>
          <p:nvPr/>
        </p:nvSpPr>
        <p:spPr>
          <a:xfrm>
            <a:off x="23" y="-1"/>
            <a:ext cx="12198744" cy="5986368"/>
          </a:xfrm>
          <a:prstGeom prst="flowChartDocument">
            <a:avLst/>
          </a:prstGeom>
          <a:solidFill>
            <a:srgbClr val="FFFFFF">
              <a:alpha val="51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23" name="Google Shape;323;p34"/>
          <p:cNvGrpSpPr/>
          <p:nvPr/>
        </p:nvGrpSpPr>
        <p:grpSpPr>
          <a:xfrm>
            <a:off x="751467" y="540321"/>
            <a:ext cx="10688800" cy="1107967"/>
            <a:chOff x="563600" y="366625"/>
            <a:chExt cx="8016600" cy="830975"/>
          </a:xfrm>
        </p:grpSpPr>
        <p:sp>
          <p:nvSpPr>
            <p:cNvPr id="324" name="Google Shape;324;p34"/>
            <p:cNvSpPr/>
            <p:nvPr/>
          </p:nvSpPr>
          <p:spPr>
            <a:xfrm rot="10800000">
              <a:off x="4411200" y="919500"/>
              <a:ext cx="321600" cy="278100"/>
            </a:xfrm>
            <a:prstGeom prst="triangle">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34"/>
            <p:cNvSpPr/>
            <p:nvPr/>
          </p:nvSpPr>
          <p:spPr>
            <a:xfrm rot="-5400000" flipH="1">
              <a:off x="4278050" y="-3347825"/>
              <a:ext cx="587700" cy="80166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6" name="Google Shape;326;p34"/>
          <p:cNvSpPr txBox="1">
            <a:spLocks noGrp="1"/>
          </p:cNvSpPr>
          <p:nvPr>
            <p:ph type="body" idx="1"/>
          </p:nvPr>
        </p:nvSpPr>
        <p:spPr>
          <a:xfrm>
            <a:off x="784167" y="2986267"/>
            <a:ext cx="4402800" cy="2119600"/>
          </a:xfrm>
          <a:prstGeom prst="rect">
            <a:avLst/>
          </a:prstGeom>
        </p:spPr>
        <p:txBody>
          <a:bodyPr spcFirstLastPara="1" wrap="square" lIns="91425" tIns="91425" rIns="91425" bIns="91425" anchor="ctr" anchorCtr="0">
            <a:noAutofit/>
          </a:bodyPr>
          <a:lstStyle>
            <a:lvl1pPr marL="609585" lvl="0" indent="-406390" rtl="0">
              <a:lnSpc>
                <a:spcPct val="100000"/>
              </a:lnSpc>
              <a:spcBef>
                <a:spcPts val="0"/>
              </a:spcBef>
              <a:spcAft>
                <a:spcPts val="0"/>
              </a:spcAft>
              <a:buSzPts val="1200"/>
              <a:buChar char="●"/>
              <a:defRPr sz="2133"/>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327" name="Google Shape;327;p34"/>
          <p:cNvSpPr txBox="1">
            <a:spLocks noGrp="1"/>
          </p:cNvSpPr>
          <p:nvPr>
            <p:ph type="title"/>
          </p:nvPr>
        </p:nvSpPr>
        <p:spPr>
          <a:xfrm>
            <a:off x="1502000" y="762833"/>
            <a:ext cx="9186800" cy="36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grpSp>
        <p:nvGrpSpPr>
          <p:cNvPr id="328" name="Google Shape;328;p34"/>
          <p:cNvGrpSpPr/>
          <p:nvPr/>
        </p:nvGrpSpPr>
        <p:grpSpPr>
          <a:xfrm>
            <a:off x="246700" y="256567"/>
            <a:ext cx="11614400" cy="6315200"/>
            <a:chOff x="185025" y="192425"/>
            <a:chExt cx="8710800" cy="4736400"/>
          </a:xfrm>
        </p:grpSpPr>
        <p:sp>
          <p:nvSpPr>
            <p:cNvPr id="329" name="Google Shape;329;p34"/>
            <p:cNvSpPr/>
            <p:nvPr/>
          </p:nvSpPr>
          <p:spPr>
            <a:xfrm>
              <a:off x="185025" y="192425"/>
              <a:ext cx="8710800" cy="4736400"/>
            </a:xfrm>
            <a:prstGeom prst="roundRect">
              <a:avLst>
                <a:gd name="adj" fmla="val 4332"/>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34"/>
            <p:cNvSpPr/>
            <p:nvPr/>
          </p:nvSpPr>
          <p:spPr>
            <a:xfrm rot="328127">
              <a:off x="7212856" y="1420992"/>
              <a:ext cx="1524832" cy="399277"/>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34"/>
            <p:cNvSpPr/>
            <p:nvPr/>
          </p:nvSpPr>
          <p:spPr>
            <a:xfrm>
              <a:off x="2956551" y="4138513"/>
              <a:ext cx="789969" cy="286875"/>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34"/>
            <p:cNvSpPr/>
            <p:nvPr/>
          </p:nvSpPr>
          <p:spPr>
            <a:xfrm>
              <a:off x="734051" y="1398963"/>
              <a:ext cx="789969" cy="286875"/>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77111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hr-HR" smtClean="0"/>
              <a:t>Uredite stil naslova matrice</a:t>
            </a:r>
            <a:endParaRPr lang="hr-HR"/>
          </a:p>
        </p:txBody>
      </p:sp>
      <p:sp>
        <p:nvSpPr>
          <p:cNvPr id="3" name="Rezervirano mjesto tekst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smtClean="0"/>
              <a:t>Uredite stilove teksta matrice</a:t>
            </a:r>
          </a:p>
        </p:txBody>
      </p:sp>
      <p:sp>
        <p:nvSpPr>
          <p:cNvPr id="4" name="Rezervirano mjesto datuma 3"/>
          <p:cNvSpPr>
            <a:spLocks noGrp="1"/>
          </p:cNvSpPr>
          <p:nvPr>
            <p:ph type="dt" sz="half" idx="10"/>
          </p:nvPr>
        </p:nvSpPr>
        <p:spPr/>
        <p:txBody>
          <a:bodyPr/>
          <a:lstStyle/>
          <a:p>
            <a:fld id="{1A3350C1-9BA8-4962-81C4-46F724B41537}" type="datetime1">
              <a:rPr lang="en-US" smtClean="0"/>
              <a:t>6/14/2024</a:t>
            </a:fld>
            <a:endParaRPr lang="en-US"/>
          </a:p>
        </p:txBody>
      </p:sp>
      <p:sp>
        <p:nvSpPr>
          <p:cNvPr id="5" name="Rezervirano mjesto podnožja 4"/>
          <p:cNvSpPr>
            <a:spLocks noGrp="1"/>
          </p:cNvSpPr>
          <p:nvPr>
            <p:ph type="ftr" sz="quarter" idx="11"/>
          </p:nvPr>
        </p:nvSpPr>
        <p:spPr/>
        <p:txBody>
          <a:bodyPr/>
          <a:lstStyle/>
          <a:p>
            <a:pPr marL="12700">
              <a:lnSpc>
                <a:spcPts val="1375"/>
              </a:lnSpc>
            </a:pPr>
            <a:r>
              <a:rPr lang="hr-HR" spc="-10" smtClean="0"/>
              <a:t>Osnovna škola "M. A. Reljković" Cerna</a:t>
            </a:r>
            <a:endParaRPr lang="hr-HR" spc="-30" dirty="0"/>
          </a:p>
        </p:txBody>
      </p:sp>
      <p:sp>
        <p:nvSpPr>
          <p:cNvPr id="6" name="Rezervirano mjesto broja slajda 5"/>
          <p:cNvSpPr>
            <a:spLocks noGrp="1"/>
          </p:cNvSpPr>
          <p:nvPr>
            <p:ph type="sldNum" sz="quarter" idx="12"/>
          </p:nvPr>
        </p:nvSpPr>
        <p:spPr/>
        <p:txBody>
          <a:bodyPr/>
          <a:lstStyle/>
          <a:p>
            <a:pPr marL="38100">
              <a:lnSpc>
                <a:spcPct val="100000"/>
              </a:lnSpc>
            </a:pPr>
            <a:fld id="{81D60167-4931-47E6-BA6A-407CBD079E47}" type="slidenum">
              <a:rPr lang="hr-HR" smtClean="0"/>
              <a:t>‹#›</a:t>
            </a:fld>
            <a:endParaRPr lang="hr-HR" dirty="0"/>
          </a:p>
        </p:txBody>
      </p:sp>
    </p:spTree>
    <p:extLst>
      <p:ext uri="{BB962C8B-B14F-4D97-AF65-F5344CB8AC3E}">
        <p14:creationId xmlns:p14="http://schemas.microsoft.com/office/powerpoint/2010/main" val="349784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sz="half" idx="1"/>
          </p:nvPr>
        </p:nvSpPr>
        <p:spPr>
          <a:xfrm>
            <a:off x="838200" y="1825625"/>
            <a:ext cx="51816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6172200" y="1825625"/>
            <a:ext cx="51816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5981C36B-ABE1-4B0B-A717-E7966B817CFE}" type="datetime1">
              <a:rPr lang="en-US" smtClean="0"/>
              <a:t>6/14/2024</a:t>
            </a:fld>
            <a:endParaRPr lang="en-US"/>
          </a:p>
        </p:txBody>
      </p:sp>
      <p:sp>
        <p:nvSpPr>
          <p:cNvPr id="6" name="Rezervirano mjesto podnožja 5"/>
          <p:cNvSpPr>
            <a:spLocks noGrp="1"/>
          </p:cNvSpPr>
          <p:nvPr>
            <p:ph type="ftr" sz="quarter" idx="11"/>
          </p:nvPr>
        </p:nvSpPr>
        <p:spPr/>
        <p:txBody>
          <a:bodyPr/>
          <a:lstStyle/>
          <a:p>
            <a:pPr marL="12700">
              <a:lnSpc>
                <a:spcPts val="1375"/>
              </a:lnSpc>
            </a:pPr>
            <a:r>
              <a:rPr lang="hr-HR" spc="-10" smtClean="0"/>
              <a:t>Osnovna škola "M. A. Reljković" Cerna</a:t>
            </a:r>
            <a:endParaRPr lang="hr-HR" spc="-30" dirty="0"/>
          </a:p>
        </p:txBody>
      </p:sp>
      <p:sp>
        <p:nvSpPr>
          <p:cNvPr id="7" name="Rezervirano mjesto broja slajda 6"/>
          <p:cNvSpPr>
            <a:spLocks noGrp="1"/>
          </p:cNvSpPr>
          <p:nvPr>
            <p:ph type="sldNum" sz="quarter" idx="12"/>
          </p:nvPr>
        </p:nvSpPr>
        <p:spPr/>
        <p:txBody>
          <a:bodyPr/>
          <a:lstStyle/>
          <a:p>
            <a:pPr marL="38100">
              <a:lnSpc>
                <a:spcPct val="100000"/>
              </a:lnSpc>
            </a:pPr>
            <a:fld id="{81D60167-4931-47E6-BA6A-407CBD079E47}" type="slidenum">
              <a:rPr lang="hr-HR" smtClean="0"/>
              <a:t>‹#›</a:t>
            </a:fld>
            <a:endParaRPr lang="hr-HR" dirty="0"/>
          </a:p>
        </p:txBody>
      </p:sp>
    </p:spTree>
    <p:extLst>
      <p:ext uri="{BB962C8B-B14F-4D97-AF65-F5344CB8AC3E}">
        <p14:creationId xmlns:p14="http://schemas.microsoft.com/office/powerpoint/2010/main" val="1741776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hr-HR" smtClean="0"/>
              <a:t>Uredite stil naslova matrice</a:t>
            </a:r>
            <a:endParaRPr lang="hr-HR"/>
          </a:p>
        </p:txBody>
      </p:sp>
      <p:sp>
        <p:nvSpPr>
          <p:cNvPr id="3" name="Rezervirano mjesto tekst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Rezervirano mjesto sadržaja 3"/>
          <p:cNvSpPr>
            <a:spLocks noGrp="1"/>
          </p:cNvSpPr>
          <p:nvPr>
            <p:ph sz="half" idx="2"/>
          </p:nvPr>
        </p:nvSpPr>
        <p:spPr>
          <a:xfrm>
            <a:off x="839788" y="2505075"/>
            <a:ext cx="5157787"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Rezervirano mjesto sadržaja 5"/>
          <p:cNvSpPr>
            <a:spLocks noGrp="1"/>
          </p:cNvSpPr>
          <p:nvPr>
            <p:ph sz="quarter" idx="4"/>
          </p:nvPr>
        </p:nvSpPr>
        <p:spPr>
          <a:xfrm>
            <a:off x="6172200" y="2505075"/>
            <a:ext cx="5183188"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2B057B25-BD5C-40E9-BC4C-88D4A16B13F5}" type="datetime1">
              <a:rPr lang="en-US" smtClean="0"/>
              <a:t>6/14/2024</a:t>
            </a:fld>
            <a:endParaRPr lang="en-US"/>
          </a:p>
        </p:txBody>
      </p:sp>
      <p:sp>
        <p:nvSpPr>
          <p:cNvPr id="8" name="Rezervirano mjesto podnožja 7"/>
          <p:cNvSpPr>
            <a:spLocks noGrp="1"/>
          </p:cNvSpPr>
          <p:nvPr>
            <p:ph type="ftr" sz="quarter" idx="11"/>
          </p:nvPr>
        </p:nvSpPr>
        <p:spPr/>
        <p:txBody>
          <a:bodyPr/>
          <a:lstStyle/>
          <a:p>
            <a:pPr marL="12700">
              <a:lnSpc>
                <a:spcPts val="1375"/>
              </a:lnSpc>
            </a:pPr>
            <a:r>
              <a:rPr lang="hr-HR" spc="-10" smtClean="0"/>
              <a:t>Osnovna škola "M. A. Reljković" Cerna</a:t>
            </a:r>
            <a:endParaRPr lang="hr-HR" spc="-30" dirty="0"/>
          </a:p>
        </p:txBody>
      </p:sp>
      <p:sp>
        <p:nvSpPr>
          <p:cNvPr id="9" name="Rezervirano mjesto broja slajda 8"/>
          <p:cNvSpPr>
            <a:spLocks noGrp="1"/>
          </p:cNvSpPr>
          <p:nvPr>
            <p:ph type="sldNum" sz="quarter" idx="12"/>
          </p:nvPr>
        </p:nvSpPr>
        <p:spPr/>
        <p:txBody>
          <a:bodyPr/>
          <a:lstStyle/>
          <a:p>
            <a:pPr marL="38100">
              <a:lnSpc>
                <a:spcPct val="100000"/>
              </a:lnSpc>
            </a:pPr>
            <a:fld id="{81D60167-4931-47E6-BA6A-407CBD079E47}" type="slidenum">
              <a:rPr lang="hr-HR" smtClean="0"/>
              <a:t>‹#›</a:t>
            </a:fld>
            <a:endParaRPr lang="hr-HR" dirty="0"/>
          </a:p>
        </p:txBody>
      </p:sp>
    </p:spTree>
    <p:extLst>
      <p:ext uri="{BB962C8B-B14F-4D97-AF65-F5344CB8AC3E}">
        <p14:creationId xmlns:p14="http://schemas.microsoft.com/office/powerpoint/2010/main" val="1769781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datuma 2"/>
          <p:cNvSpPr>
            <a:spLocks noGrp="1"/>
          </p:cNvSpPr>
          <p:nvPr>
            <p:ph type="dt" sz="half" idx="10"/>
          </p:nvPr>
        </p:nvSpPr>
        <p:spPr/>
        <p:txBody>
          <a:bodyPr/>
          <a:lstStyle/>
          <a:p>
            <a:fld id="{A413EA6E-19DC-4518-8C44-6874A4DC524F}" type="datetime1">
              <a:rPr lang="en-US" smtClean="0"/>
              <a:t>6/14/2024</a:t>
            </a:fld>
            <a:endParaRPr lang="en-US"/>
          </a:p>
        </p:txBody>
      </p:sp>
      <p:sp>
        <p:nvSpPr>
          <p:cNvPr id="4" name="Rezervirano mjesto podnožja 3"/>
          <p:cNvSpPr>
            <a:spLocks noGrp="1"/>
          </p:cNvSpPr>
          <p:nvPr>
            <p:ph type="ftr" sz="quarter" idx="11"/>
          </p:nvPr>
        </p:nvSpPr>
        <p:spPr/>
        <p:txBody>
          <a:bodyPr/>
          <a:lstStyle/>
          <a:p>
            <a:pPr marL="12700">
              <a:lnSpc>
                <a:spcPts val="1375"/>
              </a:lnSpc>
            </a:pPr>
            <a:r>
              <a:rPr lang="hr-HR" spc="-10" smtClean="0"/>
              <a:t>Osnovna škola "M. A. Reljković" Cerna</a:t>
            </a:r>
            <a:endParaRPr lang="hr-HR" spc="-30" dirty="0"/>
          </a:p>
        </p:txBody>
      </p:sp>
      <p:sp>
        <p:nvSpPr>
          <p:cNvPr id="5" name="Rezervirano mjesto broja slajda 4"/>
          <p:cNvSpPr>
            <a:spLocks noGrp="1"/>
          </p:cNvSpPr>
          <p:nvPr>
            <p:ph type="sldNum" sz="quarter" idx="12"/>
          </p:nvPr>
        </p:nvSpPr>
        <p:spPr/>
        <p:txBody>
          <a:bodyPr/>
          <a:lstStyle/>
          <a:p>
            <a:pPr marL="38100">
              <a:lnSpc>
                <a:spcPct val="100000"/>
              </a:lnSpc>
            </a:pPr>
            <a:fld id="{81D60167-4931-47E6-BA6A-407CBD079E47}" type="slidenum">
              <a:rPr lang="hr-HR" smtClean="0"/>
              <a:t>‹#›</a:t>
            </a:fld>
            <a:endParaRPr lang="hr-HR" dirty="0"/>
          </a:p>
        </p:txBody>
      </p:sp>
    </p:spTree>
    <p:extLst>
      <p:ext uri="{BB962C8B-B14F-4D97-AF65-F5344CB8AC3E}">
        <p14:creationId xmlns:p14="http://schemas.microsoft.com/office/powerpoint/2010/main" val="3156385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30C05A7E-8770-4D91-8AA2-D2AB15FFF206}" type="datetime1">
              <a:rPr lang="en-US" smtClean="0"/>
              <a:t>6/14/2024</a:t>
            </a:fld>
            <a:endParaRPr lang="en-US"/>
          </a:p>
        </p:txBody>
      </p:sp>
      <p:sp>
        <p:nvSpPr>
          <p:cNvPr id="3" name="Rezervirano mjesto podnožja 2"/>
          <p:cNvSpPr>
            <a:spLocks noGrp="1"/>
          </p:cNvSpPr>
          <p:nvPr>
            <p:ph type="ftr" sz="quarter" idx="11"/>
          </p:nvPr>
        </p:nvSpPr>
        <p:spPr/>
        <p:txBody>
          <a:bodyPr/>
          <a:lstStyle/>
          <a:p>
            <a:pPr marL="12700">
              <a:lnSpc>
                <a:spcPts val="1375"/>
              </a:lnSpc>
            </a:pPr>
            <a:r>
              <a:rPr lang="hr-HR" spc="-10" smtClean="0"/>
              <a:t>Osnovna škola "M. A. Reljković" Cerna</a:t>
            </a:r>
            <a:endParaRPr lang="hr-HR" spc="-30" dirty="0"/>
          </a:p>
        </p:txBody>
      </p:sp>
      <p:sp>
        <p:nvSpPr>
          <p:cNvPr id="4" name="Rezervirano mjesto broja slajda 3"/>
          <p:cNvSpPr>
            <a:spLocks noGrp="1"/>
          </p:cNvSpPr>
          <p:nvPr>
            <p:ph type="sldNum" sz="quarter" idx="12"/>
          </p:nvPr>
        </p:nvSpPr>
        <p:spPr/>
        <p:txBody>
          <a:bodyPr/>
          <a:lstStyle/>
          <a:p>
            <a:pPr marL="38100">
              <a:lnSpc>
                <a:spcPct val="100000"/>
              </a:lnSpc>
            </a:pPr>
            <a:fld id="{81D60167-4931-47E6-BA6A-407CBD079E47}" type="slidenum">
              <a:rPr lang="hr-HR" smtClean="0"/>
              <a:t>‹#›</a:t>
            </a:fld>
            <a:endParaRPr lang="hr-HR" dirty="0"/>
          </a:p>
        </p:txBody>
      </p:sp>
    </p:spTree>
    <p:extLst>
      <p:ext uri="{BB962C8B-B14F-4D97-AF65-F5344CB8AC3E}">
        <p14:creationId xmlns:p14="http://schemas.microsoft.com/office/powerpoint/2010/main" val="207295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smtClean="0"/>
              <a:t>Uredite stil naslova matrice</a:t>
            </a:r>
            <a:endParaRPr lang="hr-HR"/>
          </a:p>
        </p:txBody>
      </p:sp>
      <p:sp>
        <p:nvSpPr>
          <p:cNvPr id="3" name="Rezervirano mjesto sadržaja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4BD82C08-5251-4BBD-97F9-F1925A84DAFE}" type="datetime1">
              <a:rPr lang="en-US" smtClean="0"/>
              <a:t>6/14/2024</a:t>
            </a:fld>
            <a:endParaRPr lang="en-US"/>
          </a:p>
        </p:txBody>
      </p:sp>
      <p:sp>
        <p:nvSpPr>
          <p:cNvPr id="6" name="Rezervirano mjesto podnožja 5"/>
          <p:cNvSpPr>
            <a:spLocks noGrp="1"/>
          </p:cNvSpPr>
          <p:nvPr>
            <p:ph type="ftr" sz="quarter" idx="11"/>
          </p:nvPr>
        </p:nvSpPr>
        <p:spPr/>
        <p:txBody>
          <a:bodyPr/>
          <a:lstStyle/>
          <a:p>
            <a:pPr marL="12700">
              <a:lnSpc>
                <a:spcPts val="1375"/>
              </a:lnSpc>
            </a:pPr>
            <a:r>
              <a:rPr lang="hr-HR" spc="-10" smtClean="0"/>
              <a:t>Osnovna škola "M. A. Reljković" Cerna</a:t>
            </a:r>
            <a:endParaRPr lang="hr-HR" spc="-30" dirty="0"/>
          </a:p>
        </p:txBody>
      </p:sp>
      <p:sp>
        <p:nvSpPr>
          <p:cNvPr id="7" name="Rezervirano mjesto broja slajda 6"/>
          <p:cNvSpPr>
            <a:spLocks noGrp="1"/>
          </p:cNvSpPr>
          <p:nvPr>
            <p:ph type="sldNum" sz="quarter" idx="12"/>
          </p:nvPr>
        </p:nvSpPr>
        <p:spPr/>
        <p:txBody>
          <a:bodyPr/>
          <a:lstStyle/>
          <a:p>
            <a:pPr marL="38100">
              <a:lnSpc>
                <a:spcPct val="100000"/>
              </a:lnSpc>
            </a:pPr>
            <a:fld id="{81D60167-4931-47E6-BA6A-407CBD079E47}" type="slidenum">
              <a:rPr lang="hr-HR" smtClean="0"/>
              <a:t>‹#›</a:t>
            </a:fld>
            <a:endParaRPr lang="hr-HR" dirty="0"/>
          </a:p>
        </p:txBody>
      </p:sp>
    </p:spTree>
    <p:extLst>
      <p:ext uri="{BB962C8B-B14F-4D97-AF65-F5344CB8AC3E}">
        <p14:creationId xmlns:p14="http://schemas.microsoft.com/office/powerpoint/2010/main" val="3299837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smtClean="0"/>
              <a:t>Uredite stil naslova matrice</a:t>
            </a:r>
            <a:endParaRPr lang="hr-HR"/>
          </a:p>
        </p:txBody>
      </p:sp>
      <p:sp>
        <p:nvSpPr>
          <p:cNvPr id="3" name="Rezervirano mjesto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5426177C-7224-40D1-8F7D-C66F09500776}" type="datetime1">
              <a:rPr lang="en-US" smtClean="0"/>
              <a:t>6/14/2024</a:t>
            </a:fld>
            <a:endParaRPr lang="en-US"/>
          </a:p>
        </p:txBody>
      </p:sp>
      <p:sp>
        <p:nvSpPr>
          <p:cNvPr id="6" name="Rezervirano mjesto podnožja 5"/>
          <p:cNvSpPr>
            <a:spLocks noGrp="1"/>
          </p:cNvSpPr>
          <p:nvPr>
            <p:ph type="ftr" sz="quarter" idx="11"/>
          </p:nvPr>
        </p:nvSpPr>
        <p:spPr/>
        <p:txBody>
          <a:bodyPr/>
          <a:lstStyle/>
          <a:p>
            <a:pPr marL="12700">
              <a:lnSpc>
                <a:spcPts val="1375"/>
              </a:lnSpc>
            </a:pPr>
            <a:r>
              <a:rPr lang="hr-HR" spc="-10" smtClean="0"/>
              <a:t>Osnovna škola "M. A. Reljković" Cerna</a:t>
            </a:r>
            <a:endParaRPr lang="hr-HR" spc="-30" dirty="0"/>
          </a:p>
        </p:txBody>
      </p:sp>
      <p:sp>
        <p:nvSpPr>
          <p:cNvPr id="7" name="Rezervirano mjesto broja slajda 6"/>
          <p:cNvSpPr>
            <a:spLocks noGrp="1"/>
          </p:cNvSpPr>
          <p:nvPr>
            <p:ph type="sldNum" sz="quarter" idx="12"/>
          </p:nvPr>
        </p:nvSpPr>
        <p:spPr/>
        <p:txBody>
          <a:bodyPr/>
          <a:lstStyle/>
          <a:p>
            <a:pPr marL="38100">
              <a:lnSpc>
                <a:spcPct val="100000"/>
              </a:lnSpc>
            </a:pPr>
            <a:fld id="{81D60167-4931-47E6-BA6A-407CBD079E47}" type="slidenum">
              <a:rPr lang="hr-HR" smtClean="0"/>
              <a:t>‹#›</a:t>
            </a:fld>
            <a:endParaRPr lang="hr-HR" dirty="0"/>
          </a:p>
        </p:txBody>
      </p:sp>
    </p:spTree>
    <p:extLst>
      <p:ext uri="{BB962C8B-B14F-4D97-AF65-F5344CB8AC3E}">
        <p14:creationId xmlns:p14="http://schemas.microsoft.com/office/powerpoint/2010/main" val="3275052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smtClean="0"/>
              <a:t>Uredite stil naslova matrice</a:t>
            </a:r>
            <a:endParaRPr lang="hr-HR"/>
          </a:p>
        </p:txBody>
      </p:sp>
      <p:sp>
        <p:nvSpPr>
          <p:cNvPr id="3" name="Rezervirano mjesto tekst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EFEC9-A752-4221-8010-AD700E3373E6}" type="datetime1">
              <a:rPr lang="en-US" smtClean="0"/>
              <a:t>6/14/2024</a:t>
            </a:fld>
            <a:endParaRPr lang="en-US"/>
          </a:p>
        </p:txBody>
      </p:sp>
      <p:sp>
        <p:nvSpPr>
          <p:cNvPr id="5" name="Rezervirano mjesto podnožj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12700">
              <a:lnSpc>
                <a:spcPts val="1375"/>
              </a:lnSpc>
            </a:pPr>
            <a:r>
              <a:rPr lang="hr-HR" spc="-10" smtClean="0"/>
              <a:t>Osnovna škola "M. A. Reljković" Cerna</a:t>
            </a:r>
            <a:endParaRPr lang="hr-HR" spc="-30" dirty="0"/>
          </a:p>
        </p:txBody>
      </p:sp>
      <p:sp>
        <p:nvSpPr>
          <p:cNvPr id="6" name="Rezervirano mjesto broja slajd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38100">
              <a:lnSpc>
                <a:spcPct val="100000"/>
              </a:lnSpc>
            </a:pPr>
            <a:fld id="{81D60167-4931-47E6-BA6A-407CBD079E47}" type="slidenum">
              <a:rPr lang="hr-HR" smtClean="0"/>
              <a:t>‹#›</a:t>
            </a:fld>
            <a:endParaRPr lang="hr-HR" dirty="0"/>
          </a:p>
        </p:txBody>
      </p:sp>
    </p:spTree>
    <p:extLst>
      <p:ext uri="{BB962C8B-B14F-4D97-AF65-F5344CB8AC3E}">
        <p14:creationId xmlns:p14="http://schemas.microsoft.com/office/powerpoint/2010/main" val="2701162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hyperlink" Target="srednje.e-upisi.hr" TargetMode="Externa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narodne-novine.nn.hr/clanci/sluzbeni/2022_05_57_820.html"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srednje.e-upisi.hr/"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hyperlink" Target="https://srednje.e-upisi.hr/" TargetMode="Externa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3.png"/><Relationship Id="rId1" Type="http://schemas.openxmlformats.org/officeDocument/2006/relationships/slideLayout" Target="../slideLayouts/slideLayout14.xml"/><Relationship Id="rId5" Type="http://schemas.openxmlformats.org/officeDocument/2006/relationships/image" Target="../media/image4.sv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hyperlink" Target="https://invite.viber.com/?g2=AQAA34S7pUVe%2BU8t9iXKTyTJsC%2ByafqY6X3FpGHTSMPF9z148XiZZU%2BYkUAWnfwY" TargetMode="External"/><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invite.viber.com/?g2=AQAA34S7pUVe%2BU8t9iXKTyTJsC%2ByafqY6X3FpGHTSMPF9z148XiZZU%2BYkUAWnfwY&amp;lang=en"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enaukovanje.gov.hr/slobodnaMjesta/home.htm"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srednje.e-upisi.hr/"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s://narodne-novine.nn.hr/clanci/sluzbeni/2022_05_57_820.html"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hyperlink" Target="https://narodne-novine.nn.hr/clanci/sluzbeni/2024_05_60_1046.html" TargetMode="External"/><Relationship Id="rId5" Type="http://schemas.openxmlformats.org/officeDocument/2006/relationships/hyperlink" Target="https://www.zakon.hr/cms.htm?id=27327" TargetMode="External"/><Relationship Id="rId4" Type="http://schemas.openxmlformats.org/officeDocument/2006/relationships/hyperlink" Target="https://narodne-novine.nn.hr/clanci/sluzbeni/2015_05_49_981.html"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2" Type="http://schemas.openxmlformats.org/officeDocument/2006/relationships/hyperlink" Target="mailto:AAI@Edu.hr"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4.xml"/><Relationship Id="rId1" Type="http://schemas.openxmlformats.org/officeDocument/2006/relationships/slideLayout" Target="../slideLayouts/slideLayout18.xml"/><Relationship Id="rId5" Type="http://schemas.openxmlformats.org/officeDocument/2006/relationships/image" Target="../media/image36.png"/><Relationship Id="rId4" Type="http://schemas.openxmlformats.org/officeDocument/2006/relationships/image" Target="../media/image39.png"/></Relationships>
</file>

<file path=ppt/slides/_rels/slide6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srednje.e-upisi.hr/" TargetMode="External"/><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3" Type="http://schemas.openxmlformats.org/officeDocument/2006/relationships/hyperlink" Target="https://srednje.e-upisi.hr/" TargetMode="External"/><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p:cNvPicPr>
            <a:picLocks noChangeAspect="1"/>
          </p:cNvPicPr>
          <p:nvPr/>
        </p:nvPicPr>
        <p:blipFill rotWithShape="1">
          <a:blip r:embed="rId2">
            <a:extLst>
              <a:ext uri="{28A0092B-C50C-407E-A947-70E740481C1C}">
                <a14:useLocalDpi xmlns:a14="http://schemas.microsoft.com/office/drawing/2010/main" val="0"/>
              </a:ext>
            </a:extLst>
          </a:blip>
          <a:srcRect l="2667" r="9334" b="7238"/>
          <a:stretch/>
        </p:blipFill>
        <p:spPr>
          <a:xfrm>
            <a:off x="3505200" y="381000"/>
            <a:ext cx="5132231" cy="6073456"/>
          </a:xfrm>
          <a:prstGeom prst="rect">
            <a:avLst/>
          </a:prstGeom>
        </p:spPr>
      </p:pic>
      <p:sp>
        <p:nvSpPr>
          <p:cNvPr id="2" name="Title 1"/>
          <p:cNvSpPr>
            <a:spLocks noGrp="1"/>
          </p:cNvSpPr>
          <p:nvPr>
            <p:ph type="ctrTitle"/>
          </p:nvPr>
        </p:nvSpPr>
        <p:spPr>
          <a:xfrm>
            <a:off x="304800" y="1915886"/>
            <a:ext cx="10737669" cy="1985600"/>
          </a:xfrm>
        </p:spPr>
        <p:txBody>
          <a:bodyPr rtlCol="0">
            <a:noAutofit/>
          </a:bodyPr>
          <a:lstStyle/>
          <a:p>
            <a:pPr algn="ctr">
              <a:defRPr/>
            </a:pPr>
            <a:r>
              <a:rPr lang="hr-HR" sz="4800" b="1" dirty="0" smtClean="0">
                <a:solidFill>
                  <a:schemeClr val="tx1"/>
                </a:solidFill>
                <a:effectLst>
                  <a:outerShdw blurRad="38100" dist="38100" dir="2700000" algn="tl">
                    <a:srgbClr val="000000">
                      <a:alpha val="43137"/>
                    </a:srgbClr>
                  </a:outerShdw>
                </a:effectLst>
              </a:rPr>
              <a:t>UPIS UČENIKA U 1. RAZRED  SREDNJE ŠKOLE U ŠKOLSKOJ  GODINI 2024./2025.</a:t>
            </a:r>
            <a:endParaRPr lang="hr-HR" sz="4800" b="1" dirty="0">
              <a:solidFill>
                <a:schemeClr val="tx1"/>
              </a:solidFill>
              <a:effectLst>
                <a:outerShdw blurRad="38100" dist="38100" dir="2700000" algn="tl">
                  <a:srgbClr val="000000">
                    <a:alpha val="43137"/>
                  </a:srgbClr>
                </a:outerShdw>
              </a:effectLst>
            </a:endParaRPr>
          </a:p>
        </p:txBody>
      </p:sp>
      <p:pic>
        <p:nvPicPr>
          <p:cNvPr id="5" name="Slik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5545" y="152400"/>
            <a:ext cx="1379855" cy="14887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object 4"/>
          <p:cNvSpPr txBox="1"/>
          <p:nvPr/>
        </p:nvSpPr>
        <p:spPr>
          <a:xfrm>
            <a:off x="2362200" y="6013135"/>
            <a:ext cx="9685655" cy="1120820"/>
          </a:xfrm>
          <a:prstGeom prst="rect">
            <a:avLst/>
          </a:prstGeom>
        </p:spPr>
        <p:txBody>
          <a:bodyPr vert="horz" wrap="square" lIns="0" tIns="12700" rIns="0" bIns="0" rtlCol="0">
            <a:spAutoFit/>
          </a:bodyPr>
          <a:lstStyle/>
          <a:p>
            <a:pPr marR="5080" algn="r">
              <a:lnSpc>
                <a:spcPct val="100000"/>
              </a:lnSpc>
              <a:spcBef>
                <a:spcPts val="100"/>
              </a:spcBef>
            </a:pPr>
            <a:r>
              <a:rPr lang="hr-HR" sz="2400" b="1" spc="-45" dirty="0" smtClean="0">
                <a:latin typeface="Times New Roman"/>
                <a:cs typeface="Times New Roman"/>
              </a:rPr>
              <a:t>Katarina Tišljar</a:t>
            </a:r>
            <a:r>
              <a:rPr sz="2400" b="1" spc="-70" dirty="0" smtClean="0">
                <a:latin typeface="Times New Roman"/>
                <a:cs typeface="Times New Roman"/>
              </a:rPr>
              <a:t>,</a:t>
            </a:r>
            <a:r>
              <a:rPr sz="2400" b="1" spc="-5" dirty="0" smtClean="0">
                <a:latin typeface="Times New Roman"/>
                <a:cs typeface="Times New Roman"/>
              </a:rPr>
              <a:t> </a:t>
            </a:r>
            <a:r>
              <a:rPr sz="2400" b="1" spc="-25" dirty="0">
                <a:latin typeface="Times New Roman"/>
                <a:cs typeface="Times New Roman"/>
              </a:rPr>
              <a:t>stručni</a:t>
            </a:r>
            <a:r>
              <a:rPr sz="2400" b="1" spc="20" dirty="0">
                <a:latin typeface="Times New Roman"/>
                <a:cs typeface="Times New Roman"/>
              </a:rPr>
              <a:t> </a:t>
            </a:r>
            <a:r>
              <a:rPr sz="2400" b="1" spc="-45" dirty="0">
                <a:latin typeface="Times New Roman"/>
                <a:cs typeface="Times New Roman"/>
              </a:rPr>
              <a:t>suradnik</a:t>
            </a:r>
            <a:r>
              <a:rPr sz="2400" b="1" spc="-5" dirty="0">
                <a:latin typeface="Times New Roman"/>
                <a:cs typeface="Times New Roman"/>
              </a:rPr>
              <a:t> </a:t>
            </a:r>
            <a:r>
              <a:rPr sz="2400" b="1" spc="-50" dirty="0">
                <a:latin typeface="Times New Roman"/>
                <a:cs typeface="Times New Roman"/>
              </a:rPr>
              <a:t>pedagog</a:t>
            </a:r>
            <a:endParaRPr sz="2400" b="1" dirty="0">
              <a:latin typeface="Times New Roman"/>
              <a:cs typeface="Times New Roman"/>
            </a:endParaRPr>
          </a:p>
          <a:p>
            <a:pPr marR="7620" algn="r">
              <a:lnSpc>
                <a:spcPct val="100000"/>
              </a:lnSpc>
              <a:spcBef>
                <a:spcPts val="5"/>
              </a:spcBef>
            </a:pPr>
            <a:r>
              <a:rPr sz="2400" b="1" spc="-10" dirty="0">
                <a:latin typeface="Times New Roman"/>
                <a:cs typeface="Times New Roman"/>
              </a:rPr>
              <a:t>Osnovna</a:t>
            </a:r>
            <a:r>
              <a:rPr sz="2400" b="1" spc="10" dirty="0">
                <a:latin typeface="Times New Roman"/>
                <a:cs typeface="Times New Roman"/>
              </a:rPr>
              <a:t> </a:t>
            </a:r>
            <a:r>
              <a:rPr sz="2400" b="1" spc="-75" dirty="0" err="1">
                <a:latin typeface="Times New Roman"/>
                <a:cs typeface="Times New Roman"/>
              </a:rPr>
              <a:t>škola</a:t>
            </a:r>
            <a:r>
              <a:rPr sz="2400" b="1" spc="-5" dirty="0">
                <a:latin typeface="Times New Roman"/>
                <a:cs typeface="Times New Roman"/>
              </a:rPr>
              <a:t> </a:t>
            </a:r>
            <a:r>
              <a:rPr sz="2400" b="1" spc="-30" dirty="0" smtClean="0">
                <a:latin typeface="Times New Roman"/>
                <a:cs typeface="Times New Roman"/>
              </a:rPr>
              <a:t>„</a:t>
            </a:r>
            <a:r>
              <a:rPr lang="hr-HR" sz="2400" b="1" spc="-30" dirty="0" smtClean="0">
                <a:latin typeface="Times New Roman"/>
                <a:cs typeface="Times New Roman"/>
              </a:rPr>
              <a:t>M.A. </a:t>
            </a:r>
            <a:r>
              <a:rPr lang="hr-HR" sz="2400" b="1" spc="-30" dirty="0" err="1" smtClean="0">
                <a:latin typeface="Times New Roman"/>
                <a:cs typeface="Times New Roman"/>
              </a:rPr>
              <a:t>Reljković</a:t>
            </a:r>
            <a:r>
              <a:rPr sz="2400" b="1" spc="-45" dirty="0" smtClean="0">
                <a:latin typeface="Times New Roman"/>
                <a:cs typeface="Times New Roman"/>
              </a:rPr>
              <a:t>”,</a:t>
            </a:r>
            <a:r>
              <a:rPr sz="2400" b="1" spc="-5" dirty="0" smtClean="0">
                <a:latin typeface="Times New Roman"/>
                <a:cs typeface="Times New Roman"/>
              </a:rPr>
              <a:t> </a:t>
            </a:r>
            <a:r>
              <a:rPr lang="hr-HR" sz="2400" b="1" spc="-60" dirty="0" err="1" smtClean="0">
                <a:latin typeface="Times New Roman"/>
                <a:cs typeface="Times New Roman"/>
              </a:rPr>
              <a:t>Cerna</a:t>
            </a:r>
            <a:r>
              <a:rPr lang="hr-HR" sz="2400" b="1" spc="-60" dirty="0" smtClean="0">
                <a:latin typeface="Times New Roman"/>
                <a:cs typeface="Times New Roman"/>
              </a:rPr>
              <a:t> </a:t>
            </a:r>
            <a:endParaRPr sz="2400" b="1" dirty="0">
              <a:latin typeface="Times New Roman"/>
              <a:cs typeface="Times New Roman"/>
            </a:endParaRPr>
          </a:p>
          <a:p>
            <a:pPr marR="5080" algn="r">
              <a:lnSpc>
                <a:spcPct val="100000"/>
              </a:lnSpc>
            </a:pPr>
            <a:r>
              <a:rPr sz="2400" b="1" spc="-55" dirty="0" smtClean="0">
                <a:latin typeface="Times New Roman"/>
                <a:cs typeface="Times New Roman"/>
              </a:rPr>
              <a:t> </a:t>
            </a:r>
            <a:endParaRPr sz="2400" b="1" dirty="0">
              <a:latin typeface="Times New Roman"/>
              <a:cs typeface="Times New Roman"/>
            </a:endParaRPr>
          </a:p>
        </p:txBody>
      </p:sp>
    </p:spTree>
    <p:extLst>
      <p:ext uri="{BB962C8B-B14F-4D97-AF65-F5344CB8AC3E}">
        <p14:creationId xmlns:p14="http://schemas.microsoft.com/office/powerpoint/2010/main" val="3447775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8F14F298-BB9F-4D6A-A459-C91F699DBBCB}"/>
              </a:ext>
            </a:extLst>
          </p:cNvPr>
          <p:cNvSpPr>
            <a:spLocks noGrp="1"/>
          </p:cNvSpPr>
          <p:nvPr>
            <p:ph type="body" idx="1"/>
          </p:nvPr>
        </p:nvSpPr>
        <p:spPr>
          <a:xfrm>
            <a:off x="2979600" y="1664314"/>
            <a:ext cx="8251201" cy="4430853"/>
          </a:xfrm>
        </p:spPr>
        <p:txBody>
          <a:bodyPr/>
          <a:lstStyle/>
          <a:p>
            <a:r>
              <a:rPr lang="hr-HR" sz="1867" b="1" dirty="0">
                <a:effectLst>
                  <a:outerShdw blurRad="38100" dist="38100" dir="2700000" algn="tl">
                    <a:srgbClr val="000000">
                      <a:alpha val="43137"/>
                    </a:srgbClr>
                  </a:outerShdw>
                </a:effectLst>
              </a:rPr>
              <a:t>STJECANJE STRUKOVNE KVALIFIKACIJE U TRAJANJU MANJEM OD TRI GODINE</a:t>
            </a:r>
          </a:p>
          <a:p>
            <a:pPr marL="203195" indent="0">
              <a:buNone/>
            </a:pPr>
            <a:r>
              <a:rPr lang="hr-HR" sz="1867" dirty="0">
                <a:effectLst>
                  <a:outerShdw blurRad="38100" dist="38100" dir="2700000" algn="tl">
                    <a:srgbClr val="000000">
                      <a:alpha val="43137"/>
                    </a:srgbClr>
                  </a:outerShdw>
                </a:effectLst>
              </a:rPr>
              <a:t>	</a:t>
            </a:r>
            <a:r>
              <a:rPr lang="hr-HR" sz="1867" b="1" dirty="0">
                <a:solidFill>
                  <a:schemeClr val="accent4">
                    <a:lumMod val="75000"/>
                  </a:schemeClr>
                </a:solidFill>
                <a:effectLst>
                  <a:outerShdw blurRad="38100" dist="38100" dir="2700000" algn="tl">
                    <a:srgbClr val="000000">
                      <a:alpha val="43137"/>
                    </a:srgbClr>
                  </a:outerShdw>
                </a:effectLst>
              </a:rPr>
              <a:t>Prosjeci ocjena od 5.-8.r. na dvije decimale </a:t>
            </a:r>
          </a:p>
          <a:p>
            <a:pPr marL="203195" indent="0">
              <a:buNone/>
            </a:pPr>
            <a:r>
              <a:rPr lang="hr-HR" sz="1867" dirty="0">
                <a:effectLst>
                  <a:outerShdw blurRad="38100" dist="38100" dir="2700000" algn="tl">
                    <a:srgbClr val="000000">
                      <a:alpha val="43137"/>
                    </a:srgbClr>
                  </a:outerShdw>
                </a:effectLst>
              </a:rPr>
              <a:t>		</a:t>
            </a:r>
            <a:r>
              <a:rPr lang="hr-HR" sz="1867" b="1" dirty="0">
                <a:solidFill>
                  <a:srgbClr val="FF0000"/>
                </a:solidFill>
                <a:effectLst>
                  <a:outerShdw blurRad="38100" dist="38100" dir="2700000" algn="tl">
                    <a:srgbClr val="000000">
                      <a:alpha val="43137"/>
                    </a:srgbClr>
                  </a:outerShdw>
                </a:effectLst>
              </a:rPr>
              <a:t>(najviše 20 bodova) </a:t>
            </a:r>
          </a:p>
          <a:p>
            <a:endParaRPr lang="hr-HR" sz="1867" dirty="0">
              <a:effectLst>
                <a:outerShdw blurRad="38100" dist="38100" dir="2700000" algn="tl">
                  <a:srgbClr val="000000">
                    <a:alpha val="43137"/>
                  </a:srgbClr>
                </a:outerShdw>
              </a:effectLst>
            </a:endParaRPr>
          </a:p>
          <a:p>
            <a:r>
              <a:rPr lang="hr-HR" sz="1867" b="1" dirty="0">
                <a:effectLst>
                  <a:outerShdw blurRad="38100" dist="38100" dir="2700000" algn="tl">
                    <a:srgbClr val="000000">
                      <a:alpha val="43137"/>
                    </a:srgbClr>
                  </a:outerShdw>
                </a:effectLst>
              </a:rPr>
              <a:t>STRUKOVNE I OBRTNIČKE U TRAJANJU OD 3 GODINE</a:t>
            </a:r>
          </a:p>
          <a:p>
            <a:pPr marL="203195" indent="0">
              <a:buNone/>
            </a:pPr>
            <a:r>
              <a:rPr lang="hr-HR" sz="1867" b="1" dirty="0">
                <a:solidFill>
                  <a:schemeClr val="accent4">
                    <a:lumMod val="75000"/>
                  </a:schemeClr>
                </a:solidFill>
                <a:effectLst>
                  <a:outerShdw blurRad="38100" dist="38100" dir="2700000" algn="tl">
                    <a:srgbClr val="000000">
                      <a:alpha val="43137"/>
                    </a:srgbClr>
                  </a:outerShdw>
                </a:effectLst>
              </a:rPr>
              <a:t>	Prosjeci ocjena od 5.-8.r. na dvije decimale </a:t>
            </a:r>
          </a:p>
          <a:p>
            <a:pPr marL="203195" indent="0">
              <a:buNone/>
            </a:pPr>
            <a:r>
              <a:rPr lang="hr-HR" sz="1867" dirty="0">
                <a:effectLst>
                  <a:outerShdw blurRad="38100" dist="38100" dir="2700000" algn="tl">
                    <a:srgbClr val="000000">
                      <a:alpha val="43137"/>
                    </a:srgbClr>
                  </a:outerShdw>
                </a:effectLst>
              </a:rPr>
              <a:t>	</a:t>
            </a:r>
            <a:r>
              <a:rPr lang="hr-HR" sz="1867" b="1" dirty="0">
                <a:solidFill>
                  <a:schemeClr val="bg1">
                    <a:lumMod val="25000"/>
                  </a:schemeClr>
                </a:solidFill>
                <a:effectLst>
                  <a:outerShdw blurRad="38100" dist="38100" dir="2700000" algn="tl">
                    <a:srgbClr val="000000">
                      <a:alpha val="43137"/>
                    </a:srgbClr>
                  </a:outerShdw>
                </a:effectLst>
              </a:rPr>
              <a:t>+ zaključne ocjene 7. i 8.r iz HJ, MAT i </a:t>
            </a:r>
            <a:r>
              <a:rPr lang="hr-HR" sz="1867" b="1" dirty="0" smtClean="0">
                <a:solidFill>
                  <a:schemeClr val="bg1">
                    <a:lumMod val="25000"/>
                  </a:schemeClr>
                </a:solidFill>
                <a:effectLst>
                  <a:outerShdw blurRad="38100" dist="38100" dir="2700000" algn="tl">
                    <a:srgbClr val="000000">
                      <a:alpha val="43137"/>
                    </a:srgbClr>
                  </a:outerShdw>
                </a:effectLst>
              </a:rPr>
              <a:t>1. STRANOG JEZIKA</a:t>
            </a:r>
            <a:r>
              <a:rPr lang="hr-HR" sz="1867" dirty="0">
                <a:effectLst>
                  <a:outerShdw blurRad="38100" dist="38100" dir="2700000" algn="tl">
                    <a:srgbClr val="000000">
                      <a:alpha val="43137"/>
                    </a:srgbClr>
                  </a:outerShdw>
                </a:effectLst>
              </a:rPr>
              <a:t/>
            </a:r>
            <a:br>
              <a:rPr lang="hr-HR" sz="1867" dirty="0">
                <a:effectLst>
                  <a:outerShdw blurRad="38100" dist="38100" dir="2700000" algn="tl">
                    <a:srgbClr val="000000">
                      <a:alpha val="43137"/>
                    </a:srgbClr>
                  </a:outerShdw>
                </a:effectLst>
              </a:rPr>
            </a:br>
            <a:r>
              <a:rPr lang="hr-HR" sz="1867" dirty="0">
                <a:effectLst>
                  <a:outerShdw blurRad="38100" dist="38100" dir="2700000" algn="tl">
                    <a:srgbClr val="000000">
                      <a:alpha val="43137"/>
                    </a:srgbClr>
                  </a:outerShdw>
                </a:effectLst>
              </a:rPr>
              <a:t>		</a:t>
            </a:r>
            <a:r>
              <a:rPr lang="hr-HR" sz="1867" b="1" dirty="0">
                <a:solidFill>
                  <a:srgbClr val="FF0000"/>
                </a:solidFill>
                <a:effectLst>
                  <a:outerShdw blurRad="38100" dist="38100" dir="2700000" algn="tl">
                    <a:srgbClr val="000000">
                      <a:alpha val="43137"/>
                    </a:srgbClr>
                  </a:outerShdw>
                </a:effectLst>
              </a:rPr>
              <a:t>(najviše 50 bodova)</a:t>
            </a:r>
          </a:p>
          <a:p>
            <a:endParaRPr lang="hr-HR" sz="1867" dirty="0">
              <a:effectLst>
                <a:outerShdw blurRad="38100" dist="38100" dir="2700000" algn="tl">
                  <a:srgbClr val="000000">
                    <a:alpha val="43137"/>
                  </a:srgbClr>
                </a:outerShdw>
              </a:effectLst>
            </a:endParaRPr>
          </a:p>
          <a:p>
            <a:r>
              <a:rPr lang="hr-HR" sz="1867" b="1" dirty="0">
                <a:effectLst>
                  <a:outerShdw blurRad="38100" dist="38100" dir="2700000" algn="tl">
                    <a:srgbClr val="000000">
                      <a:alpha val="43137"/>
                    </a:srgbClr>
                  </a:outerShdw>
                </a:effectLst>
              </a:rPr>
              <a:t>GIMNAZIJE I STRUKOVNE U TRAJANJU OD 4 GODINE</a:t>
            </a:r>
          </a:p>
          <a:p>
            <a:pPr marL="203195" indent="0">
              <a:buNone/>
            </a:pPr>
            <a:r>
              <a:rPr lang="hr-HR" sz="1867" b="1" dirty="0">
                <a:solidFill>
                  <a:schemeClr val="accent4">
                    <a:lumMod val="75000"/>
                  </a:schemeClr>
                </a:solidFill>
                <a:effectLst>
                  <a:outerShdw blurRad="38100" dist="38100" dir="2700000" algn="tl">
                    <a:srgbClr val="000000">
                      <a:alpha val="43137"/>
                    </a:srgbClr>
                  </a:outerShdw>
                </a:effectLst>
              </a:rPr>
              <a:t>	Prosjeci ocjena od 5.-8.r. na dvije decimale </a:t>
            </a:r>
          </a:p>
          <a:p>
            <a:pPr marL="203195" indent="0">
              <a:buNone/>
            </a:pPr>
            <a:r>
              <a:rPr lang="hr-HR" sz="1867" dirty="0">
                <a:effectLst>
                  <a:outerShdw blurRad="38100" dist="38100" dir="2700000" algn="tl">
                    <a:srgbClr val="000000">
                      <a:alpha val="43137"/>
                    </a:srgbClr>
                  </a:outerShdw>
                </a:effectLst>
              </a:rPr>
              <a:t>	</a:t>
            </a:r>
            <a:r>
              <a:rPr lang="hr-HR" sz="1867" b="1" dirty="0">
                <a:solidFill>
                  <a:schemeClr val="bg1">
                    <a:lumMod val="25000"/>
                  </a:schemeClr>
                </a:solidFill>
                <a:effectLst>
                  <a:outerShdw blurRad="38100" dist="38100" dir="2700000" algn="tl">
                    <a:srgbClr val="000000">
                      <a:alpha val="43137"/>
                    </a:srgbClr>
                  </a:outerShdw>
                </a:effectLst>
              </a:rPr>
              <a:t>+ zaključne ocjene 7. i 8.r iz HJ, MAT i 1. STRANOG JEZIKA</a:t>
            </a:r>
          </a:p>
          <a:p>
            <a:pPr marL="203195" indent="0">
              <a:buNone/>
            </a:pPr>
            <a:r>
              <a:rPr lang="hr-HR" sz="1867" b="1" dirty="0">
                <a:solidFill>
                  <a:schemeClr val="bg1">
                    <a:lumMod val="25000"/>
                  </a:schemeClr>
                </a:solidFill>
                <a:effectLst>
                  <a:outerShdw blurRad="38100" dist="38100" dir="2700000" algn="tl">
                    <a:srgbClr val="000000">
                      <a:alpha val="43137"/>
                    </a:srgbClr>
                  </a:outerShdw>
                </a:effectLst>
              </a:rPr>
              <a:t> 	</a:t>
            </a:r>
            <a:r>
              <a:rPr lang="hr-HR" sz="1867" b="1" dirty="0">
                <a:solidFill>
                  <a:srgbClr val="7030A0"/>
                </a:solidFill>
                <a:effectLst>
                  <a:outerShdw blurRad="38100" dist="38100" dir="2700000" algn="tl">
                    <a:srgbClr val="000000">
                      <a:alpha val="43137"/>
                    </a:srgbClr>
                  </a:outerShdw>
                </a:effectLst>
              </a:rPr>
              <a:t>+ 2 predmeta iz Popisa važnih predmeta (zaključne ocjene 7. i 8.r)</a:t>
            </a:r>
            <a:br>
              <a:rPr lang="hr-HR" sz="1867" b="1" dirty="0">
                <a:solidFill>
                  <a:srgbClr val="7030A0"/>
                </a:solidFill>
                <a:effectLst>
                  <a:outerShdw blurRad="38100" dist="38100" dir="2700000" algn="tl">
                    <a:srgbClr val="000000">
                      <a:alpha val="43137"/>
                    </a:srgbClr>
                  </a:outerShdw>
                </a:effectLst>
              </a:rPr>
            </a:br>
            <a:r>
              <a:rPr lang="hr-HR" sz="1867" dirty="0">
                <a:effectLst>
                  <a:outerShdw blurRad="38100" dist="38100" dir="2700000" algn="tl">
                    <a:srgbClr val="000000">
                      <a:alpha val="43137"/>
                    </a:srgbClr>
                  </a:outerShdw>
                </a:effectLst>
              </a:rPr>
              <a:t> 	</a:t>
            </a:r>
            <a:r>
              <a:rPr lang="hr-HR" sz="1867" b="1" dirty="0">
                <a:solidFill>
                  <a:srgbClr val="0070C0"/>
                </a:solidFill>
                <a:effectLst>
                  <a:outerShdw blurRad="38100" dist="38100" dir="2700000" algn="tl">
                    <a:srgbClr val="000000">
                      <a:alpha val="43137"/>
                    </a:srgbClr>
                  </a:outerShdw>
                </a:effectLst>
              </a:rPr>
              <a:t>+ 1 predmet koji samostalno određuje škola u 7. i 8.r </a:t>
            </a:r>
          </a:p>
          <a:p>
            <a:pPr marL="203195" indent="0">
              <a:buNone/>
            </a:pPr>
            <a:r>
              <a:rPr lang="hr-HR" sz="1867" dirty="0">
                <a:effectLst>
                  <a:outerShdw blurRad="38100" dist="38100" dir="2700000" algn="tl">
                    <a:srgbClr val="000000">
                      <a:alpha val="43137"/>
                    </a:srgbClr>
                  </a:outerShdw>
                </a:effectLst>
              </a:rPr>
              <a:t>		</a:t>
            </a:r>
            <a:r>
              <a:rPr lang="hr-HR" sz="1867" b="1" dirty="0">
                <a:solidFill>
                  <a:srgbClr val="FF0000"/>
                </a:solidFill>
                <a:effectLst>
                  <a:outerShdw blurRad="38100" dist="38100" dir="2700000" algn="tl">
                    <a:srgbClr val="000000">
                      <a:alpha val="43137"/>
                    </a:srgbClr>
                  </a:outerShdw>
                </a:effectLst>
              </a:rPr>
              <a:t>(najviše 80 bodova)</a:t>
            </a:r>
          </a:p>
          <a:p>
            <a:endParaRPr lang="hr-HR" dirty="0">
              <a:effectLst>
                <a:outerShdw blurRad="38100" dist="38100" dir="2700000" algn="tl">
                  <a:srgbClr val="000000">
                    <a:alpha val="43137"/>
                  </a:srgbClr>
                </a:outerShdw>
              </a:effectLst>
            </a:endParaRPr>
          </a:p>
        </p:txBody>
      </p:sp>
      <p:sp>
        <p:nvSpPr>
          <p:cNvPr id="3" name="Naslov 2">
            <a:extLst>
              <a:ext uri="{FF2B5EF4-FFF2-40B4-BE49-F238E27FC236}">
                <a16:creationId xmlns:a16="http://schemas.microsoft.com/office/drawing/2014/main" id="{7F212861-FCF9-4ECA-A407-A73D3EF6A6D2}"/>
              </a:ext>
            </a:extLst>
          </p:cNvPr>
          <p:cNvSpPr>
            <a:spLocks noGrp="1"/>
          </p:cNvSpPr>
          <p:nvPr>
            <p:ph type="title"/>
          </p:nvPr>
        </p:nvSpPr>
        <p:spPr/>
        <p:txBody>
          <a:bodyPr/>
          <a:lstStyle/>
          <a:p>
            <a:r>
              <a:rPr lang="hr-HR" b="1" dirty="0">
                <a:effectLst>
                  <a:outerShdw blurRad="38100" dist="38100" dir="2700000" algn="tl">
                    <a:srgbClr val="000000">
                      <a:alpha val="43137"/>
                    </a:srgbClr>
                  </a:outerShdw>
                </a:effectLst>
              </a:rPr>
              <a:t>Ono što se svima boduje</a:t>
            </a:r>
            <a:r>
              <a:rPr lang="hr-HR" b="1" dirty="0" smtClean="0">
                <a:effectLst>
                  <a:outerShdw blurRad="38100" dist="38100" dir="2700000" algn="tl">
                    <a:srgbClr val="000000">
                      <a:alpha val="43137"/>
                    </a:srgbClr>
                  </a:outerShdw>
                </a:effectLst>
              </a:rPr>
              <a:t>… </a:t>
            </a:r>
            <a:r>
              <a:rPr lang="hr-HR" b="1" dirty="0" smtClean="0">
                <a:solidFill>
                  <a:schemeClr val="accent3"/>
                </a:solidFill>
                <a:effectLst>
                  <a:outerShdw blurRad="38100" dist="38100" dir="2700000" algn="tl">
                    <a:srgbClr val="000000">
                      <a:alpha val="43137"/>
                    </a:srgbClr>
                  </a:outerShdw>
                </a:effectLst>
              </a:rPr>
              <a:t>ZAJEDNIČKI ELEMENT</a:t>
            </a:r>
            <a:endParaRPr lang="hr-HR" b="1" dirty="0">
              <a:solidFill>
                <a:schemeClr val="accent3"/>
              </a:solidFill>
              <a:effectLst>
                <a:outerShdw blurRad="38100" dist="38100" dir="2700000" algn="tl">
                  <a:srgbClr val="000000">
                    <a:alpha val="43137"/>
                  </a:srgbClr>
                </a:outerShdw>
              </a:effectLst>
            </a:endParaRPr>
          </a:p>
        </p:txBody>
      </p:sp>
      <p:grpSp>
        <p:nvGrpSpPr>
          <p:cNvPr id="4" name="Grupa 3">
            <a:extLst>
              <a:ext uri="{FF2B5EF4-FFF2-40B4-BE49-F238E27FC236}">
                <a16:creationId xmlns:a16="http://schemas.microsoft.com/office/drawing/2014/main" id="{8DAE6CD7-C0C0-4E79-8001-E715A9995EB5}"/>
              </a:ext>
            </a:extLst>
          </p:cNvPr>
          <p:cNvGrpSpPr/>
          <p:nvPr/>
        </p:nvGrpSpPr>
        <p:grpSpPr>
          <a:xfrm>
            <a:off x="0" y="1659377"/>
            <a:ext cx="2979601" cy="4498673"/>
            <a:chOff x="583" y="-1"/>
            <a:chExt cx="1513799" cy="3197637"/>
          </a:xfrm>
        </p:grpSpPr>
        <p:sp>
          <p:nvSpPr>
            <p:cNvPr id="5" name="Dijagram toka: Ručna operacija 4">
              <a:extLst>
                <a:ext uri="{FF2B5EF4-FFF2-40B4-BE49-F238E27FC236}">
                  <a16:creationId xmlns:a16="http://schemas.microsoft.com/office/drawing/2014/main" id="{BDDD7E0C-E073-4558-91C5-27F95D709017}"/>
                </a:ext>
              </a:extLst>
            </p:cNvPr>
            <p:cNvSpPr/>
            <p:nvPr/>
          </p:nvSpPr>
          <p:spPr>
            <a:xfrm rot="16200000">
              <a:off x="-841336" y="841918"/>
              <a:ext cx="3197637" cy="1513799"/>
            </a:xfrm>
            <a:prstGeom prst="flowChartManualOperation">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 name="Dijagram toka: Ručna operacija 4">
              <a:extLst>
                <a:ext uri="{FF2B5EF4-FFF2-40B4-BE49-F238E27FC236}">
                  <a16:creationId xmlns:a16="http://schemas.microsoft.com/office/drawing/2014/main" id="{588BF9E5-ADE8-4EC4-9E25-6ED0918A4849}"/>
                </a:ext>
              </a:extLst>
            </p:cNvPr>
            <p:cNvSpPr txBox="1"/>
            <p:nvPr/>
          </p:nvSpPr>
          <p:spPr>
            <a:xfrm rot="21600000">
              <a:off x="583" y="639526"/>
              <a:ext cx="1513799" cy="19185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4733" tIns="0" rIns="193145" bIns="0" numCol="1" spcCol="1270" anchor="ctr" anchorCtr="0">
              <a:noAutofit/>
            </a:bodyPr>
            <a:lstStyle/>
            <a:p>
              <a:pPr algn="ctr" defTabSz="1363099">
                <a:lnSpc>
                  <a:spcPct val="90000"/>
                </a:lnSpc>
                <a:spcBef>
                  <a:spcPct val="0"/>
                </a:spcBef>
                <a:spcAft>
                  <a:spcPct val="35000"/>
                </a:spcAft>
              </a:pPr>
              <a:r>
                <a:rPr lang="hr-HR" sz="3067" b="1" dirty="0">
                  <a:effectLst>
                    <a:outerShdw blurRad="38100" dist="38100" dir="2700000" algn="tl">
                      <a:srgbClr val="000000">
                        <a:alpha val="43137"/>
                      </a:srgbClr>
                    </a:outerShdw>
                  </a:effectLst>
                  <a:latin typeface="Big Shoulders Text SemiBold" panose="020B0604020202020204" charset="-18"/>
                </a:rPr>
                <a:t>ZAJEDNIČKI ELEMENT</a:t>
              </a:r>
            </a:p>
          </p:txBody>
        </p:sp>
      </p:grpSp>
      <p:grpSp>
        <p:nvGrpSpPr>
          <p:cNvPr id="7" name="Google Shape;1830;p82">
            <a:extLst>
              <a:ext uri="{FF2B5EF4-FFF2-40B4-BE49-F238E27FC236}">
                <a16:creationId xmlns:a16="http://schemas.microsoft.com/office/drawing/2014/main" id="{70C0A3EC-E1FA-4611-8039-48E1191497E3}"/>
              </a:ext>
            </a:extLst>
          </p:cNvPr>
          <p:cNvGrpSpPr/>
          <p:nvPr/>
        </p:nvGrpSpPr>
        <p:grpSpPr>
          <a:xfrm rot="-790651" flipH="1">
            <a:off x="714637" y="276275"/>
            <a:ext cx="1331455" cy="685701"/>
            <a:chOff x="1255637" y="720502"/>
            <a:chExt cx="761125" cy="522000"/>
          </a:xfrm>
        </p:grpSpPr>
        <p:sp>
          <p:nvSpPr>
            <p:cNvPr id="8" name="Google Shape;1831;p82">
              <a:extLst>
                <a:ext uri="{FF2B5EF4-FFF2-40B4-BE49-F238E27FC236}">
                  <a16:creationId xmlns:a16="http://schemas.microsoft.com/office/drawing/2014/main" id="{12A28F99-E062-4E1C-98A9-57FE2582A07F}"/>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 name="Google Shape;1832;p82">
              <a:extLst>
                <a:ext uri="{FF2B5EF4-FFF2-40B4-BE49-F238E27FC236}">
                  <a16:creationId xmlns:a16="http://schemas.microsoft.com/office/drawing/2014/main" id="{A4F6BC88-2F85-42CB-816A-347672094A4D}"/>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0" name="Google Shape;1833;p82">
              <a:extLst>
                <a:ext uri="{FF2B5EF4-FFF2-40B4-BE49-F238E27FC236}">
                  <a16:creationId xmlns:a16="http://schemas.microsoft.com/office/drawing/2014/main" id="{83932C80-11FC-45EE-913E-BDBDBB76AF9D}"/>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1" name="Google Shape;1834;p82">
              <a:extLst>
                <a:ext uri="{FF2B5EF4-FFF2-40B4-BE49-F238E27FC236}">
                  <a16:creationId xmlns:a16="http://schemas.microsoft.com/office/drawing/2014/main" id="{49FC132E-44BC-4491-8599-7093C270FD13}"/>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2" name="Google Shape;1835;p82">
              <a:extLst>
                <a:ext uri="{FF2B5EF4-FFF2-40B4-BE49-F238E27FC236}">
                  <a16:creationId xmlns:a16="http://schemas.microsoft.com/office/drawing/2014/main" id="{ED82F4DD-C3AC-4845-9DF2-7F96C9A61E2C}"/>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2961461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a:extLst>
              <a:ext uri="{FF2B5EF4-FFF2-40B4-BE49-F238E27FC236}">
                <a16:creationId xmlns:a16="http://schemas.microsoft.com/office/drawing/2014/main" id="{F4467DC4-7806-4D9F-96E1-6FE04456F688}"/>
              </a:ext>
            </a:extLst>
          </p:cNvPr>
          <p:cNvSpPr>
            <a:spLocks noGrp="1"/>
          </p:cNvSpPr>
          <p:nvPr>
            <p:ph type="title"/>
          </p:nvPr>
        </p:nvSpPr>
        <p:spPr/>
        <p:txBody>
          <a:bodyPr/>
          <a:lstStyle/>
          <a:p>
            <a:r>
              <a:rPr lang="hr-HR" b="1" dirty="0">
                <a:effectLst>
                  <a:outerShdw blurRad="38100" dist="38100" dir="2700000" algn="tl">
                    <a:srgbClr val="000000">
                      <a:alpha val="43137"/>
                    </a:srgbClr>
                  </a:outerShdw>
                </a:effectLst>
              </a:rPr>
              <a:t>Primjer bodovanja – OPĆA GIMNAZIJA (4 godine)</a:t>
            </a:r>
          </a:p>
        </p:txBody>
      </p:sp>
      <p:graphicFrame>
        <p:nvGraphicFramePr>
          <p:cNvPr id="4" name="Tablica 4">
            <a:extLst>
              <a:ext uri="{FF2B5EF4-FFF2-40B4-BE49-F238E27FC236}">
                <a16:creationId xmlns:a16="http://schemas.microsoft.com/office/drawing/2014/main" id="{0E89D19F-0774-4217-B351-94E91648FAD9}"/>
              </a:ext>
            </a:extLst>
          </p:cNvPr>
          <p:cNvGraphicFramePr>
            <a:graphicFrameLocks noGrp="1"/>
          </p:cNvGraphicFramePr>
          <p:nvPr>
            <p:extLst/>
          </p:nvPr>
        </p:nvGraphicFramePr>
        <p:xfrm>
          <a:off x="553600" y="1679657"/>
          <a:ext cx="3063360" cy="3244425"/>
        </p:xfrm>
        <a:graphic>
          <a:graphicData uri="http://schemas.openxmlformats.org/drawingml/2006/table">
            <a:tbl>
              <a:tblPr firstRow="1" bandRow="1">
                <a:tableStyleId>{BC89EF96-8CEA-46FF-86C4-4CE0E7609802}</a:tableStyleId>
              </a:tblPr>
              <a:tblGrid>
                <a:gridCol w="1531680">
                  <a:extLst>
                    <a:ext uri="{9D8B030D-6E8A-4147-A177-3AD203B41FA5}">
                      <a16:colId xmlns:a16="http://schemas.microsoft.com/office/drawing/2014/main" val="3881303893"/>
                    </a:ext>
                  </a:extLst>
                </a:gridCol>
                <a:gridCol w="1531680">
                  <a:extLst>
                    <a:ext uri="{9D8B030D-6E8A-4147-A177-3AD203B41FA5}">
                      <a16:colId xmlns:a16="http://schemas.microsoft.com/office/drawing/2014/main" val="1950236623"/>
                    </a:ext>
                  </a:extLst>
                </a:gridCol>
              </a:tblGrid>
              <a:tr h="772160">
                <a:tc>
                  <a:txBody>
                    <a:bodyPr/>
                    <a:lstStyle/>
                    <a:p>
                      <a:pPr algn="ctr"/>
                      <a:r>
                        <a:rPr lang="hr-HR" sz="2100" b="1" dirty="0">
                          <a:effectLst>
                            <a:outerShdw blurRad="38100" dist="38100" dir="2700000" algn="tl">
                              <a:srgbClr val="000000">
                                <a:alpha val="43137"/>
                              </a:srgbClr>
                            </a:outerShdw>
                          </a:effectLst>
                          <a:latin typeface="Barlow" panose="00000500000000000000" pitchFamily="2" charset="-18"/>
                        </a:rPr>
                        <a:t>Razred</a:t>
                      </a:r>
                    </a:p>
                  </a:txBody>
                  <a:tcPr marL="121920" marR="121920" marT="60960" marB="60960"/>
                </a:tc>
                <a:tc>
                  <a:txBody>
                    <a:bodyPr/>
                    <a:lstStyle/>
                    <a:p>
                      <a:pPr algn="ctr"/>
                      <a:r>
                        <a:rPr lang="hr-HR" sz="2100" b="1" dirty="0">
                          <a:effectLst>
                            <a:outerShdw blurRad="38100" dist="38100" dir="2700000" algn="tl">
                              <a:srgbClr val="000000">
                                <a:alpha val="43137"/>
                              </a:srgbClr>
                            </a:outerShdw>
                          </a:effectLst>
                          <a:latin typeface="Barlow" panose="00000500000000000000" pitchFamily="2" charset="-18"/>
                        </a:rPr>
                        <a:t>PROSJEK</a:t>
                      </a:r>
                    </a:p>
                  </a:txBody>
                  <a:tcPr marL="121920" marR="121920" marT="60960" marB="60960"/>
                </a:tc>
                <a:extLst>
                  <a:ext uri="{0D108BD9-81ED-4DB2-BD59-A6C34878D82A}">
                    <a16:rowId xmlns:a16="http://schemas.microsoft.com/office/drawing/2014/main" val="1040554797"/>
                  </a:ext>
                </a:extLst>
              </a:tr>
              <a:tr h="494453">
                <a:tc>
                  <a:txBody>
                    <a:bodyPr/>
                    <a:lstStyle/>
                    <a:p>
                      <a:pPr algn="ctr"/>
                      <a:r>
                        <a:rPr lang="hr-HR" sz="2100" b="0" dirty="0">
                          <a:effectLst>
                            <a:outerShdw blurRad="38100" dist="38100" dir="2700000" algn="tl">
                              <a:srgbClr val="000000">
                                <a:alpha val="43137"/>
                              </a:srgbClr>
                            </a:outerShdw>
                          </a:effectLst>
                          <a:latin typeface="Barlow" panose="00000500000000000000" pitchFamily="2" charset="-18"/>
                        </a:rPr>
                        <a:t>5.r</a:t>
                      </a:r>
                    </a:p>
                  </a:txBody>
                  <a:tcPr marL="121920" marR="121920" marT="60960" marB="60960"/>
                </a:tc>
                <a:tc>
                  <a:txBody>
                    <a:bodyPr/>
                    <a:lstStyle/>
                    <a:p>
                      <a:pPr algn="ctr"/>
                      <a:r>
                        <a:rPr lang="hr-HR" sz="2100" b="0" dirty="0">
                          <a:effectLst>
                            <a:outerShdw blurRad="38100" dist="38100" dir="2700000" algn="tl">
                              <a:srgbClr val="000000">
                                <a:alpha val="43137"/>
                              </a:srgbClr>
                            </a:outerShdw>
                          </a:effectLst>
                          <a:latin typeface="Barlow" panose="00000500000000000000" pitchFamily="2" charset="-18"/>
                        </a:rPr>
                        <a:t>4,69</a:t>
                      </a:r>
                    </a:p>
                  </a:txBody>
                  <a:tcPr marL="121971" marR="121971" marT="60867" marB="60867" anchor="ctr"/>
                </a:tc>
                <a:extLst>
                  <a:ext uri="{0D108BD9-81ED-4DB2-BD59-A6C34878D82A}">
                    <a16:rowId xmlns:a16="http://schemas.microsoft.com/office/drawing/2014/main" val="3819656310"/>
                  </a:ext>
                </a:extLst>
              </a:tr>
              <a:tr h="494453">
                <a:tc>
                  <a:txBody>
                    <a:bodyPr/>
                    <a:lstStyle/>
                    <a:p>
                      <a:pPr algn="ctr"/>
                      <a:r>
                        <a:rPr lang="hr-HR" sz="2100" b="0" dirty="0">
                          <a:effectLst>
                            <a:outerShdw blurRad="38100" dist="38100" dir="2700000" algn="tl">
                              <a:srgbClr val="000000">
                                <a:alpha val="43137"/>
                              </a:srgbClr>
                            </a:outerShdw>
                          </a:effectLst>
                          <a:latin typeface="Barlow" panose="00000500000000000000" pitchFamily="2" charset="-18"/>
                        </a:rPr>
                        <a:t>6.r</a:t>
                      </a:r>
                    </a:p>
                  </a:txBody>
                  <a:tcPr marL="121920" marR="121920" marT="60960" marB="60960"/>
                </a:tc>
                <a:tc>
                  <a:txBody>
                    <a:bodyPr/>
                    <a:lstStyle/>
                    <a:p>
                      <a:pPr algn="ctr"/>
                      <a:r>
                        <a:rPr lang="hr-HR" sz="2100" b="0" dirty="0">
                          <a:effectLst>
                            <a:outerShdw blurRad="38100" dist="38100" dir="2700000" algn="tl">
                              <a:srgbClr val="000000">
                                <a:alpha val="43137"/>
                              </a:srgbClr>
                            </a:outerShdw>
                          </a:effectLst>
                          <a:latin typeface="Barlow" panose="00000500000000000000" pitchFamily="2" charset="-18"/>
                        </a:rPr>
                        <a:t>4,77</a:t>
                      </a:r>
                    </a:p>
                  </a:txBody>
                  <a:tcPr marL="121971" marR="121971" marT="60867" marB="60867" anchor="ctr"/>
                </a:tc>
                <a:extLst>
                  <a:ext uri="{0D108BD9-81ED-4DB2-BD59-A6C34878D82A}">
                    <a16:rowId xmlns:a16="http://schemas.microsoft.com/office/drawing/2014/main" val="41038081"/>
                  </a:ext>
                </a:extLst>
              </a:tr>
              <a:tr h="494453">
                <a:tc>
                  <a:txBody>
                    <a:bodyPr/>
                    <a:lstStyle/>
                    <a:p>
                      <a:pPr algn="ctr"/>
                      <a:r>
                        <a:rPr lang="hr-HR" sz="2100" b="0" dirty="0">
                          <a:effectLst>
                            <a:outerShdw blurRad="38100" dist="38100" dir="2700000" algn="tl">
                              <a:srgbClr val="000000">
                                <a:alpha val="43137"/>
                              </a:srgbClr>
                            </a:outerShdw>
                          </a:effectLst>
                          <a:latin typeface="Barlow" panose="00000500000000000000" pitchFamily="2" charset="-18"/>
                        </a:rPr>
                        <a:t>7.r </a:t>
                      </a:r>
                    </a:p>
                  </a:txBody>
                  <a:tcPr marL="121920" marR="121920" marT="60960" marB="60960"/>
                </a:tc>
                <a:tc>
                  <a:txBody>
                    <a:bodyPr/>
                    <a:lstStyle/>
                    <a:p>
                      <a:pPr algn="ctr"/>
                      <a:r>
                        <a:rPr lang="hr-HR" sz="2100" b="0" dirty="0">
                          <a:effectLst>
                            <a:outerShdw blurRad="38100" dist="38100" dir="2700000" algn="tl">
                              <a:srgbClr val="000000">
                                <a:alpha val="43137"/>
                              </a:srgbClr>
                            </a:outerShdw>
                          </a:effectLst>
                          <a:latin typeface="Barlow" panose="00000500000000000000" pitchFamily="2" charset="-18"/>
                        </a:rPr>
                        <a:t>4,73</a:t>
                      </a:r>
                    </a:p>
                  </a:txBody>
                  <a:tcPr marL="121971" marR="121971" marT="60867" marB="60867" anchor="ctr"/>
                </a:tc>
                <a:extLst>
                  <a:ext uri="{0D108BD9-81ED-4DB2-BD59-A6C34878D82A}">
                    <a16:rowId xmlns:a16="http://schemas.microsoft.com/office/drawing/2014/main" val="126435875"/>
                  </a:ext>
                </a:extLst>
              </a:tr>
              <a:tr h="494453">
                <a:tc>
                  <a:txBody>
                    <a:bodyPr/>
                    <a:lstStyle/>
                    <a:p>
                      <a:pPr algn="ctr"/>
                      <a:r>
                        <a:rPr lang="hr-HR" sz="2100" b="0" dirty="0">
                          <a:effectLst>
                            <a:outerShdw blurRad="38100" dist="38100" dir="2700000" algn="tl">
                              <a:srgbClr val="000000">
                                <a:alpha val="43137"/>
                              </a:srgbClr>
                            </a:outerShdw>
                          </a:effectLst>
                          <a:latin typeface="Barlow" panose="00000500000000000000" pitchFamily="2" charset="-18"/>
                        </a:rPr>
                        <a:t>8.r</a:t>
                      </a:r>
                    </a:p>
                  </a:txBody>
                  <a:tcPr marL="121920" marR="121920" marT="60960" marB="60960"/>
                </a:tc>
                <a:tc>
                  <a:txBody>
                    <a:bodyPr/>
                    <a:lstStyle/>
                    <a:p>
                      <a:pPr algn="ctr"/>
                      <a:r>
                        <a:rPr lang="hr-HR" sz="2100" b="0" dirty="0">
                          <a:effectLst>
                            <a:outerShdw blurRad="38100" dist="38100" dir="2700000" algn="tl">
                              <a:srgbClr val="000000">
                                <a:alpha val="43137"/>
                              </a:srgbClr>
                            </a:outerShdw>
                          </a:effectLst>
                          <a:latin typeface="Barlow" panose="00000500000000000000" pitchFamily="2" charset="-18"/>
                        </a:rPr>
                        <a:t>4,87</a:t>
                      </a:r>
                    </a:p>
                  </a:txBody>
                  <a:tcPr marL="121971" marR="121971" marT="60867" marB="60867" anchor="ctr"/>
                </a:tc>
                <a:extLst>
                  <a:ext uri="{0D108BD9-81ED-4DB2-BD59-A6C34878D82A}">
                    <a16:rowId xmlns:a16="http://schemas.microsoft.com/office/drawing/2014/main" val="3177737437"/>
                  </a:ext>
                </a:extLst>
              </a:tr>
              <a:tr h="494453">
                <a:tc>
                  <a:txBody>
                    <a:bodyPr/>
                    <a:lstStyle/>
                    <a:p>
                      <a:pPr algn="ctr"/>
                      <a:r>
                        <a:rPr lang="hr-HR" sz="2100" b="1" dirty="0">
                          <a:effectLst>
                            <a:outerShdw blurRad="38100" dist="38100" dir="2700000" algn="tl">
                              <a:srgbClr val="000000">
                                <a:alpha val="43137"/>
                              </a:srgbClr>
                            </a:outerShdw>
                          </a:effectLst>
                          <a:latin typeface="Barlow" panose="00000500000000000000" pitchFamily="2" charset="-18"/>
                        </a:rPr>
                        <a:t>Ukupno:</a:t>
                      </a:r>
                    </a:p>
                  </a:txBody>
                  <a:tcPr marL="121920" marR="121920" marT="60960" marB="60960"/>
                </a:tc>
                <a:tc>
                  <a:txBody>
                    <a:bodyPr/>
                    <a:lstStyle/>
                    <a:p>
                      <a:pPr algn="ctr"/>
                      <a:r>
                        <a:rPr lang="hr-HR" sz="2100" b="1" dirty="0">
                          <a:solidFill>
                            <a:srgbClr val="FF0000"/>
                          </a:solidFill>
                          <a:effectLst>
                            <a:outerShdw blurRad="38100" dist="38100" dir="2700000" algn="tl">
                              <a:srgbClr val="000000">
                                <a:alpha val="43137"/>
                              </a:srgbClr>
                            </a:outerShdw>
                          </a:effectLst>
                          <a:latin typeface="Barlow" panose="00000500000000000000" pitchFamily="2" charset="-18"/>
                        </a:rPr>
                        <a:t>19,06</a:t>
                      </a:r>
                    </a:p>
                  </a:txBody>
                  <a:tcPr marL="121971" marR="121971" marT="60867" marB="60867" anchor="ctr"/>
                </a:tc>
                <a:extLst>
                  <a:ext uri="{0D108BD9-81ED-4DB2-BD59-A6C34878D82A}">
                    <a16:rowId xmlns:a16="http://schemas.microsoft.com/office/drawing/2014/main" val="3843054641"/>
                  </a:ext>
                </a:extLst>
              </a:tr>
            </a:tbl>
          </a:graphicData>
        </a:graphic>
      </p:graphicFrame>
      <p:graphicFrame>
        <p:nvGraphicFramePr>
          <p:cNvPr id="5" name="Tablica 5">
            <a:extLst>
              <a:ext uri="{FF2B5EF4-FFF2-40B4-BE49-F238E27FC236}">
                <a16:creationId xmlns:a16="http://schemas.microsoft.com/office/drawing/2014/main" id="{E996E1CA-0B84-469C-A7AC-EE69320808AF}"/>
              </a:ext>
            </a:extLst>
          </p:cNvPr>
          <p:cNvGraphicFramePr>
            <a:graphicFrameLocks noGrp="1"/>
          </p:cNvGraphicFramePr>
          <p:nvPr>
            <p:extLst>
              <p:ext uri="{D42A27DB-BD31-4B8C-83A1-F6EECF244321}">
                <p14:modId xmlns:p14="http://schemas.microsoft.com/office/powerpoint/2010/main" val="3508116042"/>
              </p:ext>
            </p:extLst>
          </p:nvPr>
        </p:nvGraphicFramePr>
        <p:xfrm>
          <a:off x="3738881" y="1679658"/>
          <a:ext cx="4155440" cy="4837005"/>
        </p:xfrm>
        <a:graphic>
          <a:graphicData uri="http://schemas.openxmlformats.org/drawingml/2006/table">
            <a:tbl>
              <a:tblPr firstRow="1" bandRow="1">
                <a:tableStyleId>{BC89EF96-8CEA-46FF-86C4-4CE0E7609802}</a:tableStyleId>
              </a:tblPr>
              <a:tblGrid>
                <a:gridCol w="1351279">
                  <a:extLst>
                    <a:ext uri="{9D8B030D-6E8A-4147-A177-3AD203B41FA5}">
                      <a16:colId xmlns:a16="http://schemas.microsoft.com/office/drawing/2014/main" val="2688232328"/>
                    </a:ext>
                  </a:extLst>
                </a:gridCol>
                <a:gridCol w="1360912">
                  <a:extLst>
                    <a:ext uri="{9D8B030D-6E8A-4147-A177-3AD203B41FA5}">
                      <a16:colId xmlns:a16="http://schemas.microsoft.com/office/drawing/2014/main" val="3966917641"/>
                    </a:ext>
                  </a:extLst>
                </a:gridCol>
                <a:gridCol w="1443249">
                  <a:extLst>
                    <a:ext uri="{9D8B030D-6E8A-4147-A177-3AD203B41FA5}">
                      <a16:colId xmlns:a16="http://schemas.microsoft.com/office/drawing/2014/main" val="872609728"/>
                    </a:ext>
                  </a:extLst>
                </a:gridCol>
              </a:tblGrid>
              <a:tr h="1188680">
                <a:tc>
                  <a:txBody>
                    <a:bodyPr/>
                    <a:lstStyle/>
                    <a:p>
                      <a:pPr algn="ctr"/>
                      <a:r>
                        <a:rPr lang="hr-HR" sz="1600" b="1" dirty="0">
                          <a:effectLst>
                            <a:outerShdw blurRad="38100" dist="38100" dir="2700000" algn="tl">
                              <a:srgbClr val="000000">
                                <a:alpha val="43137"/>
                              </a:srgbClr>
                            </a:outerShdw>
                          </a:effectLst>
                        </a:rPr>
                        <a:t>PREDMETI</a:t>
                      </a:r>
                      <a:endParaRPr lang="hr-HR" sz="1300" b="1" dirty="0">
                        <a:effectLst>
                          <a:outerShdw blurRad="38100" dist="38100" dir="2700000" algn="tl">
                            <a:srgbClr val="000000">
                              <a:alpha val="43137"/>
                            </a:srgbClr>
                          </a:outerShdw>
                        </a:effectLst>
                        <a:latin typeface="Barlow" panose="00000500000000000000" pitchFamily="2" charset="-18"/>
                      </a:endParaRPr>
                    </a:p>
                  </a:txBody>
                  <a:tcPr marL="121917" marR="121917" marT="60940" marB="60940" anchor="ctr"/>
                </a:tc>
                <a:tc>
                  <a:txBody>
                    <a:bodyPr/>
                    <a:lstStyle/>
                    <a:p>
                      <a:pPr algn="ctr"/>
                      <a:r>
                        <a:rPr lang="hr-HR" sz="1400" b="1" dirty="0">
                          <a:effectLst>
                            <a:outerShdw blurRad="38100" dist="38100" dir="2700000" algn="tl">
                              <a:srgbClr val="000000">
                                <a:alpha val="43137"/>
                              </a:srgbClr>
                            </a:outerShdw>
                          </a:effectLst>
                        </a:rPr>
                        <a:t>Zaključne </a:t>
                      </a:r>
                      <a:br>
                        <a:rPr lang="hr-HR" sz="1400" b="1" dirty="0">
                          <a:effectLst>
                            <a:outerShdw blurRad="38100" dist="38100" dir="2700000" algn="tl">
                              <a:srgbClr val="000000">
                                <a:alpha val="43137"/>
                              </a:srgbClr>
                            </a:outerShdw>
                          </a:effectLst>
                        </a:rPr>
                      </a:br>
                      <a:r>
                        <a:rPr lang="hr-HR" sz="1400" b="1" dirty="0">
                          <a:effectLst>
                            <a:outerShdw blurRad="38100" dist="38100" dir="2700000" algn="tl">
                              <a:srgbClr val="000000">
                                <a:alpha val="43137"/>
                              </a:srgbClr>
                            </a:outerShdw>
                          </a:effectLst>
                        </a:rPr>
                        <a:t>ocjene </a:t>
                      </a:r>
                      <a:br>
                        <a:rPr lang="hr-HR" sz="1400" b="1" dirty="0">
                          <a:effectLst>
                            <a:outerShdw blurRad="38100" dist="38100" dir="2700000" algn="tl">
                              <a:srgbClr val="000000">
                                <a:alpha val="43137"/>
                              </a:srgbClr>
                            </a:outerShdw>
                          </a:effectLst>
                        </a:rPr>
                      </a:br>
                      <a:r>
                        <a:rPr lang="hr-HR" sz="1400" b="1" dirty="0">
                          <a:effectLst>
                            <a:outerShdw blurRad="38100" dist="38100" dir="2700000" algn="tl">
                              <a:srgbClr val="000000">
                                <a:alpha val="43137"/>
                              </a:srgbClr>
                            </a:outerShdw>
                          </a:effectLst>
                        </a:rPr>
                        <a:t>važnih </a:t>
                      </a:r>
                      <a:br>
                        <a:rPr lang="hr-HR" sz="1400" b="1" dirty="0">
                          <a:effectLst>
                            <a:outerShdw blurRad="38100" dist="38100" dir="2700000" algn="tl">
                              <a:srgbClr val="000000">
                                <a:alpha val="43137"/>
                              </a:srgbClr>
                            </a:outerShdw>
                          </a:effectLst>
                        </a:rPr>
                      </a:br>
                      <a:r>
                        <a:rPr lang="hr-HR" sz="1400" b="1" dirty="0">
                          <a:effectLst>
                            <a:outerShdw blurRad="38100" dist="38100" dir="2700000" algn="tl">
                              <a:srgbClr val="000000">
                                <a:alpha val="43137"/>
                              </a:srgbClr>
                            </a:outerShdw>
                          </a:effectLst>
                        </a:rPr>
                        <a:t>predmeta </a:t>
                      </a:r>
                      <a:br>
                        <a:rPr lang="hr-HR" sz="1400" b="1" dirty="0">
                          <a:effectLst>
                            <a:outerShdw blurRad="38100" dist="38100" dir="2700000" algn="tl">
                              <a:srgbClr val="000000">
                                <a:alpha val="43137"/>
                              </a:srgbClr>
                            </a:outerShdw>
                          </a:effectLst>
                        </a:rPr>
                      </a:br>
                      <a:r>
                        <a:rPr lang="hr-HR" sz="1400" b="1" dirty="0">
                          <a:effectLst>
                            <a:outerShdw blurRad="38100" dist="38100" dir="2700000" algn="tl">
                              <a:srgbClr val="000000">
                                <a:alpha val="43137"/>
                              </a:srgbClr>
                            </a:outerShdw>
                          </a:effectLst>
                        </a:rPr>
                        <a:t>7.r</a:t>
                      </a:r>
                      <a:endParaRPr lang="hr-HR" sz="1400" b="1" dirty="0">
                        <a:effectLst>
                          <a:outerShdw blurRad="38100" dist="38100" dir="2700000" algn="tl">
                            <a:srgbClr val="000000">
                              <a:alpha val="43137"/>
                            </a:srgbClr>
                          </a:outerShdw>
                        </a:effectLst>
                        <a:latin typeface="Barlow" panose="00000500000000000000" pitchFamily="2" charset="-18"/>
                      </a:endParaRPr>
                    </a:p>
                  </a:txBody>
                  <a:tcPr marL="121917" marR="121917" marT="60940" marB="60940" anchor="ctr"/>
                </a:tc>
                <a:tc>
                  <a:txBody>
                    <a:bodyPr/>
                    <a:lstStyle/>
                    <a:p>
                      <a:pPr algn="ctr"/>
                      <a:r>
                        <a:rPr lang="hr-HR" sz="1400" b="1" dirty="0">
                          <a:effectLst>
                            <a:outerShdw blurRad="38100" dist="38100" dir="2700000" algn="tl">
                              <a:srgbClr val="000000">
                                <a:alpha val="43137"/>
                              </a:srgbClr>
                            </a:outerShdw>
                          </a:effectLst>
                        </a:rPr>
                        <a:t>Zaključne </a:t>
                      </a:r>
                      <a:br>
                        <a:rPr lang="hr-HR" sz="1400" b="1" dirty="0">
                          <a:effectLst>
                            <a:outerShdw blurRad="38100" dist="38100" dir="2700000" algn="tl">
                              <a:srgbClr val="000000">
                                <a:alpha val="43137"/>
                              </a:srgbClr>
                            </a:outerShdw>
                          </a:effectLst>
                        </a:rPr>
                      </a:br>
                      <a:r>
                        <a:rPr lang="hr-HR" sz="1400" b="1" dirty="0">
                          <a:effectLst>
                            <a:outerShdw blurRad="38100" dist="38100" dir="2700000" algn="tl">
                              <a:srgbClr val="000000">
                                <a:alpha val="43137"/>
                              </a:srgbClr>
                            </a:outerShdw>
                          </a:effectLst>
                        </a:rPr>
                        <a:t>ocjene </a:t>
                      </a:r>
                      <a:br>
                        <a:rPr lang="hr-HR" sz="1400" b="1" dirty="0">
                          <a:effectLst>
                            <a:outerShdw blurRad="38100" dist="38100" dir="2700000" algn="tl">
                              <a:srgbClr val="000000">
                                <a:alpha val="43137"/>
                              </a:srgbClr>
                            </a:outerShdw>
                          </a:effectLst>
                        </a:rPr>
                      </a:br>
                      <a:r>
                        <a:rPr lang="hr-HR" sz="1400" b="1" dirty="0">
                          <a:effectLst>
                            <a:outerShdw blurRad="38100" dist="38100" dir="2700000" algn="tl">
                              <a:srgbClr val="000000">
                                <a:alpha val="43137"/>
                              </a:srgbClr>
                            </a:outerShdw>
                          </a:effectLst>
                        </a:rPr>
                        <a:t>važnih </a:t>
                      </a:r>
                      <a:br>
                        <a:rPr lang="hr-HR" sz="1400" b="1" dirty="0">
                          <a:effectLst>
                            <a:outerShdw blurRad="38100" dist="38100" dir="2700000" algn="tl">
                              <a:srgbClr val="000000">
                                <a:alpha val="43137"/>
                              </a:srgbClr>
                            </a:outerShdw>
                          </a:effectLst>
                        </a:rPr>
                      </a:br>
                      <a:r>
                        <a:rPr lang="hr-HR" sz="1400" b="1" dirty="0">
                          <a:effectLst>
                            <a:outerShdw blurRad="38100" dist="38100" dir="2700000" algn="tl">
                              <a:srgbClr val="000000">
                                <a:alpha val="43137"/>
                              </a:srgbClr>
                            </a:outerShdw>
                          </a:effectLst>
                        </a:rPr>
                        <a:t>predmeta 8.r</a:t>
                      </a:r>
                      <a:endParaRPr lang="hr-HR" sz="1400" b="1" dirty="0">
                        <a:effectLst>
                          <a:outerShdw blurRad="38100" dist="38100" dir="2700000" algn="tl">
                            <a:srgbClr val="000000">
                              <a:alpha val="43137"/>
                            </a:srgbClr>
                          </a:outerShdw>
                        </a:effectLst>
                        <a:latin typeface="Barlow" panose="00000500000000000000" pitchFamily="2" charset="-18"/>
                      </a:endParaRPr>
                    </a:p>
                  </a:txBody>
                  <a:tcPr marL="121917" marR="121917" marT="60940" marB="60940" anchor="ctr"/>
                </a:tc>
                <a:extLst>
                  <a:ext uri="{0D108BD9-81ED-4DB2-BD59-A6C34878D82A}">
                    <a16:rowId xmlns:a16="http://schemas.microsoft.com/office/drawing/2014/main" val="522466090"/>
                  </a:ext>
                </a:extLst>
              </a:tr>
              <a:tr h="609560">
                <a:tc>
                  <a:txBody>
                    <a:bodyPr/>
                    <a:lstStyle/>
                    <a:p>
                      <a:pPr algn="ctr"/>
                      <a:r>
                        <a:rPr lang="hr-HR" sz="1600" b="0" dirty="0">
                          <a:effectLst>
                            <a:outerShdw blurRad="38100" dist="38100" dir="2700000" algn="tl">
                              <a:srgbClr val="000000">
                                <a:alpha val="43137"/>
                              </a:srgbClr>
                            </a:outerShdw>
                          </a:effectLst>
                        </a:rPr>
                        <a:t>Hrvatski </a:t>
                      </a:r>
                      <a:br>
                        <a:rPr lang="hr-HR" sz="1600" b="0" dirty="0">
                          <a:effectLst>
                            <a:outerShdw blurRad="38100" dist="38100" dir="2700000" algn="tl">
                              <a:srgbClr val="000000">
                                <a:alpha val="43137"/>
                              </a:srgbClr>
                            </a:outerShdw>
                          </a:effectLst>
                        </a:rPr>
                      </a:br>
                      <a:r>
                        <a:rPr lang="hr-HR" sz="1600" b="0" dirty="0">
                          <a:effectLst>
                            <a:outerShdw blurRad="38100" dist="38100" dir="2700000" algn="tl">
                              <a:srgbClr val="000000">
                                <a:alpha val="43137"/>
                              </a:srgbClr>
                            </a:outerShdw>
                          </a:effectLst>
                        </a:rPr>
                        <a:t>jezik</a:t>
                      </a:r>
                      <a:endParaRPr lang="hr-HR" sz="1600" b="0" dirty="0">
                        <a:effectLst>
                          <a:outerShdw blurRad="38100" dist="38100" dir="2700000" algn="tl">
                            <a:srgbClr val="000000">
                              <a:alpha val="43137"/>
                            </a:srgbClr>
                          </a:outerShdw>
                        </a:effectLst>
                        <a:latin typeface="Barlow" panose="00000500000000000000" pitchFamily="2" charset="-18"/>
                      </a:endParaRPr>
                    </a:p>
                  </a:txBody>
                  <a:tcPr marL="121917" marR="121917" marT="60940" marB="60940" anchor="ctr"/>
                </a:tc>
                <a:tc>
                  <a:txBody>
                    <a:bodyPr/>
                    <a:lstStyle/>
                    <a:p>
                      <a:pPr algn="ctr"/>
                      <a:r>
                        <a:rPr lang="hr-HR" sz="2100" b="1" dirty="0">
                          <a:effectLst>
                            <a:outerShdw blurRad="38100" dist="38100" dir="2700000" algn="tl">
                              <a:srgbClr val="000000">
                                <a:alpha val="43137"/>
                              </a:srgbClr>
                            </a:outerShdw>
                          </a:effectLst>
                        </a:rPr>
                        <a:t>4</a:t>
                      </a:r>
                      <a:endParaRPr lang="hr-HR" sz="2100" b="1" dirty="0">
                        <a:effectLst>
                          <a:outerShdw blurRad="38100" dist="38100" dir="2700000" algn="tl">
                            <a:srgbClr val="000000">
                              <a:alpha val="43137"/>
                            </a:srgbClr>
                          </a:outerShdw>
                        </a:effectLst>
                        <a:latin typeface="Barlow" panose="00000500000000000000" pitchFamily="2" charset="-18"/>
                      </a:endParaRPr>
                    </a:p>
                  </a:txBody>
                  <a:tcPr marL="121917" marR="121917" marT="60940" marB="60940" anchor="ctr"/>
                </a:tc>
                <a:tc>
                  <a:txBody>
                    <a:bodyPr/>
                    <a:lstStyle/>
                    <a:p>
                      <a:pPr algn="ctr"/>
                      <a:r>
                        <a:rPr lang="hr-HR" sz="2100" b="1" dirty="0">
                          <a:effectLst>
                            <a:outerShdw blurRad="38100" dist="38100" dir="2700000" algn="tl">
                              <a:srgbClr val="000000">
                                <a:alpha val="43137"/>
                              </a:srgbClr>
                            </a:outerShdw>
                          </a:effectLst>
                        </a:rPr>
                        <a:t>5</a:t>
                      </a:r>
                      <a:endParaRPr lang="hr-HR" sz="2100" b="1" dirty="0">
                        <a:effectLst>
                          <a:outerShdw blurRad="38100" dist="38100" dir="2700000" algn="tl">
                            <a:srgbClr val="000000">
                              <a:alpha val="43137"/>
                            </a:srgbClr>
                          </a:outerShdw>
                        </a:effectLst>
                        <a:latin typeface="Barlow" panose="00000500000000000000" pitchFamily="2" charset="-18"/>
                      </a:endParaRPr>
                    </a:p>
                  </a:txBody>
                  <a:tcPr marL="121917" marR="121917" marT="60940" marB="60940" anchor="ctr"/>
                </a:tc>
                <a:extLst>
                  <a:ext uri="{0D108BD9-81ED-4DB2-BD59-A6C34878D82A}">
                    <a16:rowId xmlns:a16="http://schemas.microsoft.com/office/drawing/2014/main" val="3651631359"/>
                  </a:ext>
                </a:extLst>
              </a:tr>
              <a:tr h="652015">
                <a:tc>
                  <a:txBody>
                    <a:bodyPr/>
                    <a:lstStyle/>
                    <a:p>
                      <a:pPr algn="ctr"/>
                      <a:r>
                        <a:rPr lang="hr-HR" sz="1600" b="0" dirty="0">
                          <a:effectLst>
                            <a:outerShdw blurRad="38100" dist="38100" dir="2700000" algn="tl">
                              <a:srgbClr val="000000">
                                <a:alpha val="43137"/>
                              </a:srgbClr>
                            </a:outerShdw>
                          </a:effectLst>
                        </a:rPr>
                        <a:t>Strani jezik </a:t>
                      </a:r>
                      <a:br>
                        <a:rPr lang="hr-HR" sz="1600" b="0" dirty="0">
                          <a:effectLst>
                            <a:outerShdw blurRad="38100" dist="38100" dir="2700000" algn="tl">
                              <a:srgbClr val="000000">
                                <a:alpha val="43137"/>
                              </a:srgbClr>
                            </a:outerShdw>
                          </a:effectLst>
                        </a:rPr>
                      </a:br>
                      <a:endParaRPr lang="hr-HR" sz="1600" b="0" dirty="0">
                        <a:effectLst>
                          <a:outerShdw blurRad="38100" dist="38100" dir="2700000" algn="tl">
                            <a:srgbClr val="000000">
                              <a:alpha val="43137"/>
                            </a:srgbClr>
                          </a:outerShdw>
                        </a:effectLst>
                        <a:latin typeface="Barlow" panose="00000500000000000000" pitchFamily="2" charset="-18"/>
                      </a:endParaRPr>
                    </a:p>
                  </a:txBody>
                  <a:tcPr marL="121917" marR="121917" marT="60940" marB="60940" anchor="ctr"/>
                </a:tc>
                <a:tc>
                  <a:txBody>
                    <a:bodyPr/>
                    <a:lstStyle/>
                    <a:p>
                      <a:pPr algn="ctr"/>
                      <a:r>
                        <a:rPr lang="hr-HR" sz="2100" b="1" dirty="0">
                          <a:effectLst>
                            <a:outerShdw blurRad="38100" dist="38100" dir="2700000" algn="tl">
                              <a:srgbClr val="000000">
                                <a:alpha val="43137"/>
                              </a:srgbClr>
                            </a:outerShdw>
                          </a:effectLst>
                        </a:rPr>
                        <a:t>5</a:t>
                      </a:r>
                      <a:endParaRPr lang="hr-HR" sz="2100" b="1" dirty="0">
                        <a:effectLst>
                          <a:outerShdw blurRad="38100" dist="38100" dir="2700000" algn="tl">
                            <a:srgbClr val="000000">
                              <a:alpha val="43137"/>
                            </a:srgbClr>
                          </a:outerShdw>
                        </a:effectLst>
                        <a:latin typeface="Barlow" panose="00000500000000000000" pitchFamily="2" charset="-18"/>
                      </a:endParaRPr>
                    </a:p>
                  </a:txBody>
                  <a:tcPr marL="121917" marR="121917" marT="60940" marB="60940" anchor="ctr"/>
                </a:tc>
                <a:tc>
                  <a:txBody>
                    <a:bodyPr/>
                    <a:lstStyle/>
                    <a:p>
                      <a:pPr algn="ctr"/>
                      <a:r>
                        <a:rPr lang="hr-HR" sz="2100" b="1" dirty="0">
                          <a:effectLst>
                            <a:outerShdw blurRad="38100" dist="38100" dir="2700000" algn="tl">
                              <a:srgbClr val="000000">
                                <a:alpha val="43137"/>
                              </a:srgbClr>
                            </a:outerShdw>
                          </a:effectLst>
                        </a:rPr>
                        <a:t>5</a:t>
                      </a:r>
                      <a:endParaRPr lang="hr-HR" sz="2100" b="1" dirty="0">
                        <a:effectLst>
                          <a:outerShdw blurRad="38100" dist="38100" dir="2700000" algn="tl">
                            <a:srgbClr val="000000">
                              <a:alpha val="43137"/>
                            </a:srgbClr>
                          </a:outerShdw>
                        </a:effectLst>
                        <a:latin typeface="Barlow" panose="00000500000000000000" pitchFamily="2" charset="-18"/>
                      </a:endParaRPr>
                    </a:p>
                  </a:txBody>
                  <a:tcPr marL="121917" marR="121917" marT="60940" marB="60940" anchor="ctr"/>
                </a:tc>
                <a:extLst>
                  <a:ext uri="{0D108BD9-81ED-4DB2-BD59-A6C34878D82A}">
                    <a16:rowId xmlns:a16="http://schemas.microsoft.com/office/drawing/2014/main" val="1390491071"/>
                  </a:ext>
                </a:extLst>
              </a:tr>
              <a:tr h="458819">
                <a:tc>
                  <a:txBody>
                    <a:bodyPr/>
                    <a:lstStyle/>
                    <a:p>
                      <a:pPr algn="ctr"/>
                      <a:r>
                        <a:rPr lang="hr-HR" sz="1600" b="0" dirty="0">
                          <a:effectLst>
                            <a:outerShdw blurRad="38100" dist="38100" dir="2700000" algn="tl">
                              <a:srgbClr val="000000">
                                <a:alpha val="43137"/>
                              </a:srgbClr>
                            </a:outerShdw>
                          </a:effectLst>
                        </a:rPr>
                        <a:t>Matematika</a:t>
                      </a:r>
                      <a:endParaRPr lang="hr-HR" sz="1600" b="0" dirty="0">
                        <a:effectLst>
                          <a:outerShdw blurRad="38100" dist="38100" dir="2700000" algn="tl">
                            <a:srgbClr val="000000">
                              <a:alpha val="43137"/>
                            </a:srgbClr>
                          </a:outerShdw>
                        </a:effectLst>
                        <a:latin typeface="Barlow" panose="00000500000000000000" pitchFamily="2" charset="-18"/>
                      </a:endParaRPr>
                    </a:p>
                  </a:txBody>
                  <a:tcPr marL="121917" marR="121917" marT="60940" marB="60940" anchor="ctr"/>
                </a:tc>
                <a:tc>
                  <a:txBody>
                    <a:bodyPr/>
                    <a:lstStyle/>
                    <a:p>
                      <a:pPr algn="ctr"/>
                      <a:r>
                        <a:rPr lang="hr-HR" sz="2100" b="1" dirty="0">
                          <a:effectLst>
                            <a:outerShdw blurRad="38100" dist="38100" dir="2700000" algn="tl">
                              <a:srgbClr val="000000">
                                <a:alpha val="43137"/>
                              </a:srgbClr>
                            </a:outerShdw>
                          </a:effectLst>
                        </a:rPr>
                        <a:t>4</a:t>
                      </a:r>
                      <a:endParaRPr lang="hr-HR" sz="2100" b="1" dirty="0">
                        <a:effectLst>
                          <a:outerShdw blurRad="38100" dist="38100" dir="2700000" algn="tl">
                            <a:srgbClr val="000000">
                              <a:alpha val="43137"/>
                            </a:srgbClr>
                          </a:outerShdw>
                        </a:effectLst>
                        <a:latin typeface="Barlow" panose="00000500000000000000" pitchFamily="2" charset="-18"/>
                      </a:endParaRPr>
                    </a:p>
                  </a:txBody>
                  <a:tcPr marL="121917" marR="121917" marT="60940" marB="60940" anchor="ctr"/>
                </a:tc>
                <a:tc>
                  <a:txBody>
                    <a:bodyPr/>
                    <a:lstStyle/>
                    <a:p>
                      <a:pPr algn="ctr"/>
                      <a:r>
                        <a:rPr lang="hr-HR" sz="2100" b="1" dirty="0">
                          <a:effectLst>
                            <a:outerShdw blurRad="38100" dist="38100" dir="2700000" algn="tl">
                              <a:srgbClr val="000000">
                                <a:alpha val="43137"/>
                              </a:srgbClr>
                            </a:outerShdw>
                          </a:effectLst>
                        </a:rPr>
                        <a:t>4</a:t>
                      </a:r>
                      <a:endParaRPr lang="hr-HR" sz="2100" b="1" dirty="0">
                        <a:effectLst>
                          <a:outerShdw blurRad="38100" dist="38100" dir="2700000" algn="tl">
                            <a:srgbClr val="000000">
                              <a:alpha val="43137"/>
                            </a:srgbClr>
                          </a:outerShdw>
                        </a:effectLst>
                        <a:latin typeface="Barlow" panose="00000500000000000000" pitchFamily="2" charset="-18"/>
                      </a:endParaRPr>
                    </a:p>
                  </a:txBody>
                  <a:tcPr marL="121917" marR="121917" marT="60940" marB="60940" anchor="ctr"/>
                </a:tc>
                <a:extLst>
                  <a:ext uri="{0D108BD9-81ED-4DB2-BD59-A6C34878D82A}">
                    <a16:rowId xmlns:a16="http://schemas.microsoft.com/office/drawing/2014/main" val="2599254190"/>
                  </a:ext>
                </a:extLst>
              </a:tr>
              <a:tr h="447000">
                <a:tc>
                  <a:txBody>
                    <a:bodyPr/>
                    <a:lstStyle/>
                    <a:p>
                      <a:pPr algn="ctr"/>
                      <a:r>
                        <a:rPr lang="hr-HR" sz="1600" b="0" dirty="0">
                          <a:effectLst>
                            <a:outerShdw blurRad="38100" dist="38100" dir="2700000" algn="tl">
                              <a:srgbClr val="000000">
                                <a:alpha val="43137"/>
                              </a:srgbClr>
                            </a:outerShdw>
                          </a:effectLst>
                        </a:rPr>
                        <a:t>Povijest</a:t>
                      </a:r>
                      <a:endParaRPr lang="hr-HR" sz="1600" b="0" dirty="0">
                        <a:effectLst>
                          <a:outerShdw blurRad="38100" dist="38100" dir="2700000" algn="tl">
                            <a:srgbClr val="000000">
                              <a:alpha val="43137"/>
                            </a:srgbClr>
                          </a:outerShdw>
                        </a:effectLst>
                        <a:latin typeface="Barlow" panose="00000500000000000000" pitchFamily="2" charset="-18"/>
                      </a:endParaRPr>
                    </a:p>
                  </a:txBody>
                  <a:tcPr marL="121917" marR="121917" marT="60940" marB="60940" anchor="ctr"/>
                </a:tc>
                <a:tc>
                  <a:txBody>
                    <a:bodyPr/>
                    <a:lstStyle/>
                    <a:p>
                      <a:pPr algn="ctr"/>
                      <a:r>
                        <a:rPr lang="hr-HR" sz="2100" b="1" dirty="0">
                          <a:effectLst>
                            <a:outerShdw blurRad="38100" dist="38100" dir="2700000" algn="tl">
                              <a:srgbClr val="000000">
                                <a:alpha val="43137"/>
                              </a:srgbClr>
                            </a:outerShdw>
                          </a:effectLst>
                        </a:rPr>
                        <a:t>4</a:t>
                      </a:r>
                      <a:endParaRPr lang="hr-HR" sz="2100" b="1" dirty="0">
                        <a:effectLst>
                          <a:outerShdw blurRad="38100" dist="38100" dir="2700000" algn="tl">
                            <a:srgbClr val="000000">
                              <a:alpha val="43137"/>
                            </a:srgbClr>
                          </a:outerShdw>
                        </a:effectLst>
                        <a:latin typeface="Barlow" panose="00000500000000000000" pitchFamily="2" charset="-18"/>
                      </a:endParaRPr>
                    </a:p>
                  </a:txBody>
                  <a:tcPr marL="121917" marR="121917" marT="60940" marB="60940" anchor="ctr"/>
                </a:tc>
                <a:tc>
                  <a:txBody>
                    <a:bodyPr/>
                    <a:lstStyle/>
                    <a:p>
                      <a:pPr algn="ctr"/>
                      <a:r>
                        <a:rPr lang="hr-HR" sz="2100" b="1" dirty="0">
                          <a:effectLst>
                            <a:outerShdw blurRad="38100" dist="38100" dir="2700000" algn="tl">
                              <a:srgbClr val="000000">
                                <a:alpha val="43137"/>
                              </a:srgbClr>
                            </a:outerShdw>
                          </a:effectLst>
                        </a:rPr>
                        <a:t>5</a:t>
                      </a:r>
                      <a:endParaRPr lang="hr-HR" sz="2100" b="1" dirty="0">
                        <a:effectLst>
                          <a:outerShdw blurRad="38100" dist="38100" dir="2700000" algn="tl">
                            <a:srgbClr val="000000">
                              <a:alpha val="43137"/>
                            </a:srgbClr>
                          </a:outerShdw>
                        </a:effectLst>
                        <a:latin typeface="Barlow" panose="00000500000000000000" pitchFamily="2" charset="-18"/>
                      </a:endParaRPr>
                    </a:p>
                  </a:txBody>
                  <a:tcPr marL="121917" marR="121917" marT="60940" marB="60940" anchor="ctr"/>
                </a:tc>
                <a:extLst>
                  <a:ext uri="{0D108BD9-81ED-4DB2-BD59-A6C34878D82A}">
                    <a16:rowId xmlns:a16="http://schemas.microsoft.com/office/drawing/2014/main" val="3368402363"/>
                  </a:ext>
                </a:extLst>
              </a:tr>
              <a:tr h="458819">
                <a:tc>
                  <a:txBody>
                    <a:bodyPr/>
                    <a:lstStyle/>
                    <a:p>
                      <a:pPr algn="ctr"/>
                      <a:r>
                        <a:rPr lang="hr-HR" sz="1600" b="0" dirty="0">
                          <a:effectLst>
                            <a:outerShdw blurRad="38100" dist="38100" dir="2700000" algn="tl">
                              <a:srgbClr val="000000">
                                <a:alpha val="43137"/>
                              </a:srgbClr>
                            </a:outerShdw>
                          </a:effectLst>
                        </a:rPr>
                        <a:t>Geografija</a:t>
                      </a:r>
                      <a:endParaRPr lang="hr-HR" sz="1600" b="0" dirty="0">
                        <a:effectLst>
                          <a:outerShdw blurRad="38100" dist="38100" dir="2700000" algn="tl">
                            <a:srgbClr val="000000">
                              <a:alpha val="43137"/>
                            </a:srgbClr>
                          </a:outerShdw>
                        </a:effectLst>
                        <a:latin typeface="Barlow" panose="00000500000000000000" pitchFamily="2" charset="-18"/>
                      </a:endParaRPr>
                    </a:p>
                  </a:txBody>
                  <a:tcPr marL="121917" marR="121917" marT="60940" marB="60940" anchor="ctr"/>
                </a:tc>
                <a:tc>
                  <a:txBody>
                    <a:bodyPr/>
                    <a:lstStyle/>
                    <a:p>
                      <a:pPr algn="ctr"/>
                      <a:r>
                        <a:rPr lang="hr-HR" sz="2100" b="1" dirty="0">
                          <a:effectLst>
                            <a:outerShdw blurRad="38100" dist="38100" dir="2700000" algn="tl">
                              <a:srgbClr val="000000">
                                <a:alpha val="43137"/>
                              </a:srgbClr>
                            </a:outerShdw>
                          </a:effectLst>
                        </a:rPr>
                        <a:t>5</a:t>
                      </a:r>
                      <a:endParaRPr lang="hr-HR" sz="2100" b="1" dirty="0">
                        <a:effectLst>
                          <a:outerShdw blurRad="38100" dist="38100" dir="2700000" algn="tl">
                            <a:srgbClr val="000000">
                              <a:alpha val="43137"/>
                            </a:srgbClr>
                          </a:outerShdw>
                        </a:effectLst>
                        <a:latin typeface="Barlow" panose="00000500000000000000" pitchFamily="2" charset="-18"/>
                      </a:endParaRPr>
                    </a:p>
                  </a:txBody>
                  <a:tcPr marL="121917" marR="121917" marT="60940" marB="60940" anchor="ctr"/>
                </a:tc>
                <a:tc>
                  <a:txBody>
                    <a:bodyPr/>
                    <a:lstStyle/>
                    <a:p>
                      <a:pPr algn="ctr"/>
                      <a:r>
                        <a:rPr lang="hr-HR" sz="2100" b="1" dirty="0">
                          <a:effectLst>
                            <a:outerShdw blurRad="38100" dist="38100" dir="2700000" algn="tl">
                              <a:srgbClr val="000000">
                                <a:alpha val="43137"/>
                              </a:srgbClr>
                            </a:outerShdw>
                          </a:effectLst>
                        </a:rPr>
                        <a:t>5</a:t>
                      </a:r>
                      <a:endParaRPr lang="hr-HR" sz="2100" b="1" dirty="0">
                        <a:effectLst>
                          <a:outerShdw blurRad="38100" dist="38100" dir="2700000" algn="tl">
                            <a:srgbClr val="000000">
                              <a:alpha val="43137"/>
                            </a:srgbClr>
                          </a:outerShdw>
                        </a:effectLst>
                        <a:latin typeface="Barlow" panose="00000500000000000000" pitchFamily="2" charset="-18"/>
                      </a:endParaRPr>
                    </a:p>
                  </a:txBody>
                  <a:tcPr marL="121917" marR="121917" marT="60940" marB="60940" anchor="ctr"/>
                </a:tc>
                <a:extLst>
                  <a:ext uri="{0D108BD9-81ED-4DB2-BD59-A6C34878D82A}">
                    <a16:rowId xmlns:a16="http://schemas.microsoft.com/office/drawing/2014/main" val="2308688458"/>
                  </a:ext>
                </a:extLst>
              </a:tr>
              <a:tr h="575112">
                <a:tc>
                  <a:txBody>
                    <a:bodyPr/>
                    <a:lstStyle/>
                    <a:p>
                      <a:pPr algn="ctr"/>
                      <a:r>
                        <a:rPr lang="hr-HR" sz="1600" b="0" dirty="0">
                          <a:effectLst>
                            <a:outerShdw blurRad="38100" dist="38100" dir="2700000" algn="tl">
                              <a:srgbClr val="000000">
                                <a:alpha val="43137"/>
                              </a:srgbClr>
                            </a:outerShdw>
                          </a:effectLst>
                        </a:rPr>
                        <a:t>Biologija?</a:t>
                      </a:r>
                      <a:endParaRPr lang="hr-HR" sz="1600" b="0" dirty="0">
                        <a:effectLst>
                          <a:outerShdw blurRad="38100" dist="38100" dir="2700000" algn="tl">
                            <a:srgbClr val="000000">
                              <a:alpha val="43137"/>
                            </a:srgbClr>
                          </a:outerShdw>
                        </a:effectLst>
                        <a:latin typeface="Barlow" panose="00000500000000000000" pitchFamily="2" charset="-18"/>
                      </a:endParaRPr>
                    </a:p>
                  </a:txBody>
                  <a:tcPr marL="121917" marR="121917" marT="60940" marB="60940" anchor="ctr"/>
                </a:tc>
                <a:tc>
                  <a:txBody>
                    <a:bodyPr/>
                    <a:lstStyle/>
                    <a:p>
                      <a:pPr algn="ctr"/>
                      <a:r>
                        <a:rPr lang="hr-HR" sz="2100" b="1" dirty="0">
                          <a:effectLst>
                            <a:outerShdw blurRad="38100" dist="38100" dir="2700000" algn="tl">
                              <a:srgbClr val="000000">
                                <a:alpha val="43137"/>
                              </a:srgbClr>
                            </a:outerShdw>
                          </a:effectLst>
                        </a:rPr>
                        <a:t>5</a:t>
                      </a:r>
                      <a:endParaRPr lang="hr-HR" sz="2100" b="1" dirty="0">
                        <a:effectLst>
                          <a:outerShdw blurRad="38100" dist="38100" dir="2700000" algn="tl">
                            <a:srgbClr val="000000">
                              <a:alpha val="43137"/>
                            </a:srgbClr>
                          </a:outerShdw>
                        </a:effectLst>
                        <a:latin typeface="Barlow" panose="00000500000000000000" pitchFamily="2" charset="-18"/>
                      </a:endParaRPr>
                    </a:p>
                  </a:txBody>
                  <a:tcPr marL="121917" marR="121917" marT="60940" marB="60940" anchor="ctr"/>
                </a:tc>
                <a:tc>
                  <a:txBody>
                    <a:bodyPr/>
                    <a:lstStyle/>
                    <a:p>
                      <a:pPr algn="ctr"/>
                      <a:r>
                        <a:rPr lang="hr-HR" sz="2100" b="1" dirty="0">
                          <a:effectLst>
                            <a:outerShdw blurRad="38100" dist="38100" dir="2700000" algn="tl">
                              <a:srgbClr val="000000">
                                <a:alpha val="43137"/>
                              </a:srgbClr>
                            </a:outerShdw>
                          </a:effectLst>
                        </a:rPr>
                        <a:t>5</a:t>
                      </a:r>
                      <a:endParaRPr lang="hr-HR" sz="2100" b="1" dirty="0">
                        <a:effectLst>
                          <a:outerShdw blurRad="38100" dist="38100" dir="2700000" algn="tl">
                            <a:srgbClr val="000000">
                              <a:alpha val="43137"/>
                            </a:srgbClr>
                          </a:outerShdw>
                        </a:effectLst>
                        <a:latin typeface="Barlow" panose="00000500000000000000" pitchFamily="2" charset="-18"/>
                      </a:endParaRPr>
                    </a:p>
                  </a:txBody>
                  <a:tcPr marL="121917" marR="121917" marT="60940" marB="60940" anchor="ctr"/>
                </a:tc>
                <a:extLst>
                  <a:ext uri="{0D108BD9-81ED-4DB2-BD59-A6C34878D82A}">
                    <a16:rowId xmlns:a16="http://schemas.microsoft.com/office/drawing/2014/main" val="1327618141"/>
                  </a:ext>
                </a:extLst>
              </a:tr>
              <a:tr h="447000">
                <a:tc>
                  <a:txBody>
                    <a:bodyPr/>
                    <a:lstStyle/>
                    <a:p>
                      <a:pPr algn="ctr"/>
                      <a:r>
                        <a:rPr lang="hr-HR" sz="2100" b="1" dirty="0">
                          <a:solidFill>
                            <a:srgbClr val="002060"/>
                          </a:solidFill>
                          <a:effectLst>
                            <a:outerShdw blurRad="38100" dist="38100" dir="2700000" algn="tl">
                              <a:srgbClr val="000000">
                                <a:alpha val="43137"/>
                              </a:srgbClr>
                            </a:outerShdw>
                          </a:effectLst>
                        </a:rPr>
                        <a:t>Ukupno:</a:t>
                      </a:r>
                      <a:endParaRPr lang="hr-HR" sz="1600" b="1" dirty="0">
                        <a:solidFill>
                          <a:srgbClr val="002060"/>
                        </a:solidFill>
                        <a:effectLst>
                          <a:outerShdw blurRad="38100" dist="38100" dir="2700000" algn="tl">
                            <a:srgbClr val="000000">
                              <a:alpha val="43137"/>
                            </a:srgbClr>
                          </a:outerShdw>
                        </a:effectLst>
                        <a:latin typeface="Barlow" panose="00000500000000000000" pitchFamily="2" charset="-18"/>
                      </a:endParaRPr>
                    </a:p>
                  </a:txBody>
                  <a:tcPr marL="121917" marR="121917" marT="60940" marB="60940" anchor="ctr"/>
                </a:tc>
                <a:tc>
                  <a:txBody>
                    <a:bodyPr/>
                    <a:lstStyle/>
                    <a:p>
                      <a:pPr algn="ctr"/>
                      <a:r>
                        <a:rPr lang="hr-HR" sz="2100" b="1" dirty="0">
                          <a:solidFill>
                            <a:srgbClr val="FF0000"/>
                          </a:solidFill>
                          <a:effectLst>
                            <a:outerShdw blurRad="38100" dist="38100" dir="2700000" algn="tl">
                              <a:srgbClr val="000000">
                                <a:alpha val="43137"/>
                              </a:srgbClr>
                            </a:outerShdw>
                          </a:effectLst>
                        </a:rPr>
                        <a:t>27</a:t>
                      </a:r>
                      <a:endParaRPr lang="hr-HR" sz="2100" b="1" dirty="0">
                        <a:solidFill>
                          <a:srgbClr val="FF0000"/>
                        </a:solidFill>
                        <a:effectLst>
                          <a:outerShdw blurRad="38100" dist="38100" dir="2700000" algn="tl">
                            <a:srgbClr val="000000">
                              <a:alpha val="43137"/>
                            </a:srgbClr>
                          </a:outerShdw>
                        </a:effectLst>
                        <a:latin typeface="Barlow" panose="00000500000000000000" pitchFamily="2" charset="-18"/>
                      </a:endParaRPr>
                    </a:p>
                  </a:txBody>
                  <a:tcPr marL="121917" marR="121917" marT="60940" marB="60940" anchor="ctr"/>
                </a:tc>
                <a:tc>
                  <a:txBody>
                    <a:bodyPr/>
                    <a:lstStyle/>
                    <a:p>
                      <a:pPr algn="ctr"/>
                      <a:r>
                        <a:rPr lang="hr-HR" sz="2100" b="1" dirty="0">
                          <a:solidFill>
                            <a:srgbClr val="FF0000"/>
                          </a:solidFill>
                          <a:effectLst>
                            <a:outerShdw blurRad="38100" dist="38100" dir="2700000" algn="tl">
                              <a:srgbClr val="000000">
                                <a:alpha val="43137"/>
                              </a:srgbClr>
                            </a:outerShdw>
                          </a:effectLst>
                        </a:rPr>
                        <a:t>29</a:t>
                      </a:r>
                      <a:endParaRPr lang="hr-HR" sz="2100" b="1" dirty="0">
                        <a:solidFill>
                          <a:srgbClr val="FF0000"/>
                        </a:solidFill>
                        <a:effectLst>
                          <a:outerShdw blurRad="38100" dist="38100" dir="2700000" algn="tl">
                            <a:srgbClr val="000000">
                              <a:alpha val="43137"/>
                            </a:srgbClr>
                          </a:outerShdw>
                        </a:effectLst>
                        <a:latin typeface="Barlow" panose="00000500000000000000" pitchFamily="2" charset="-18"/>
                      </a:endParaRPr>
                    </a:p>
                  </a:txBody>
                  <a:tcPr marL="121917" marR="121917" marT="60940" marB="60940" anchor="ctr"/>
                </a:tc>
                <a:extLst>
                  <a:ext uri="{0D108BD9-81ED-4DB2-BD59-A6C34878D82A}">
                    <a16:rowId xmlns:a16="http://schemas.microsoft.com/office/drawing/2014/main" val="282837244"/>
                  </a:ext>
                </a:extLst>
              </a:tr>
            </a:tbl>
          </a:graphicData>
        </a:graphic>
      </p:graphicFrame>
      <p:graphicFrame>
        <p:nvGraphicFramePr>
          <p:cNvPr id="6" name="Tablica 4">
            <a:extLst>
              <a:ext uri="{FF2B5EF4-FFF2-40B4-BE49-F238E27FC236}">
                <a16:creationId xmlns:a16="http://schemas.microsoft.com/office/drawing/2014/main" id="{3D8A4CDA-5498-4BE9-A983-B81A58B77169}"/>
              </a:ext>
            </a:extLst>
          </p:cNvPr>
          <p:cNvGraphicFramePr>
            <a:graphicFrameLocks noGrp="1"/>
          </p:cNvGraphicFramePr>
          <p:nvPr>
            <p:extLst/>
          </p:nvPr>
        </p:nvGraphicFramePr>
        <p:xfrm>
          <a:off x="8016243" y="1679658"/>
          <a:ext cx="3063360" cy="4862098"/>
        </p:xfrm>
        <a:graphic>
          <a:graphicData uri="http://schemas.openxmlformats.org/drawingml/2006/table">
            <a:tbl>
              <a:tblPr firstRow="1" bandRow="1">
                <a:tableStyleId>{BC89EF96-8CEA-46FF-86C4-4CE0E7609802}</a:tableStyleId>
              </a:tblPr>
              <a:tblGrid>
                <a:gridCol w="1531680">
                  <a:extLst>
                    <a:ext uri="{9D8B030D-6E8A-4147-A177-3AD203B41FA5}">
                      <a16:colId xmlns:a16="http://schemas.microsoft.com/office/drawing/2014/main" val="3881303893"/>
                    </a:ext>
                  </a:extLst>
                </a:gridCol>
                <a:gridCol w="1531680">
                  <a:extLst>
                    <a:ext uri="{9D8B030D-6E8A-4147-A177-3AD203B41FA5}">
                      <a16:colId xmlns:a16="http://schemas.microsoft.com/office/drawing/2014/main" val="1950236623"/>
                    </a:ext>
                  </a:extLst>
                </a:gridCol>
              </a:tblGrid>
              <a:tr h="556199">
                <a:tc>
                  <a:txBody>
                    <a:bodyPr/>
                    <a:lstStyle/>
                    <a:p>
                      <a:pPr algn="ctr"/>
                      <a:r>
                        <a:rPr lang="hr-HR" sz="2100" b="1" dirty="0">
                          <a:effectLst>
                            <a:outerShdw blurRad="38100" dist="38100" dir="2700000" algn="tl">
                              <a:srgbClr val="000000">
                                <a:alpha val="43137"/>
                              </a:srgbClr>
                            </a:outerShdw>
                          </a:effectLst>
                          <a:latin typeface="Barlow" panose="00000500000000000000" pitchFamily="2" charset="-18"/>
                        </a:rPr>
                        <a:t>Elementi</a:t>
                      </a:r>
                    </a:p>
                  </a:txBody>
                  <a:tcPr marL="121920" marR="121920" marT="60960" marB="60960"/>
                </a:tc>
                <a:tc>
                  <a:txBody>
                    <a:bodyPr/>
                    <a:lstStyle/>
                    <a:p>
                      <a:pPr algn="ctr"/>
                      <a:r>
                        <a:rPr lang="hr-HR" sz="2100" b="1" dirty="0">
                          <a:effectLst>
                            <a:outerShdw blurRad="38100" dist="38100" dir="2700000" algn="tl">
                              <a:srgbClr val="000000">
                                <a:alpha val="43137"/>
                              </a:srgbClr>
                            </a:outerShdw>
                          </a:effectLst>
                          <a:latin typeface="Barlow" panose="00000500000000000000" pitchFamily="2" charset="-18"/>
                        </a:rPr>
                        <a:t>BODOVI</a:t>
                      </a:r>
                    </a:p>
                  </a:txBody>
                  <a:tcPr marL="121920" marR="121920" marT="60960" marB="60960"/>
                </a:tc>
                <a:extLst>
                  <a:ext uri="{0D108BD9-81ED-4DB2-BD59-A6C34878D82A}">
                    <a16:rowId xmlns:a16="http://schemas.microsoft.com/office/drawing/2014/main" val="1040554797"/>
                  </a:ext>
                </a:extLst>
              </a:tr>
              <a:tr h="606829">
                <a:tc>
                  <a:txBody>
                    <a:bodyPr/>
                    <a:lstStyle/>
                    <a:p>
                      <a:pPr algn="ctr"/>
                      <a:r>
                        <a:rPr lang="hr-HR" sz="1500" b="1" dirty="0">
                          <a:effectLst>
                            <a:outerShdw blurRad="38100" dist="38100" dir="2700000" algn="tl">
                              <a:srgbClr val="000000">
                                <a:alpha val="43137"/>
                              </a:srgbClr>
                            </a:outerShdw>
                          </a:effectLst>
                          <a:latin typeface="Barlow" panose="00000500000000000000" pitchFamily="2" charset="-18"/>
                        </a:rPr>
                        <a:t>Prosjeci </a:t>
                      </a:r>
                      <a:br>
                        <a:rPr lang="hr-HR" sz="1500" b="1" dirty="0">
                          <a:effectLst>
                            <a:outerShdw blurRad="38100" dist="38100" dir="2700000" algn="tl">
                              <a:srgbClr val="000000">
                                <a:alpha val="43137"/>
                              </a:srgbClr>
                            </a:outerShdw>
                          </a:effectLst>
                          <a:latin typeface="Barlow" panose="00000500000000000000" pitchFamily="2" charset="-18"/>
                        </a:rPr>
                      </a:br>
                      <a:r>
                        <a:rPr lang="hr-HR" sz="1500" b="1" dirty="0">
                          <a:effectLst>
                            <a:outerShdw blurRad="38100" dist="38100" dir="2700000" algn="tl">
                              <a:srgbClr val="000000">
                                <a:alpha val="43137"/>
                              </a:srgbClr>
                            </a:outerShdw>
                          </a:effectLst>
                          <a:latin typeface="Barlow" panose="00000500000000000000" pitchFamily="2" charset="-18"/>
                        </a:rPr>
                        <a:t>5.-8.r</a:t>
                      </a:r>
                    </a:p>
                  </a:txBody>
                  <a:tcPr marL="121928" marR="121928" marT="60925" marB="60925" anchor="ctr"/>
                </a:tc>
                <a:tc>
                  <a:txBody>
                    <a:bodyPr/>
                    <a:lstStyle/>
                    <a:p>
                      <a:pPr algn="ctr"/>
                      <a:r>
                        <a:rPr lang="hr-HR" sz="2100" b="1" dirty="0">
                          <a:effectLst>
                            <a:outerShdw blurRad="38100" dist="38100" dir="2700000" algn="tl">
                              <a:srgbClr val="000000">
                                <a:alpha val="43137"/>
                              </a:srgbClr>
                            </a:outerShdw>
                          </a:effectLst>
                          <a:latin typeface="Barlow" panose="00000500000000000000" pitchFamily="2" charset="-18"/>
                        </a:rPr>
                        <a:t>19,06</a:t>
                      </a:r>
                    </a:p>
                  </a:txBody>
                  <a:tcPr marL="121928" marR="121928" marT="60925" marB="60925" anchor="ctr"/>
                </a:tc>
                <a:extLst>
                  <a:ext uri="{0D108BD9-81ED-4DB2-BD59-A6C34878D82A}">
                    <a16:rowId xmlns:a16="http://schemas.microsoft.com/office/drawing/2014/main" val="3819656310"/>
                  </a:ext>
                </a:extLst>
              </a:tr>
              <a:tr h="1322107">
                <a:tc>
                  <a:txBody>
                    <a:bodyPr/>
                    <a:lstStyle/>
                    <a:p>
                      <a:pPr algn="ctr"/>
                      <a:r>
                        <a:rPr lang="hr-HR" sz="1500" b="1" dirty="0">
                          <a:effectLst>
                            <a:outerShdw blurRad="38100" dist="38100" dir="2700000" algn="tl">
                              <a:srgbClr val="000000">
                                <a:alpha val="43137"/>
                              </a:srgbClr>
                            </a:outerShdw>
                          </a:effectLst>
                          <a:latin typeface="Barlow" panose="00000500000000000000" pitchFamily="2" charset="-18"/>
                        </a:rPr>
                        <a:t>Zaključne </a:t>
                      </a:r>
                      <a:br>
                        <a:rPr lang="hr-HR" sz="1500" b="1" dirty="0">
                          <a:effectLst>
                            <a:outerShdw blurRad="38100" dist="38100" dir="2700000" algn="tl">
                              <a:srgbClr val="000000">
                                <a:alpha val="43137"/>
                              </a:srgbClr>
                            </a:outerShdw>
                          </a:effectLst>
                          <a:latin typeface="Barlow" panose="00000500000000000000" pitchFamily="2" charset="-18"/>
                        </a:rPr>
                      </a:br>
                      <a:r>
                        <a:rPr lang="hr-HR" sz="1500" b="1" dirty="0">
                          <a:effectLst>
                            <a:outerShdw blurRad="38100" dist="38100" dir="2700000" algn="tl">
                              <a:srgbClr val="000000">
                                <a:alpha val="43137"/>
                              </a:srgbClr>
                            </a:outerShdw>
                          </a:effectLst>
                          <a:latin typeface="Barlow" panose="00000500000000000000" pitchFamily="2" charset="-18"/>
                        </a:rPr>
                        <a:t>ocjene </a:t>
                      </a:r>
                      <a:br>
                        <a:rPr lang="hr-HR" sz="1500" b="1" dirty="0">
                          <a:effectLst>
                            <a:outerShdw blurRad="38100" dist="38100" dir="2700000" algn="tl">
                              <a:srgbClr val="000000">
                                <a:alpha val="43137"/>
                              </a:srgbClr>
                            </a:outerShdw>
                          </a:effectLst>
                          <a:latin typeface="Barlow" panose="00000500000000000000" pitchFamily="2" charset="-18"/>
                        </a:rPr>
                      </a:br>
                      <a:r>
                        <a:rPr lang="hr-HR" sz="1500" b="1" dirty="0">
                          <a:effectLst>
                            <a:outerShdw blurRad="38100" dist="38100" dir="2700000" algn="tl">
                              <a:srgbClr val="000000">
                                <a:alpha val="43137"/>
                              </a:srgbClr>
                            </a:outerShdw>
                          </a:effectLst>
                          <a:latin typeface="Barlow" panose="00000500000000000000" pitchFamily="2" charset="-18"/>
                        </a:rPr>
                        <a:t>važnih </a:t>
                      </a:r>
                      <a:br>
                        <a:rPr lang="hr-HR" sz="1500" b="1" dirty="0">
                          <a:effectLst>
                            <a:outerShdw blurRad="38100" dist="38100" dir="2700000" algn="tl">
                              <a:srgbClr val="000000">
                                <a:alpha val="43137"/>
                              </a:srgbClr>
                            </a:outerShdw>
                          </a:effectLst>
                          <a:latin typeface="Barlow" panose="00000500000000000000" pitchFamily="2" charset="-18"/>
                        </a:rPr>
                      </a:br>
                      <a:r>
                        <a:rPr lang="hr-HR" sz="1500" b="1" dirty="0">
                          <a:effectLst>
                            <a:outerShdw blurRad="38100" dist="38100" dir="2700000" algn="tl">
                              <a:srgbClr val="000000">
                                <a:alpha val="43137"/>
                              </a:srgbClr>
                            </a:outerShdw>
                          </a:effectLst>
                          <a:latin typeface="Barlow" panose="00000500000000000000" pitchFamily="2" charset="-18"/>
                        </a:rPr>
                        <a:t>predmeta </a:t>
                      </a:r>
                      <a:br>
                        <a:rPr lang="hr-HR" sz="1500" b="1" dirty="0">
                          <a:effectLst>
                            <a:outerShdw blurRad="38100" dist="38100" dir="2700000" algn="tl">
                              <a:srgbClr val="000000">
                                <a:alpha val="43137"/>
                              </a:srgbClr>
                            </a:outerShdw>
                          </a:effectLst>
                          <a:latin typeface="Barlow" panose="00000500000000000000" pitchFamily="2" charset="-18"/>
                        </a:rPr>
                      </a:br>
                      <a:r>
                        <a:rPr lang="hr-HR" sz="1500" b="1" dirty="0">
                          <a:effectLst>
                            <a:outerShdw blurRad="38100" dist="38100" dir="2700000" algn="tl">
                              <a:srgbClr val="000000">
                                <a:alpha val="43137"/>
                              </a:srgbClr>
                            </a:outerShdw>
                          </a:effectLst>
                          <a:latin typeface="Barlow" panose="00000500000000000000" pitchFamily="2" charset="-18"/>
                        </a:rPr>
                        <a:t>7.r</a:t>
                      </a:r>
                    </a:p>
                  </a:txBody>
                  <a:tcPr marL="121928" marR="121928" marT="60925" marB="60925" anchor="ctr"/>
                </a:tc>
                <a:tc>
                  <a:txBody>
                    <a:bodyPr/>
                    <a:lstStyle/>
                    <a:p>
                      <a:pPr algn="ctr"/>
                      <a:r>
                        <a:rPr lang="hr-HR" sz="2100" b="1" dirty="0">
                          <a:effectLst>
                            <a:outerShdw blurRad="38100" dist="38100" dir="2700000" algn="tl">
                              <a:srgbClr val="000000">
                                <a:alpha val="43137"/>
                              </a:srgbClr>
                            </a:outerShdw>
                          </a:effectLst>
                          <a:latin typeface="Barlow" panose="00000500000000000000" pitchFamily="2" charset="-18"/>
                        </a:rPr>
                        <a:t>27</a:t>
                      </a:r>
                    </a:p>
                  </a:txBody>
                  <a:tcPr marL="121928" marR="121928" marT="60925" marB="60925" anchor="ctr"/>
                </a:tc>
                <a:extLst>
                  <a:ext uri="{0D108BD9-81ED-4DB2-BD59-A6C34878D82A}">
                    <a16:rowId xmlns:a16="http://schemas.microsoft.com/office/drawing/2014/main" val="41038081"/>
                  </a:ext>
                </a:extLst>
              </a:tr>
              <a:tr h="1322107">
                <a:tc>
                  <a:txBody>
                    <a:bodyPr/>
                    <a:lstStyle/>
                    <a:p>
                      <a:pPr algn="ctr"/>
                      <a:r>
                        <a:rPr lang="hr-HR" sz="1500" b="1" dirty="0">
                          <a:effectLst>
                            <a:outerShdw blurRad="38100" dist="38100" dir="2700000" algn="tl">
                              <a:srgbClr val="000000">
                                <a:alpha val="43137"/>
                              </a:srgbClr>
                            </a:outerShdw>
                          </a:effectLst>
                          <a:latin typeface="Barlow" panose="00000500000000000000" pitchFamily="2" charset="-18"/>
                        </a:rPr>
                        <a:t>Zaključne </a:t>
                      </a:r>
                      <a:br>
                        <a:rPr lang="hr-HR" sz="1500" b="1" dirty="0">
                          <a:effectLst>
                            <a:outerShdw blurRad="38100" dist="38100" dir="2700000" algn="tl">
                              <a:srgbClr val="000000">
                                <a:alpha val="43137"/>
                              </a:srgbClr>
                            </a:outerShdw>
                          </a:effectLst>
                          <a:latin typeface="Barlow" panose="00000500000000000000" pitchFamily="2" charset="-18"/>
                        </a:rPr>
                      </a:br>
                      <a:r>
                        <a:rPr lang="hr-HR" sz="1500" b="1" dirty="0">
                          <a:effectLst>
                            <a:outerShdw blurRad="38100" dist="38100" dir="2700000" algn="tl">
                              <a:srgbClr val="000000">
                                <a:alpha val="43137"/>
                              </a:srgbClr>
                            </a:outerShdw>
                          </a:effectLst>
                          <a:latin typeface="Barlow" panose="00000500000000000000" pitchFamily="2" charset="-18"/>
                        </a:rPr>
                        <a:t>ocjene </a:t>
                      </a:r>
                      <a:br>
                        <a:rPr lang="hr-HR" sz="1500" b="1" dirty="0">
                          <a:effectLst>
                            <a:outerShdw blurRad="38100" dist="38100" dir="2700000" algn="tl">
                              <a:srgbClr val="000000">
                                <a:alpha val="43137"/>
                              </a:srgbClr>
                            </a:outerShdw>
                          </a:effectLst>
                          <a:latin typeface="Barlow" panose="00000500000000000000" pitchFamily="2" charset="-18"/>
                        </a:rPr>
                      </a:br>
                      <a:r>
                        <a:rPr lang="hr-HR" sz="1500" b="1" dirty="0">
                          <a:effectLst>
                            <a:outerShdw blurRad="38100" dist="38100" dir="2700000" algn="tl">
                              <a:srgbClr val="000000">
                                <a:alpha val="43137"/>
                              </a:srgbClr>
                            </a:outerShdw>
                          </a:effectLst>
                          <a:latin typeface="Barlow" panose="00000500000000000000" pitchFamily="2" charset="-18"/>
                        </a:rPr>
                        <a:t>važnih </a:t>
                      </a:r>
                      <a:br>
                        <a:rPr lang="hr-HR" sz="1500" b="1" dirty="0">
                          <a:effectLst>
                            <a:outerShdw blurRad="38100" dist="38100" dir="2700000" algn="tl">
                              <a:srgbClr val="000000">
                                <a:alpha val="43137"/>
                              </a:srgbClr>
                            </a:outerShdw>
                          </a:effectLst>
                          <a:latin typeface="Barlow" panose="00000500000000000000" pitchFamily="2" charset="-18"/>
                        </a:rPr>
                      </a:br>
                      <a:r>
                        <a:rPr lang="hr-HR" sz="1500" b="1" dirty="0">
                          <a:effectLst>
                            <a:outerShdw blurRad="38100" dist="38100" dir="2700000" algn="tl">
                              <a:srgbClr val="000000">
                                <a:alpha val="43137"/>
                              </a:srgbClr>
                            </a:outerShdw>
                          </a:effectLst>
                          <a:latin typeface="Barlow" panose="00000500000000000000" pitchFamily="2" charset="-18"/>
                        </a:rPr>
                        <a:t>predmeta </a:t>
                      </a:r>
                      <a:br>
                        <a:rPr lang="hr-HR" sz="1500" b="1" dirty="0">
                          <a:effectLst>
                            <a:outerShdw blurRad="38100" dist="38100" dir="2700000" algn="tl">
                              <a:srgbClr val="000000">
                                <a:alpha val="43137"/>
                              </a:srgbClr>
                            </a:outerShdw>
                          </a:effectLst>
                          <a:latin typeface="Barlow" panose="00000500000000000000" pitchFamily="2" charset="-18"/>
                        </a:rPr>
                      </a:br>
                      <a:r>
                        <a:rPr lang="hr-HR" sz="1500" b="1" dirty="0">
                          <a:effectLst>
                            <a:outerShdw blurRad="38100" dist="38100" dir="2700000" algn="tl">
                              <a:srgbClr val="000000">
                                <a:alpha val="43137"/>
                              </a:srgbClr>
                            </a:outerShdw>
                          </a:effectLst>
                          <a:latin typeface="Barlow" panose="00000500000000000000" pitchFamily="2" charset="-18"/>
                        </a:rPr>
                        <a:t>8.r</a:t>
                      </a:r>
                    </a:p>
                  </a:txBody>
                  <a:tcPr marL="121928" marR="121928" marT="60925" marB="60925" anchor="ctr"/>
                </a:tc>
                <a:tc>
                  <a:txBody>
                    <a:bodyPr/>
                    <a:lstStyle/>
                    <a:p>
                      <a:pPr algn="ctr"/>
                      <a:r>
                        <a:rPr lang="hr-HR" sz="2100" b="1" dirty="0">
                          <a:effectLst>
                            <a:outerShdw blurRad="38100" dist="38100" dir="2700000" algn="tl">
                              <a:srgbClr val="000000">
                                <a:alpha val="43137"/>
                              </a:srgbClr>
                            </a:outerShdw>
                          </a:effectLst>
                          <a:latin typeface="Barlow" panose="00000500000000000000" pitchFamily="2" charset="-18"/>
                        </a:rPr>
                        <a:t>29</a:t>
                      </a:r>
                    </a:p>
                  </a:txBody>
                  <a:tcPr marL="121928" marR="121928" marT="60925" marB="60925" anchor="ctr"/>
                </a:tc>
                <a:extLst>
                  <a:ext uri="{0D108BD9-81ED-4DB2-BD59-A6C34878D82A}">
                    <a16:rowId xmlns:a16="http://schemas.microsoft.com/office/drawing/2014/main" val="126435875"/>
                  </a:ext>
                </a:extLst>
              </a:tr>
              <a:tr h="1054856">
                <a:tc>
                  <a:txBody>
                    <a:bodyPr/>
                    <a:lstStyle/>
                    <a:p>
                      <a:pPr algn="ctr"/>
                      <a:r>
                        <a:rPr lang="hr-HR" sz="2100" b="1" dirty="0">
                          <a:solidFill>
                            <a:srgbClr val="002060"/>
                          </a:solidFill>
                          <a:effectLst>
                            <a:outerShdw blurRad="38100" dist="38100" dir="2700000" algn="tl">
                              <a:srgbClr val="000000">
                                <a:alpha val="43137"/>
                              </a:srgbClr>
                            </a:outerShdw>
                          </a:effectLst>
                          <a:latin typeface="Barlow" panose="00000500000000000000" pitchFamily="2" charset="-18"/>
                        </a:rPr>
                        <a:t>Ukupno:</a:t>
                      </a:r>
                      <a:endParaRPr lang="hr-HR" sz="1500" b="1" dirty="0">
                        <a:solidFill>
                          <a:srgbClr val="002060"/>
                        </a:solidFill>
                        <a:effectLst>
                          <a:outerShdw blurRad="38100" dist="38100" dir="2700000" algn="tl">
                            <a:srgbClr val="000000">
                              <a:alpha val="43137"/>
                            </a:srgbClr>
                          </a:outerShdw>
                        </a:effectLst>
                        <a:latin typeface="Barlow" panose="00000500000000000000" pitchFamily="2" charset="-18"/>
                      </a:endParaRPr>
                    </a:p>
                  </a:txBody>
                  <a:tcPr marL="121928" marR="121928" marT="60925" marB="60925" anchor="ctr"/>
                </a:tc>
                <a:tc>
                  <a:txBody>
                    <a:bodyPr/>
                    <a:lstStyle/>
                    <a:p>
                      <a:pPr algn="ctr"/>
                      <a:r>
                        <a:rPr lang="hr-HR" sz="2100" b="1" u="none" dirty="0">
                          <a:solidFill>
                            <a:srgbClr val="FF0000"/>
                          </a:solidFill>
                          <a:effectLst>
                            <a:outerShdw blurRad="38100" dist="38100" dir="2700000" algn="tl">
                              <a:srgbClr val="000000">
                                <a:alpha val="43137"/>
                              </a:srgbClr>
                            </a:outerShdw>
                          </a:effectLst>
                          <a:latin typeface="Barlow" panose="00000500000000000000" pitchFamily="2" charset="-18"/>
                        </a:rPr>
                        <a:t>75,06</a:t>
                      </a:r>
                    </a:p>
                  </a:txBody>
                  <a:tcPr marL="121928" marR="121928" marT="60925" marB="60925" anchor="ctr"/>
                </a:tc>
                <a:extLst>
                  <a:ext uri="{0D108BD9-81ED-4DB2-BD59-A6C34878D82A}">
                    <a16:rowId xmlns:a16="http://schemas.microsoft.com/office/drawing/2014/main" val="3177737437"/>
                  </a:ext>
                </a:extLst>
              </a:tr>
            </a:tbl>
          </a:graphicData>
        </a:graphic>
      </p:graphicFrame>
      <p:sp>
        <p:nvSpPr>
          <p:cNvPr id="7" name="Naslov 2">
            <a:extLst>
              <a:ext uri="{FF2B5EF4-FFF2-40B4-BE49-F238E27FC236}">
                <a16:creationId xmlns:a16="http://schemas.microsoft.com/office/drawing/2014/main" id="{FECE0946-626F-4482-9AB7-B595CA17EEDC}"/>
              </a:ext>
            </a:extLst>
          </p:cNvPr>
          <p:cNvSpPr txBox="1">
            <a:spLocks/>
          </p:cNvSpPr>
          <p:nvPr/>
        </p:nvSpPr>
        <p:spPr>
          <a:xfrm>
            <a:off x="472321" y="5335299"/>
            <a:ext cx="3063360" cy="3640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Big Shoulders Text SemiBold"/>
              <a:buNone/>
              <a:defRPr sz="3000" b="0" i="0" u="none" strike="noStrike" cap="none">
                <a:solidFill>
                  <a:schemeClr val="dk1"/>
                </a:solidFill>
                <a:latin typeface="Big Shoulders Text SemiBold"/>
                <a:ea typeface="Big Shoulders Text SemiBold"/>
                <a:cs typeface="Big Shoulders Text SemiBold"/>
                <a:sym typeface="Big Shoulders Text SemiBold"/>
              </a:defRPr>
            </a:lvl1pPr>
            <a:lvl2pPr marR="0" lvl="1"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2pPr>
            <a:lvl3pPr marR="0" lvl="2"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3pPr>
            <a:lvl4pPr marR="0" lvl="3"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4pPr>
            <a:lvl5pPr marR="0" lvl="4"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5pPr>
            <a:lvl6pPr marR="0" lvl="5"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6pPr>
            <a:lvl7pPr marR="0" lvl="6"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7pPr>
            <a:lvl8pPr marR="0" lvl="7"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8pPr>
            <a:lvl9pPr marR="0" lvl="8"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9pPr>
          </a:lstStyle>
          <a:p>
            <a:r>
              <a:rPr lang="hr-HR" sz="2667" b="1" dirty="0">
                <a:effectLst>
                  <a:outerShdw blurRad="38100" dist="38100" dir="2700000" algn="tl">
                    <a:srgbClr val="000000">
                      <a:alpha val="43137"/>
                    </a:srgbClr>
                  </a:outerShdw>
                </a:effectLst>
              </a:rPr>
              <a:t>+ Dodatni bodovi!</a:t>
            </a:r>
          </a:p>
        </p:txBody>
      </p:sp>
    </p:spTree>
    <p:extLst>
      <p:ext uri="{BB962C8B-B14F-4D97-AF65-F5344CB8AC3E}">
        <p14:creationId xmlns:p14="http://schemas.microsoft.com/office/powerpoint/2010/main" val="3583411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a:extLst>
              <a:ext uri="{FF2B5EF4-FFF2-40B4-BE49-F238E27FC236}">
                <a16:creationId xmlns:a16="http://schemas.microsoft.com/office/drawing/2014/main" id="{F4467DC4-7806-4D9F-96E1-6FE04456F688}"/>
              </a:ext>
            </a:extLst>
          </p:cNvPr>
          <p:cNvSpPr>
            <a:spLocks noGrp="1"/>
          </p:cNvSpPr>
          <p:nvPr>
            <p:ph type="title"/>
          </p:nvPr>
        </p:nvSpPr>
        <p:spPr/>
        <p:txBody>
          <a:bodyPr/>
          <a:lstStyle/>
          <a:p>
            <a:r>
              <a:rPr lang="hr-HR" b="1" dirty="0">
                <a:effectLst>
                  <a:outerShdw blurRad="38100" dist="38100" dir="2700000" algn="tl">
                    <a:srgbClr val="000000">
                      <a:alpha val="43137"/>
                    </a:srgbClr>
                  </a:outerShdw>
                </a:effectLst>
              </a:rPr>
              <a:t>Primjer bodovanja – PRODAVAČ (3 godine)</a:t>
            </a:r>
          </a:p>
        </p:txBody>
      </p:sp>
      <p:graphicFrame>
        <p:nvGraphicFramePr>
          <p:cNvPr id="4" name="Tablica 4">
            <a:extLst>
              <a:ext uri="{FF2B5EF4-FFF2-40B4-BE49-F238E27FC236}">
                <a16:creationId xmlns:a16="http://schemas.microsoft.com/office/drawing/2014/main" id="{0E89D19F-0774-4217-B351-94E91648FAD9}"/>
              </a:ext>
            </a:extLst>
          </p:cNvPr>
          <p:cNvGraphicFramePr>
            <a:graphicFrameLocks noGrp="1"/>
          </p:cNvGraphicFramePr>
          <p:nvPr>
            <p:extLst/>
          </p:nvPr>
        </p:nvGraphicFramePr>
        <p:xfrm>
          <a:off x="553600" y="1945640"/>
          <a:ext cx="3063360" cy="3244425"/>
        </p:xfrm>
        <a:graphic>
          <a:graphicData uri="http://schemas.openxmlformats.org/drawingml/2006/table">
            <a:tbl>
              <a:tblPr firstRow="1" bandRow="1">
                <a:tableStyleId>{BC89EF96-8CEA-46FF-86C4-4CE0E7609802}</a:tableStyleId>
              </a:tblPr>
              <a:tblGrid>
                <a:gridCol w="1531680">
                  <a:extLst>
                    <a:ext uri="{9D8B030D-6E8A-4147-A177-3AD203B41FA5}">
                      <a16:colId xmlns:a16="http://schemas.microsoft.com/office/drawing/2014/main" val="3881303893"/>
                    </a:ext>
                  </a:extLst>
                </a:gridCol>
                <a:gridCol w="1531680">
                  <a:extLst>
                    <a:ext uri="{9D8B030D-6E8A-4147-A177-3AD203B41FA5}">
                      <a16:colId xmlns:a16="http://schemas.microsoft.com/office/drawing/2014/main" val="1950236623"/>
                    </a:ext>
                  </a:extLst>
                </a:gridCol>
              </a:tblGrid>
              <a:tr h="772160">
                <a:tc>
                  <a:txBody>
                    <a:bodyPr/>
                    <a:lstStyle/>
                    <a:p>
                      <a:pPr algn="ctr"/>
                      <a:r>
                        <a:rPr lang="hr-HR" sz="2100" b="1" dirty="0">
                          <a:effectLst>
                            <a:outerShdw blurRad="38100" dist="38100" dir="2700000" algn="tl">
                              <a:srgbClr val="000000">
                                <a:alpha val="43137"/>
                              </a:srgbClr>
                            </a:outerShdw>
                          </a:effectLst>
                          <a:latin typeface="Barlow" panose="00000500000000000000" pitchFamily="2" charset="-18"/>
                        </a:rPr>
                        <a:t>Razred</a:t>
                      </a:r>
                    </a:p>
                  </a:txBody>
                  <a:tcPr marL="121920" marR="121920" marT="60960" marB="60960"/>
                </a:tc>
                <a:tc>
                  <a:txBody>
                    <a:bodyPr/>
                    <a:lstStyle/>
                    <a:p>
                      <a:pPr algn="ctr"/>
                      <a:r>
                        <a:rPr lang="hr-HR" sz="2100" b="1" dirty="0">
                          <a:effectLst>
                            <a:outerShdw blurRad="38100" dist="38100" dir="2700000" algn="tl">
                              <a:srgbClr val="000000">
                                <a:alpha val="43137"/>
                              </a:srgbClr>
                            </a:outerShdw>
                          </a:effectLst>
                          <a:latin typeface="Barlow" panose="00000500000000000000" pitchFamily="2" charset="-18"/>
                        </a:rPr>
                        <a:t>PROSJEK</a:t>
                      </a:r>
                    </a:p>
                  </a:txBody>
                  <a:tcPr marL="121920" marR="121920" marT="60960" marB="60960"/>
                </a:tc>
                <a:extLst>
                  <a:ext uri="{0D108BD9-81ED-4DB2-BD59-A6C34878D82A}">
                    <a16:rowId xmlns:a16="http://schemas.microsoft.com/office/drawing/2014/main" val="1040554797"/>
                  </a:ext>
                </a:extLst>
              </a:tr>
              <a:tr h="494453">
                <a:tc>
                  <a:txBody>
                    <a:bodyPr/>
                    <a:lstStyle/>
                    <a:p>
                      <a:pPr algn="ctr"/>
                      <a:r>
                        <a:rPr lang="hr-HR" sz="2100" b="0" dirty="0">
                          <a:effectLst>
                            <a:outerShdw blurRad="38100" dist="38100" dir="2700000" algn="tl">
                              <a:srgbClr val="000000">
                                <a:alpha val="43137"/>
                              </a:srgbClr>
                            </a:outerShdw>
                          </a:effectLst>
                          <a:latin typeface="Barlow" panose="00000500000000000000" pitchFamily="2" charset="-18"/>
                        </a:rPr>
                        <a:t>5.r</a:t>
                      </a:r>
                    </a:p>
                  </a:txBody>
                  <a:tcPr marL="121920" marR="121920" marT="60960" marB="60960"/>
                </a:tc>
                <a:tc>
                  <a:txBody>
                    <a:bodyPr/>
                    <a:lstStyle/>
                    <a:p>
                      <a:pPr algn="ctr"/>
                      <a:r>
                        <a:rPr lang="hr-HR" sz="2100" b="0" dirty="0">
                          <a:effectLst>
                            <a:outerShdw blurRad="38100" dist="38100" dir="2700000" algn="tl">
                              <a:srgbClr val="000000">
                                <a:alpha val="43137"/>
                              </a:srgbClr>
                            </a:outerShdw>
                          </a:effectLst>
                          <a:latin typeface="Barlow" panose="00000500000000000000" pitchFamily="2" charset="-18"/>
                        </a:rPr>
                        <a:t>3,33</a:t>
                      </a:r>
                    </a:p>
                  </a:txBody>
                  <a:tcPr marL="121971" marR="121971" marT="60867" marB="60867" anchor="ctr"/>
                </a:tc>
                <a:extLst>
                  <a:ext uri="{0D108BD9-81ED-4DB2-BD59-A6C34878D82A}">
                    <a16:rowId xmlns:a16="http://schemas.microsoft.com/office/drawing/2014/main" val="3819656310"/>
                  </a:ext>
                </a:extLst>
              </a:tr>
              <a:tr h="494453">
                <a:tc>
                  <a:txBody>
                    <a:bodyPr/>
                    <a:lstStyle/>
                    <a:p>
                      <a:pPr algn="ctr"/>
                      <a:r>
                        <a:rPr lang="hr-HR" sz="2100" b="0" dirty="0">
                          <a:effectLst>
                            <a:outerShdw blurRad="38100" dist="38100" dir="2700000" algn="tl">
                              <a:srgbClr val="000000">
                                <a:alpha val="43137"/>
                              </a:srgbClr>
                            </a:outerShdw>
                          </a:effectLst>
                          <a:latin typeface="Barlow" panose="00000500000000000000" pitchFamily="2" charset="-18"/>
                        </a:rPr>
                        <a:t>6.r</a:t>
                      </a:r>
                    </a:p>
                  </a:txBody>
                  <a:tcPr marL="121920" marR="121920" marT="60960" marB="60960"/>
                </a:tc>
                <a:tc>
                  <a:txBody>
                    <a:bodyPr/>
                    <a:lstStyle/>
                    <a:p>
                      <a:pPr algn="ctr"/>
                      <a:r>
                        <a:rPr lang="hr-HR" sz="2100" b="0" dirty="0">
                          <a:effectLst>
                            <a:outerShdw blurRad="38100" dist="38100" dir="2700000" algn="tl">
                              <a:srgbClr val="000000">
                                <a:alpha val="43137"/>
                              </a:srgbClr>
                            </a:outerShdw>
                          </a:effectLst>
                          <a:latin typeface="Barlow" panose="00000500000000000000" pitchFamily="2" charset="-18"/>
                        </a:rPr>
                        <a:t>3,58</a:t>
                      </a:r>
                    </a:p>
                  </a:txBody>
                  <a:tcPr marL="121971" marR="121971" marT="60867" marB="60867" anchor="ctr"/>
                </a:tc>
                <a:extLst>
                  <a:ext uri="{0D108BD9-81ED-4DB2-BD59-A6C34878D82A}">
                    <a16:rowId xmlns:a16="http://schemas.microsoft.com/office/drawing/2014/main" val="41038081"/>
                  </a:ext>
                </a:extLst>
              </a:tr>
              <a:tr h="494453">
                <a:tc>
                  <a:txBody>
                    <a:bodyPr/>
                    <a:lstStyle/>
                    <a:p>
                      <a:pPr algn="ctr"/>
                      <a:r>
                        <a:rPr lang="hr-HR" sz="2100" b="0" dirty="0">
                          <a:effectLst>
                            <a:outerShdw blurRad="38100" dist="38100" dir="2700000" algn="tl">
                              <a:srgbClr val="000000">
                                <a:alpha val="43137"/>
                              </a:srgbClr>
                            </a:outerShdw>
                          </a:effectLst>
                          <a:latin typeface="Barlow" panose="00000500000000000000" pitchFamily="2" charset="-18"/>
                        </a:rPr>
                        <a:t>7.r </a:t>
                      </a:r>
                    </a:p>
                  </a:txBody>
                  <a:tcPr marL="121920" marR="121920" marT="60960" marB="60960"/>
                </a:tc>
                <a:tc>
                  <a:txBody>
                    <a:bodyPr/>
                    <a:lstStyle/>
                    <a:p>
                      <a:pPr algn="ctr"/>
                      <a:r>
                        <a:rPr lang="hr-HR" sz="2100" b="0" dirty="0">
                          <a:effectLst>
                            <a:outerShdw blurRad="38100" dist="38100" dir="2700000" algn="tl">
                              <a:srgbClr val="000000">
                                <a:alpha val="43137"/>
                              </a:srgbClr>
                            </a:outerShdw>
                          </a:effectLst>
                          <a:latin typeface="Barlow" panose="00000500000000000000" pitchFamily="2" charset="-18"/>
                        </a:rPr>
                        <a:t>3,14</a:t>
                      </a:r>
                    </a:p>
                  </a:txBody>
                  <a:tcPr marL="121971" marR="121971" marT="60867" marB="60867" anchor="ctr"/>
                </a:tc>
                <a:extLst>
                  <a:ext uri="{0D108BD9-81ED-4DB2-BD59-A6C34878D82A}">
                    <a16:rowId xmlns:a16="http://schemas.microsoft.com/office/drawing/2014/main" val="126435875"/>
                  </a:ext>
                </a:extLst>
              </a:tr>
              <a:tr h="494453">
                <a:tc>
                  <a:txBody>
                    <a:bodyPr/>
                    <a:lstStyle/>
                    <a:p>
                      <a:pPr algn="ctr"/>
                      <a:r>
                        <a:rPr lang="hr-HR" sz="2100" b="0" dirty="0">
                          <a:effectLst>
                            <a:outerShdw blurRad="38100" dist="38100" dir="2700000" algn="tl">
                              <a:srgbClr val="000000">
                                <a:alpha val="43137"/>
                              </a:srgbClr>
                            </a:outerShdw>
                          </a:effectLst>
                          <a:latin typeface="Barlow" panose="00000500000000000000" pitchFamily="2" charset="-18"/>
                        </a:rPr>
                        <a:t>8.r</a:t>
                      </a:r>
                    </a:p>
                  </a:txBody>
                  <a:tcPr marL="121920" marR="121920" marT="60960" marB="60960"/>
                </a:tc>
                <a:tc>
                  <a:txBody>
                    <a:bodyPr/>
                    <a:lstStyle/>
                    <a:p>
                      <a:pPr algn="ctr"/>
                      <a:r>
                        <a:rPr lang="hr-HR" sz="2100" b="0" dirty="0">
                          <a:effectLst>
                            <a:outerShdw blurRad="38100" dist="38100" dir="2700000" algn="tl">
                              <a:srgbClr val="000000">
                                <a:alpha val="43137"/>
                              </a:srgbClr>
                            </a:outerShdw>
                          </a:effectLst>
                          <a:latin typeface="Barlow" panose="00000500000000000000" pitchFamily="2" charset="-18"/>
                        </a:rPr>
                        <a:t>3,35</a:t>
                      </a:r>
                    </a:p>
                  </a:txBody>
                  <a:tcPr marL="121971" marR="121971" marT="60867" marB="60867" anchor="ctr"/>
                </a:tc>
                <a:extLst>
                  <a:ext uri="{0D108BD9-81ED-4DB2-BD59-A6C34878D82A}">
                    <a16:rowId xmlns:a16="http://schemas.microsoft.com/office/drawing/2014/main" val="3177737437"/>
                  </a:ext>
                </a:extLst>
              </a:tr>
              <a:tr h="494453">
                <a:tc>
                  <a:txBody>
                    <a:bodyPr/>
                    <a:lstStyle/>
                    <a:p>
                      <a:pPr algn="ctr"/>
                      <a:r>
                        <a:rPr lang="hr-HR" sz="2100" b="1" dirty="0">
                          <a:effectLst>
                            <a:outerShdw blurRad="38100" dist="38100" dir="2700000" algn="tl">
                              <a:srgbClr val="000000">
                                <a:alpha val="43137"/>
                              </a:srgbClr>
                            </a:outerShdw>
                          </a:effectLst>
                          <a:latin typeface="Barlow" panose="00000500000000000000" pitchFamily="2" charset="-18"/>
                        </a:rPr>
                        <a:t>Ukupno:</a:t>
                      </a:r>
                    </a:p>
                  </a:txBody>
                  <a:tcPr marL="121920" marR="121920" marT="60960" marB="60960"/>
                </a:tc>
                <a:tc>
                  <a:txBody>
                    <a:bodyPr/>
                    <a:lstStyle/>
                    <a:p>
                      <a:pPr algn="ctr"/>
                      <a:r>
                        <a:rPr lang="hr-HR" sz="2100" b="1" dirty="0">
                          <a:solidFill>
                            <a:srgbClr val="FF0000"/>
                          </a:solidFill>
                          <a:effectLst>
                            <a:outerShdw blurRad="38100" dist="38100" dir="2700000" algn="tl">
                              <a:srgbClr val="000000">
                                <a:alpha val="43137"/>
                              </a:srgbClr>
                            </a:outerShdw>
                          </a:effectLst>
                          <a:latin typeface="Barlow" panose="00000500000000000000" pitchFamily="2" charset="-18"/>
                        </a:rPr>
                        <a:t>13,40</a:t>
                      </a:r>
                    </a:p>
                  </a:txBody>
                  <a:tcPr marL="121971" marR="121971" marT="60867" marB="60867" anchor="ctr"/>
                </a:tc>
                <a:extLst>
                  <a:ext uri="{0D108BD9-81ED-4DB2-BD59-A6C34878D82A}">
                    <a16:rowId xmlns:a16="http://schemas.microsoft.com/office/drawing/2014/main" val="3843054641"/>
                  </a:ext>
                </a:extLst>
              </a:tr>
            </a:tbl>
          </a:graphicData>
        </a:graphic>
      </p:graphicFrame>
      <p:graphicFrame>
        <p:nvGraphicFramePr>
          <p:cNvPr id="5" name="Tablica 5">
            <a:extLst>
              <a:ext uri="{FF2B5EF4-FFF2-40B4-BE49-F238E27FC236}">
                <a16:creationId xmlns:a16="http://schemas.microsoft.com/office/drawing/2014/main" id="{E996E1CA-0B84-469C-A7AC-EE69320808AF}"/>
              </a:ext>
            </a:extLst>
          </p:cNvPr>
          <p:cNvGraphicFramePr>
            <a:graphicFrameLocks noGrp="1"/>
          </p:cNvGraphicFramePr>
          <p:nvPr>
            <p:extLst>
              <p:ext uri="{D42A27DB-BD31-4B8C-83A1-F6EECF244321}">
                <p14:modId xmlns:p14="http://schemas.microsoft.com/office/powerpoint/2010/main" val="1426622185"/>
              </p:ext>
            </p:extLst>
          </p:nvPr>
        </p:nvGraphicFramePr>
        <p:xfrm>
          <a:off x="3738881" y="1945640"/>
          <a:ext cx="4155440" cy="3446435"/>
        </p:xfrm>
        <a:graphic>
          <a:graphicData uri="http://schemas.openxmlformats.org/drawingml/2006/table">
            <a:tbl>
              <a:tblPr firstRow="1" bandRow="1">
                <a:tableStyleId>{BC89EF96-8CEA-46FF-86C4-4CE0E7609802}</a:tableStyleId>
              </a:tblPr>
              <a:tblGrid>
                <a:gridCol w="1351279">
                  <a:extLst>
                    <a:ext uri="{9D8B030D-6E8A-4147-A177-3AD203B41FA5}">
                      <a16:colId xmlns:a16="http://schemas.microsoft.com/office/drawing/2014/main" val="2688232328"/>
                    </a:ext>
                  </a:extLst>
                </a:gridCol>
                <a:gridCol w="1360912">
                  <a:extLst>
                    <a:ext uri="{9D8B030D-6E8A-4147-A177-3AD203B41FA5}">
                      <a16:colId xmlns:a16="http://schemas.microsoft.com/office/drawing/2014/main" val="3966917641"/>
                    </a:ext>
                  </a:extLst>
                </a:gridCol>
                <a:gridCol w="1443249">
                  <a:extLst>
                    <a:ext uri="{9D8B030D-6E8A-4147-A177-3AD203B41FA5}">
                      <a16:colId xmlns:a16="http://schemas.microsoft.com/office/drawing/2014/main" val="872609728"/>
                    </a:ext>
                  </a:extLst>
                </a:gridCol>
              </a:tblGrid>
              <a:tr h="1188680">
                <a:tc>
                  <a:txBody>
                    <a:bodyPr/>
                    <a:lstStyle/>
                    <a:p>
                      <a:pPr algn="ctr"/>
                      <a:r>
                        <a:rPr lang="hr-HR" sz="1600" b="1" dirty="0">
                          <a:effectLst>
                            <a:outerShdw blurRad="38100" dist="38100" dir="2700000" algn="tl">
                              <a:srgbClr val="000000">
                                <a:alpha val="43137"/>
                              </a:srgbClr>
                            </a:outerShdw>
                          </a:effectLst>
                        </a:rPr>
                        <a:t>PREDMETI</a:t>
                      </a:r>
                      <a:endParaRPr lang="hr-HR" sz="1300" b="1" dirty="0">
                        <a:effectLst>
                          <a:outerShdw blurRad="38100" dist="38100" dir="2700000" algn="tl">
                            <a:srgbClr val="000000">
                              <a:alpha val="43137"/>
                            </a:srgbClr>
                          </a:outerShdw>
                        </a:effectLst>
                        <a:latin typeface="Barlow" panose="00000500000000000000" pitchFamily="2" charset="-18"/>
                      </a:endParaRPr>
                    </a:p>
                  </a:txBody>
                  <a:tcPr marL="121917" marR="121917" marT="60940" marB="60940" anchor="ctr"/>
                </a:tc>
                <a:tc>
                  <a:txBody>
                    <a:bodyPr/>
                    <a:lstStyle/>
                    <a:p>
                      <a:pPr algn="ctr"/>
                      <a:r>
                        <a:rPr lang="hr-HR" sz="1400" b="1" dirty="0">
                          <a:effectLst>
                            <a:outerShdw blurRad="38100" dist="38100" dir="2700000" algn="tl">
                              <a:srgbClr val="000000">
                                <a:alpha val="43137"/>
                              </a:srgbClr>
                            </a:outerShdw>
                          </a:effectLst>
                        </a:rPr>
                        <a:t>Zaključne </a:t>
                      </a:r>
                      <a:br>
                        <a:rPr lang="hr-HR" sz="1400" b="1" dirty="0">
                          <a:effectLst>
                            <a:outerShdw blurRad="38100" dist="38100" dir="2700000" algn="tl">
                              <a:srgbClr val="000000">
                                <a:alpha val="43137"/>
                              </a:srgbClr>
                            </a:outerShdw>
                          </a:effectLst>
                        </a:rPr>
                      </a:br>
                      <a:r>
                        <a:rPr lang="hr-HR" sz="1400" b="1" dirty="0">
                          <a:effectLst>
                            <a:outerShdw blurRad="38100" dist="38100" dir="2700000" algn="tl">
                              <a:srgbClr val="000000">
                                <a:alpha val="43137"/>
                              </a:srgbClr>
                            </a:outerShdw>
                          </a:effectLst>
                        </a:rPr>
                        <a:t>ocjene </a:t>
                      </a:r>
                      <a:br>
                        <a:rPr lang="hr-HR" sz="1400" b="1" dirty="0">
                          <a:effectLst>
                            <a:outerShdw blurRad="38100" dist="38100" dir="2700000" algn="tl">
                              <a:srgbClr val="000000">
                                <a:alpha val="43137"/>
                              </a:srgbClr>
                            </a:outerShdw>
                          </a:effectLst>
                        </a:rPr>
                      </a:br>
                      <a:r>
                        <a:rPr lang="hr-HR" sz="1400" b="1" dirty="0">
                          <a:effectLst>
                            <a:outerShdw blurRad="38100" dist="38100" dir="2700000" algn="tl">
                              <a:srgbClr val="000000">
                                <a:alpha val="43137"/>
                              </a:srgbClr>
                            </a:outerShdw>
                          </a:effectLst>
                        </a:rPr>
                        <a:t>važnih </a:t>
                      </a:r>
                      <a:br>
                        <a:rPr lang="hr-HR" sz="1400" b="1" dirty="0">
                          <a:effectLst>
                            <a:outerShdw blurRad="38100" dist="38100" dir="2700000" algn="tl">
                              <a:srgbClr val="000000">
                                <a:alpha val="43137"/>
                              </a:srgbClr>
                            </a:outerShdw>
                          </a:effectLst>
                        </a:rPr>
                      </a:br>
                      <a:r>
                        <a:rPr lang="hr-HR" sz="1400" b="1" dirty="0">
                          <a:effectLst>
                            <a:outerShdw blurRad="38100" dist="38100" dir="2700000" algn="tl">
                              <a:srgbClr val="000000">
                                <a:alpha val="43137"/>
                              </a:srgbClr>
                            </a:outerShdw>
                          </a:effectLst>
                        </a:rPr>
                        <a:t>predmeta </a:t>
                      </a:r>
                      <a:br>
                        <a:rPr lang="hr-HR" sz="1400" b="1" dirty="0">
                          <a:effectLst>
                            <a:outerShdw blurRad="38100" dist="38100" dir="2700000" algn="tl">
                              <a:srgbClr val="000000">
                                <a:alpha val="43137"/>
                              </a:srgbClr>
                            </a:outerShdw>
                          </a:effectLst>
                        </a:rPr>
                      </a:br>
                      <a:r>
                        <a:rPr lang="hr-HR" sz="1400" b="1" dirty="0">
                          <a:effectLst>
                            <a:outerShdw blurRad="38100" dist="38100" dir="2700000" algn="tl">
                              <a:srgbClr val="000000">
                                <a:alpha val="43137"/>
                              </a:srgbClr>
                            </a:outerShdw>
                          </a:effectLst>
                        </a:rPr>
                        <a:t>7.r</a:t>
                      </a:r>
                      <a:endParaRPr lang="hr-HR" sz="1400" b="1" dirty="0">
                        <a:effectLst>
                          <a:outerShdw blurRad="38100" dist="38100" dir="2700000" algn="tl">
                            <a:srgbClr val="000000">
                              <a:alpha val="43137"/>
                            </a:srgbClr>
                          </a:outerShdw>
                        </a:effectLst>
                        <a:latin typeface="Barlow" panose="00000500000000000000" pitchFamily="2" charset="-18"/>
                      </a:endParaRPr>
                    </a:p>
                  </a:txBody>
                  <a:tcPr marL="121917" marR="121917" marT="60940" marB="60940" anchor="ctr"/>
                </a:tc>
                <a:tc>
                  <a:txBody>
                    <a:bodyPr/>
                    <a:lstStyle/>
                    <a:p>
                      <a:pPr algn="ctr"/>
                      <a:r>
                        <a:rPr lang="hr-HR" sz="1400" b="1" dirty="0">
                          <a:effectLst>
                            <a:outerShdw blurRad="38100" dist="38100" dir="2700000" algn="tl">
                              <a:srgbClr val="000000">
                                <a:alpha val="43137"/>
                              </a:srgbClr>
                            </a:outerShdw>
                          </a:effectLst>
                        </a:rPr>
                        <a:t>Zaključne </a:t>
                      </a:r>
                      <a:br>
                        <a:rPr lang="hr-HR" sz="1400" b="1" dirty="0">
                          <a:effectLst>
                            <a:outerShdw blurRad="38100" dist="38100" dir="2700000" algn="tl">
                              <a:srgbClr val="000000">
                                <a:alpha val="43137"/>
                              </a:srgbClr>
                            </a:outerShdw>
                          </a:effectLst>
                        </a:rPr>
                      </a:br>
                      <a:r>
                        <a:rPr lang="hr-HR" sz="1400" b="1" dirty="0">
                          <a:effectLst>
                            <a:outerShdw blurRad="38100" dist="38100" dir="2700000" algn="tl">
                              <a:srgbClr val="000000">
                                <a:alpha val="43137"/>
                              </a:srgbClr>
                            </a:outerShdw>
                          </a:effectLst>
                        </a:rPr>
                        <a:t>ocjene </a:t>
                      </a:r>
                      <a:br>
                        <a:rPr lang="hr-HR" sz="1400" b="1" dirty="0">
                          <a:effectLst>
                            <a:outerShdw blurRad="38100" dist="38100" dir="2700000" algn="tl">
                              <a:srgbClr val="000000">
                                <a:alpha val="43137"/>
                              </a:srgbClr>
                            </a:outerShdw>
                          </a:effectLst>
                        </a:rPr>
                      </a:br>
                      <a:r>
                        <a:rPr lang="hr-HR" sz="1400" b="1" dirty="0">
                          <a:effectLst>
                            <a:outerShdw blurRad="38100" dist="38100" dir="2700000" algn="tl">
                              <a:srgbClr val="000000">
                                <a:alpha val="43137"/>
                              </a:srgbClr>
                            </a:outerShdw>
                          </a:effectLst>
                        </a:rPr>
                        <a:t>važnih </a:t>
                      </a:r>
                      <a:br>
                        <a:rPr lang="hr-HR" sz="1400" b="1" dirty="0">
                          <a:effectLst>
                            <a:outerShdw blurRad="38100" dist="38100" dir="2700000" algn="tl">
                              <a:srgbClr val="000000">
                                <a:alpha val="43137"/>
                              </a:srgbClr>
                            </a:outerShdw>
                          </a:effectLst>
                        </a:rPr>
                      </a:br>
                      <a:r>
                        <a:rPr lang="hr-HR" sz="1400" b="1" dirty="0">
                          <a:effectLst>
                            <a:outerShdw blurRad="38100" dist="38100" dir="2700000" algn="tl">
                              <a:srgbClr val="000000">
                                <a:alpha val="43137"/>
                              </a:srgbClr>
                            </a:outerShdw>
                          </a:effectLst>
                        </a:rPr>
                        <a:t>predmeta 8.r</a:t>
                      </a:r>
                      <a:endParaRPr lang="hr-HR" sz="1400" b="1" dirty="0">
                        <a:effectLst>
                          <a:outerShdw blurRad="38100" dist="38100" dir="2700000" algn="tl">
                            <a:srgbClr val="000000">
                              <a:alpha val="43137"/>
                            </a:srgbClr>
                          </a:outerShdw>
                        </a:effectLst>
                        <a:latin typeface="Barlow" panose="00000500000000000000" pitchFamily="2" charset="-18"/>
                      </a:endParaRPr>
                    </a:p>
                  </a:txBody>
                  <a:tcPr marL="121917" marR="121917" marT="60940" marB="60940" anchor="ctr"/>
                </a:tc>
                <a:extLst>
                  <a:ext uri="{0D108BD9-81ED-4DB2-BD59-A6C34878D82A}">
                    <a16:rowId xmlns:a16="http://schemas.microsoft.com/office/drawing/2014/main" val="522466090"/>
                  </a:ext>
                </a:extLst>
              </a:tr>
              <a:tr h="609560">
                <a:tc>
                  <a:txBody>
                    <a:bodyPr/>
                    <a:lstStyle/>
                    <a:p>
                      <a:pPr algn="ctr"/>
                      <a:r>
                        <a:rPr lang="hr-HR" sz="1600" b="0" dirty="0">
                          <a:effectLst>
                            <a:outerShdw blurRad="38100" dist="38100" dir="2700000" algn="tl">
                              <a:srgbClr val="000000">
                                <a:alpha val="43137"/>
                              </a:srgbClr>
                            </a:outerShdw>
                          </a:effectLst>
                        </a:rPr>
                        <a:t>Hrvatski </a:t>
                      </a:r>
                      <a:br>
                        <a:rPr lang="hr-HR" sz="1600" b="0" dirty="0">
                          <a:effectLst>
                            <a:outerShdw blurRad="38100" dist="38100" dir="2700000" algn="tl">
                              <a:srgbClr val="000000">
                                <a:alpha val="43137"/>
                              </a:srgbClr>
                            </a:outerShdw>
                          </a:effectLst>
                        </a:rPr>
                      </a:br>
                      <a:r>
                        <a:rPr lang="hr-HR" sz="1600" b="0" dirty="0">
                          <a:effectLst>
                            <a:outerShdw blurRad="38100" dist="38100" dir="2700000" algn="tl">
                              <a:srgbClr val="000000">
                                <a:alpha val="43137"/>
                              </a:srgbClr>
                            </a:outerShdw>
                          </a:effectLst>
                        </a:rPr>
                        <a:t>jezik</a:t>
                      </a:r>
                      <a:endParaRPr lang="hr-HR" sz="1600" b="0" dirty="0">
                        <a:effectLst>
                          <a:outerShdw blurRad="38100" dist="38100" dir="2700000" algn="tl">
                            <a:srgbClr val="000000">
                              <a:alpha val="43137"/>
                            </a:srgbClr>
                          </a:outerShdw>
                        </a:effectLst>
                        <a:latin typeface="Barlow" panose="00000500000000000000" pitchFamily="2" charset="-18"/>
                      </a:endParaRPr>
                    </a:p>
                  </a:txBody>
                  <a:tcPr marL="121917" marR="121917" marT="60940" marB="60940" anchor="ctr"/>
                </a:tc>
                <a:tc>
                  <a:txBody>
                    <a:bodyPr/>
                    <a:lstStyle/>
                    <a:p>
                      <a:pPr algn="ctr"/>
                      <a:r>
                        <a:rPr lang="hr-HR" sz="2100" b="1" dirty="0">
                          <a:effectLst>
                            <a:outerShdw blurRad="38100" dist="38100" dir="2700000" algn="tl">
                              <a:srgbClr val="000000">
                                <a:alpha val="43137"/>
                              </a:srgbClr>
                            </a:outerShdw>
                          </a:effectLst>
                        </a:rPr>
                        <a:t>2</a:t>
                      </a:r>
                      <a:endParaRPr lang="hr-HR" sz="2100" b="1" dirty="0">
                        <a:effectLst>
                          <a:outerShdw blurRad="38100" dist="38100" dir="2700000" algn="tl">
                            <a:srgbClr val="000000">
                              <a:alpha val="43137"/>
                            </a:srgbClr>
                          </a:outerShdw>
                        </a:effectLst>
                        <a:latin typeface="Barlow" panose="00000500000000000000" pitchFamily="2" charset="-18"/>
                      </a:endParaRPr>
                    </a:p>
                  </a:txBody>
                  <a:tcPr marL="121917" marR="121917" marT="60940" marB="60940" anchor="ctr"/>
                </a:tc>
                <a:tc>
                  <a:txBody>
                    <a:bodyPr/>
                    <a:lstStyle/>
                    <a:p>
                      <a:pPr algn="ctr"/>
                      <a:r>
                        <a:rPr lang="hr-HR" sz="2100" b="1" dirty="0">
                          <a:effectLst>
                            <a:outerShdw blurRad="38100" dist="38100" dir="2700000" algn="tl">
                              <a:srgbClr val="000000">
                                <a:alpha val="43137"/>
                              </a:srgbClr>
                            </a:outerShdw>
                          </a:effectLst>
                          <a:latin typeface="Barlow" panose="00000500000000000000" pitchFamily="2" charset="-18"/>
                        </a:rPr>
                        <a:t>2</a:t>
                      </a:r>
                    </a:p>
                  </a:txBody>
                  <a:tcPr marL="121917" marR="121917" marT="60940" marB="60940" anchor="ctr"/>
                </a:tc>
                <a:extLst>
                  <a:ext uri="{0D108BD9-81ED-4DB2-BD59-A6C34878D82A}">
                    <a16:rowId xmlns:a16="http://schemas.microsoft.com/office/drawing/2014/main" val="3651631359"/>
                  </a:ext>
                </a:extLst>
              </a:tr>
              <a:tr h="652015">
                <a:tc>
                  <a:txBody>
                    <a:bodyPr/>
                    <a:lstStyle/>
                    <a:p>
                      <a:pPr algn="ctr"/>
                      <a:r>
                        <a:rPr lang="hr-HR" sz="1600" b="0" dirty="0">
                          <a:effectLst>
                            <a:outerShdw blurRad="38100" dist="38100" dir="2700000" algn="tl">
                              <a:srgbClr val="000000">
                                <a:alpha val="43137"/>
                              </a:srgbClr>
                            </a:outerShdw>
                          </a:effectLst>
                        </a:rPr>
                        <a:t>Strani jezik </a:t>
                      </a:r>
                      <a:br>
                        <a:rPr lang="hr-HR" sz="1600" b="0" dirty="0">
                          <a:effectLst>
                            <a:outerShdw blurRad="38100" dist="38100" dir="2700000" algn="tl">
                              <a:srgbClr val="000000">
                                <a:alpha val="43137"/>
                              </a:srgbClr>
                            </a:outerShdw>
                          </a:effectLst>
                        </a:rPr>
                      </a:br>
                      <a:endParaRPr lang="hr-HR" sz="1600" b="0" dirty="0">
                        <a:effectLst>
                          <a:outerShdw blurRad="38100" dist="38100" dir="2700000" algn="tl">
                            <a:srgbClr val="000000">
                              <a:alpha val="43137"/>
                            </a:srgbClr>
                          </a:outerShdw>
                        </a:effectLst>
                        <a:latin typeface="Barlow" panose="00000500000000000000" pitchFamily="2" charset="-18"/>
                      </a:endParaRPr>
                    </a:p>
                  </a:txBody>
                  <a:tcPr marL="121917" marR="121917" marT="60940" marB="60940" anchor="ctr"/>
                </a:tc>
                <a:tc>
                  <a:txBody>
                    <a:bodyPr/>
                    <a:lstStyle/>
                    <a:p>
                      <a:pPr algn="ctr"/>
                      <a:r>
                        <a:rPr lang="hr-HR" sz="2100" b="1" dirty="0">
                          <a:effectLst>
                            <a:outerShdw blurRad="38100" dist="38100" dir="2700000" algn="tl">
                              <a:srgbClr val="000000">
                                <a:alpha val="43137"/>
                              </a:srgbClr>
                            </a:outerShdw>
                          </a:effectLst>
                          <a:latin typeface="Barlow" panose="00000500000000000000" pitchFamily="2" charset="-18"/>
                        </a:rPr>
                        <a:t>2</a:t>
                      </a:r>
                    </a:p>
                  </a:txBody>
                  <a:tcPr marL="121917" marR="121917" marT="60940" marB="60940" anchor="ctr"/>
                </a:tc>
                <a:tc>
                  <a:txBody>
                    <a:bodyPr/>
                    <a:lstStyle/>
                    <a:p>
                      <a:pPr algn="ctr"/>
                      <a:r>
                        <a:rPr lang="hr-HR" sz="2100" b="1" dirty="0">
                          <a:effectLst>
                            <a:outerShdw blurRad="38100" dist="38100" dir="2700000" algn="tl">
                              <a:srgbClr val="000000">
                                <a:alpha val="43137"/>
                              </a:srgbClr>
                            </a:outerShdw>
                          </a:effectLst>
                          <a:latin typeface="Barlow" panose="00000500000000000000" pitchFamily="2" charset="-18"/>
                        </a:rPr>
                        <a:t>3</a:t>
                      </a:r>
                    </a:p>
                  </a:txBody>
                  <a:tcPr marL="121917" marR="121917" marT="60940" marB="60940" anchor="ctr"/>
                </a:tc>
                <a:extLst>
                  <a:ext uri="{0D108BD9-81ED-4DB2-BD59-A6C34878D82A}">
                    <a16:rowId xmlns:a16="http://schemas.microsoft.com/office/drawing/2014/main" val="1390491071"/>
                  </a:ext>
                </a:extLst>
              </a:tr>
              <a:tr h="549180">
                <a:tc>
                  <a:txBody>
                    <a:bodyPr/>
                    <a:lstStyle/>
                    <a:p>
                      <a:pPr algn="ctr"/>
                      <a:r>
                        <a:rPr lang="hr-HR" sz="1600" b="0" dirty="0">
                          <a:effectLst>
                            <a:outerShdw blurRad="38100" dist="38100" dir="2700000" algn="tl">
                              <a:srgbClr val="000000">
                                <a:alpha val="43137"/>
                              </a:srgbClr>
                            </a:outerShdw>
                          </a:effectLst>
                        </a:rPr>
                        <a:t>Matematika</a:t>
                      </a:r>
                      <a:endParaRPr lang="hr-HR" sz="1600" b="0" dirty="0">
                        <a:effectLst>
                          <a:outerShdw blurRad="38100" dist="38100" dir="2700000" algn="tl">
                            <a:srgbClr val="000000">
                              <a:alpha val="43137"/>
                            </a:srgbClr>
                          </a:outerShdw>
                        </a:effectLst>
                        <a:latin typeface="Barlow" panose="00000500000000000000" pitchFamily="2" charset="-18"/>
                      </a:endParaRPr>
                    </a:p>
                  </a:txBody>
                  <a:tcPr marL="121917" marR="121917" marT="60940" marB="60940" anchor="ctr"/>
                </a:tc>
                <a:tc>
                  <a:txBody>
                    <a:bodyPr/>
                    <a:lstStyle/>
                    <a:p>
                      <a:pPr algn="ctr"/>
                      <a:r>
                        <a:rPr lang="hr-HR" sz="2100" b="1" dirty="0">
                          <a:effectLst>
                            <a:outerShdw blurRad="38100" dist="38100" dir="2700000" algn="tl">
                              <a:srgbClr val="000000">
                                <a:alpha val="43137"/>
                              </a:srgbClr>
                            </a:outerShdw>
                          </a:effectLst>
                          <a:latin typeface="Barlow" panose="00000500000000000000" pitchFamily="2" charset="-18"/>
                        </a:rPr>
                        <a:t>2</a:t>
                      </a:r>
                    </a:p>
                  </a:txBody>
                  <a:tcPr marL="121917" marR="121917" marT="60940" marB="60940" anchor="ctr"/>
                </a:tc>
                <a:tc>
                  <a:txBody>
                    <a:bodyPr/>
                    <a:lstStyle/>
                    <a:p>
                      <a:pPr algn="ctr"/>
                      <a:r>
                        <a:rPr lang="hr-HR" sz="2100" b="1" dirty="0">
                          <a:effectLst>
                            <a:outerShdw blurRad="38100" dist="38100" dir="2700000" algn="tl">
                              <a:srgbClr val="000000">
                                <a:alpha val="43137"/>
                              </a:srgbClr>
                            </a:outerShdw>
                          </a:effectLst>
                          <a:latin typeface="Barlow" panose="00000500000000000000" pitchFamily="2" charset="-18"/>
                        </a:rPr>
                        <a:t>2</a:t>
                      </a:r>
                    </a:p>
                  </a:txBody>
                  <a:tcPr marL="121917" marR="121917" marT="60940" marB="60940" anchor="ctr"/>
                </a:tc>
                <a:extLst>
                  <a:ext uri="{0D108BD9-81ED-4DB2-BD59-A6C34878D82A}">
                    <a16:rowId xmlns:a16="http://schemas.microsoft.com/office/drawing/2014/main" val="2599254190"/>
                  </a:ext>
                </a:extLst>
              </a:tr>
              <a:tr h="447000">
                <a:tc>
                  <a:txBody>
                    <a:bodyPr/>
                    <a:lstStyle/>
                    <a:p>
                      <a:pPr algn="ctr"/>
                      <a:r>
                        <a:rPr lang="hr-HR" sz="2100" b="1" dirty="0">
                          <a:solidFill>
                            <a:srgbClr val="002060"/>
                          </a:solidFill>
                          <a:effectLst>
                            <a:outerShdw blurRad="38100" dist="38100" dir="2700000" algn="tl">
                              <a:srgbClr val="000000">
                                <a:alpha val="43137"/>
                              </a:srgbClr>
                            </a:outerShdw>
                          </a:effectLst>
                        </a:rPr>
                        <a:t>Ukupno:</a:t>
                      </a:r>
                      <a:endParaRPr lang="hr-HR" sz="1600" b="1" dirty="0">
                        <a:solidFill>
                          <a:srgbClr val="002060"/>
                        </a:solidFill>
                        <a:effectLst>
                          <a:outerShdw blurRad="38100" dist="38100" dir="2700000" algn="tl">
                            <a:srgbClr val="000000">
                              <a:alpha val="43137"/>
                            </a:srgbClr>
                          </a:outerShdw>
                        </a:effectLst>
                        <a:latin typeface="Barlow" panose="00000500000000000000" pitchFamily="2" charset="-18"/>
                      </a:endParaRPr>
                    </a:p>
                  </a:txBody>
                  <a:tcPr marL="121917" marR="121917" marT="60940" marB="60940" anchor="ctr"/>
                </a:tc>
                <a:tc>
                  <a:txBody>
                    <a:bodyPr/>
                    <a:lstStyle/>
                    <a:p>
                      <a:pPr algn="ctr"/>
                      <a:r>
                        <a:rPr lang="hr-HR" sz="2100" b="1" dirty="0">
                          <a:solidFill>
                            <a:srgbClr val="FF0000"/>
                          </a:solidFill>
                          <a:effectLst>
                            <a:outerShdw blurRad="38100" dist="38100" dir="2700000" algn="tl">
                              <a:srgbClr val="000000">
                                <a:alpha val="43137"/>
                              </a:srgbClr>
                            </a:outerShdw>
                          </a:effectLst>
                        </a:rPr>
                        <a:t>6</a:t>
                      </a:r>
                      <a:endParaRPr lang="hr-HR" sz="2100" b="1" dirty="0">
                        <a:solidFill>
                          <a:srgbClr val="FF0000"/>
                        </a:solidFill>
                        <a:effectLst>
                          <a:outerShdw blurRad="38100" dist="38100" dir="2700000" algn="tl">
                            <a:srgbClr val="000000">
                              <a:alpha val="43137"/>
                            </a:srgbClr>
                          </a:outerShdw>
                        </a:effectLst>
                        <a:latin typeface="Barlow" panose="00000500000000000000" pitchFamily="2" charset="-18"/>
                      </a:endParaRPr>
                    </a:p>
                  </a:txBody>
                  <a:tcPr marL="121917" marR="121917" marT="60940" marB="60940" anchor="ctr"/>
                </a:tc>
                <a:tc>
                  <a:txBody>
                    <a:bodyPr/>
                    <a:lstStyle/>
                    <a:p>
                      <a:pPr algn="ctr"/>
                      <a:r>
                        <a:rPr lang="hr-HR" sz="2100" b="1" dirty="0">
                          <a:solidFill>
                            <a:srgbClr val="FF0000"/>
                          </a:solidFill>
                          <a:effectLst>
                            <a:outerShdw blurRad="38100" dist="38100" dir="2700000" algn="tl">
                              <a:srgbClr val="000000">
                                <a:alpha val="43137"/>
                              </a:srgbClr>
                            </a:outerShdw>
                          </a:effectLst>
                        </a:rPr>
                        <a:t>7</a:t>
                      </a:r>
                      <a:endParaRPr lang="hr-HR" sz="2100" b="1" dirty="0">
                        <a:solidFill>
                          <a:srgbClr val="FF0000"/>
                        </a:solidFill>
                        <a:effectLst>
                          <a:outerShdw blurRad="38100" dist="38100" dir="2700000" algn="tl">
                            <a:srgbClr val="000000">
                              <a:alpha val="43137"/>
                            </a:srgbClr>
                          </a:outerShdw>
                        </a:effectLst>
                        <a:latin typeface="Barlow" panose="00000500000000000000" pitchFamily="2" charset="-18"/>
                      </a:endParaRPr>
                    </a:p>
                  </a:txBody>
                  <a:tcPr marL="121917" marR="121917" marT="60940" marB="60940" anchor="ctr"/>
                </a:tc>
                <a:extLst>
                  <a:ext uri="{0D108BD9-81ED-4DB2-BD59-A6C34878D82A}">
                    <a16:rowId xmlns:a16="http://schemas.microsoft.com/office/drawing/2014/main" val="282837244"/>
                  </a:ext>
                </a:extLst>
              </a:tr>
            </a:tbl>
          </a:graphicData>
        </a:graphic>
      </p:graphicFrame>
      <p:graphicFrame>
        <p:nvGraphicFramePr>
          <p:cNvPr id="6" name="Tablica 4">
            <a:extLst>
              <a:ext uri="{FF2B5EF4-FFF2-40B4-BE49-F238E27FC236}">
                <a16:creationId xmlns:a16="http://schemas.microsoft.com/office/drawing/2014/main" id="{3D8A4CDA-5498-4BE9-A983-B81A58B77169}"/>
              </a:ext>
            </a:extLst>
          </p:cNvPr>
          <p:cNvGraphicFramePr>
            <a:graphicFrameLocks noGrp="1"/>
          </p:cNvGraphicFramePr>
          <p:nvPr>
            <p:extLst/>
          </p:nvPr>
        </p:nvGraphicFramePr>
        <p:xfrm>
          <a:off x="8016243" y="1679658"/>
          <a:ext cx="3063360" cy="4862098"/>
        </p:xfrm>
        <a:graphic>
          <a:graphicData uri="http://schemas.openxmlformats.org/drawingml/2006/table">
            <a:tbl>
              <a:tblPr firstRow="1" bandRow="1">
                <a:tableStyleId>{BC89EF96-8CEA-46FF-86C4-4CE0E7609802}</a:tableStyleId>
              </a:tblPr>
              <a:tblGrid>
                <a:gridCol w="1531680">
                  <a:extLst>
                    <a:ext uri="{9D8B030D-6E8A-4147-A177-3AD203B41FA5}">
                      <a16:colId xmlns:a16="http://schemas.microsoft.com/office/drawing/2014/main" val="3881303893"/>
                    </a:ext>
                  </a:extLst>
                </a:gridCol>
                <a:gridCol w="1531680">
                  <a:extLst>
                    <a:ext uri="{9D8B030D-6E8A-4147-A177-3AD203B41FA5}">
                      <a16:colId xmlns:a16="http://schemas.microsoft.com/office/drawing/2014/main" val="1950236623"/>
                    </a:ext>
                  </a:extLst>
                </a:gridCol>
              </a:tblGrid>
              <a:tr h="556199">
                <a:tc>
                  <a:txBody>
                    <a:bodyPr/>
                    <a:lstStyle/>
                    <a:p>
                      <a:pPr algn="ctr"/>
                      <a:r>
                        <a:rPr lang="hr-HR" sz="2100" b="1" dirty="0">
                          <a:effectLst>
                            <a:outerShdw blurRad="38100" dist="38100" dir="2700000" algn="tl">
                              <a:srgbClr val="000000">
                                <a:alpha val="43137"/>
                              </a:srgbClr>
                            </a:outerShdw>
                          </a:effectLst>
                          <a:latin typeface="Barlow" panose="00000500000000000000" pitchFamily="2" charset="-18"/>
                        </a:rPr>
                        <a:t>Elementi</a:t>
                      </a:r>
                    </a:p>
                  </a:txBody>
                  <a:tcPr marL="121920" marR="121920" marT="60960" marB="60960"/>
                </a:tc>
                <a:tc>
                  <a:txBody>
                    <a:bodyPr/>
                    <a:lstStyle/>
                    <a:p>
                      <a:pPr algn="ctr"/>
                      <a:r>
                        <a:rPr lang="hr-HR" sz="2100" b="1" dirty="0">
                          <a:effectLst>
                            <a:outerShdw blurRad="38100" dist="38100" dir="2700000" algn="tl">
                              <a:srgbClr val="000000">
                                <a:alpha val="43137"/>
                              </a:srgbClr>
                            </a:outerShdw>
                          </a:effectLst>
                          <a:latin typeface="Barlow" panose="00000500000000000000" pitchFamily="2" charset="-18"/>
                        </a:rPr>
                        <a:t>BODOVI</a:t>
                      </a:r>
                    </a:p>
                  </a:txBody>
                  <a:tcPr marL="121920" marR="121920" marT="60960" marB="60960"/>
                </a:tc>
                <a:extLst>
                  <a:ext uri="{0D108BD9-81ED-4DB2-BD59-A6C34878D82A}">
                    <a16:rowId xmlns:a16="http://schemas.microsoft.com/office/drawing/2014/main" val="1040554797"/>
                  </a:ext>
                </a:extLst>
              </a:tr>
              <a:tr h="606829">
                <a:tc>
                  <a:txBody>
                    <a:bodyPr/>
                    <a:lstStyle/>
                    <a:p>
                      <a:pPr algn="ctr"/>
                      <a:r>
                        <a:rPr lang="hr-HR" sz="1500" b="1" dirty="0">
                          <a:effectLst>
                            <a:outerShdw blurRad="38100" dist="38100" dir="2700000" algn="tl">
                              <a:srgbClr val="000000">
                                <a:alpha val="43137"/>
                              </a:srgbClr>
                            </a:outerShdw>
                          </a:effectLst>
                          <a:latin typeface="Barlow" panose="00000500000000000000" pitchFamily="2" charset="-18"/>
                        </a:rPr>
                        <a:t>Prosjeci </a:t>
                      </a:r>
                      <a:br>
                        <a:rPr lang="hr-HR" sz="1500" b="1" dirty="0">
                          <a:effectLst>
                            <a:outerShdw blurRad="38100" dist="38100" dir="2700000" algn="tl">
                              <a:srgbClr val="000000">
                                <a:alpha val="43137"/>
                              </a:srgbClr>
                            </a:outerShdw>
                          </a:effectLst>
                          <a:latin typeface="Barlow" panose="00000500000000000000" pitchFamily="2" charset="-18"/>
                        </a:rPr>
                      </a:br>
                      <a:r>
                        <a:rPr lang="hr-HR" sz="1500" b="1" dirty="0">
                          <a:effectLst>
                            <a:outerShdw blurRad="38100" dist="38100" dir="2700000" algn="tl">
                              <a:srgbClr val="000000">
                                <a:alpha val="43137"/>
                              </a:srgbClr>
                            </a:outerShdw>
                          </a:effectLst>
                          <a:latin typeface="Barlow" panose="00000500000000000000" pitchFamily="2" charset="-18"/>
                        </a:rPr>
                        <a:t>5.-8.r</a:t>
                      </a:r>
                    </a:p>
                  </a:txBody>
                  <a:tcPr marL="121928" marR="121928" marT="60925" marB="60925" anchor="ctr"/>
                </a:tc>
                <a:tc>
                  <a:txBody>
                    <a:bodyPr/>
                    <a:lstStyle/>
                    <a:p>
                      <a:pPr algn="ctr"/>
                      <a:r>
                        <a:rPr lang="hr-HR" sz="2100" b="1" dirty="0">
                          <a:effectLst>
                            <a:outerShdw blurRad="38100" dist="38100" dir="2700000" algn="tl">
                              <a:srgbClr val="000000">
                                <a:alpha val="43137"/>
                              </a:srgbClr>
                            </a:outerShdw>
                          </a:effectLst>
                          <a:latin typeface="Barlow" panose="00000500000000000000" pitchFamily="2" charset="-18"/>
                        </a:rPr>
                        <a:t>13,40</a:t>
                      </a:r>
                    </a:p>
                  </a:txBody>
                  <a:tcPr marL="121928" marR="121928" marT="60925" marB="60925" anchor="ctr"/>
                </a:tc>
                <a:extLst>
                  <a:ext uri="{0D108BD9-81ED-4DB2-BD59-A6C34878D82A}">
                    <a16:rowId xmlns:a16="http://schemas.microsoft.com/office/drawing/2014/main" val="3819656310"/>
                  </a:ext>
                </a:extLst>
              </a:tr>
              <a:tr h="1322107">
                <a:tc>
                  <a:txBody>
                    <a:bodyPr/>
                    <a:lstStyle/>
                    <a:p>
                      <a:pPr algn="ctr"/>
                      <a:r>
                        <a:rPr lang="hr-HR" sz="1500" b="1" dirty="0">
                          <a:effectLst>
                            <a:outerShdw blurRad="38100" dist="38100" dir="2700000" algn="tl">
                              <a:srgbClr val="000000">
                                <a:alpha val="43137"/>
                              </a:srgbClr>
                            </a:outerShdw>
                          </a:effectLst>
                          <a:latin typeface="Barlow" panose="00000500000000000000" pitchFamily="2" charset="-18"/>
                        </a:rPr>
                        <a:t>Zaključne </a:t>
                      </a:r>
                      <a:br>
                        <a:rPr lang="hr-HR" sz="1500" b="1" dirty="0">
                          <a:effectLst>
                            <a:outerShdw blurRad="38100" dist="38100" dir="2700000" algn="tl">
                              <a:srgbClr val="000000">
                                <a:alpha val="43137"/>
                              </a:srgbClr>
                            </a:outerShdw>
                          </a:effectLst>
                          <a:latin typeface="Barlow" panose="00000500000000000000" pitchFamily="2" charset="-18"/>
                        </a:rPr>
                      </a:br>
                      <a:r>
                        <a:rPr lang="hr-HR" sz="1500" b="1" dirty="0">
                          <a:effectLst>
                            <a:outerShdw blurRad="38100" dist="38100" dir="2700000" algn="tl">
                              <a:srgbClr val="000000">
                                <a:alpha val="43137"/>
                              </a:srgbClr>
                            </a:outerShdw>
                          </a:effectLst>
                          <a:latin typeface="Barlow" panose="00000500000000000000" pitchFamily="2" charset="-18"/>
                        </a:rPr>
                        <a:t>ocjene </a:t>
                      </a:r>
                      <a:br>
                        <a:rPr lang="hr-HR" sz="1500" b="1" dirty="0">
                          <a:effectLst>
                            <a:outerShdw blurRad="38100" dist="38100" dir="2700000" algn="tl">
                              <a:srgbClr val="000000">
                                <a:alpha val="43137"/>
                              </a:srgbClr>
                            </a:outerShdw>
                          </a:effectLst>
                          <a:latin typeface="Barlow" panose="00000500000000000000" pitchFamily="2" charset="-18"/>
                        </a:rPr>
                      </a:br>
                      <a:r>
                        <a:rPr lang="hr-HR" sz="1500" b="1" dirty="0">
                          <a:effectLst>
                            <a:outerShdw blurRad="38100" dist="38100" dir="2700000" algn="tl">
                              <a:srgbClr val="000000">
                                <a:alpha val="43137"/>
                              </a:srgbClr>
                            </a:outerShdw>
                          </a:effectLst>
                          <a:latin typeface="Barlow" panose="00000500000000000000" pitchFamily="2" charset="-18"/>
                        </a:rPr>
                        <a:t>važnih </a:t>
                      </a:r>
                      <a:br>
                        <a:rPr lang="hr-HR" sz="1500" b="1" dirty="0">
                          <a:effectLst>
                            <a:outerShdw blurRad="38100" dist="38100" dir="2700000" algn="tl">
                              <a:srgbClr val="000000">
                                <a:alpha val="43137"/>
                              </a:srgbClr>
                            </a:outerShdw>
                          </a:effectLst>
                          <a:latin typeface="Barlow" panose="00000500000000000000" pitchFamily="2" charset="-18"/>
                        </a:rPr>
                      </a:br>
                      <a:r>
                        <a:rPr lang="hr-HR" sz="1500" b="1" dirty="0">
                          <a:effectLst>
                            <a:outerShdw blurRad="38100" dist="38100" dir="2700000" algn="tl">
                              <a:srgbClr val="000000">
                                <a:alpha val="43137"/>
                              </a:srgbClr>
                            </a:outerShdw>
                          </a:effectLst>
                          <a:latin typeface="Barlow" panose="00000500000000000000" pitchFamily="2" charset="-18"/>
                        </a:rPr>
                        <a:t>predmeta </a:t>
                      </a:r>
                      <a:br>
                        <a:rPr lang="hr-HR" sz="1500" b="1" dirty="0">
                          <a:effectLst>
                            <a:outerShdw blurRad="38100" dist="38100" dir="2700000" algn="tl">
                              <a:srgbClr val="000000">
                                <a:alpha val="43137"/>
                              </a:srgbClr>
                            </a:outerShdw>
                          </a:effectLst>
                          <a:latin typeface="Barlow" panose="00000500000000000000" pitchFamily="2" charset="-18"/>
                        </a:rPr>
                      </a:br>
                      <a:r>
                        <a:rPr lang="hr-HR" sz="1500" b="1" dirty="0">
                          <a:effectLst>
                            <a:outerShdw blurRad="38100" dist="38100" dir="2700000" algn="tl">
                              <a:srgbClr val="000000">
                                <a:alpha val="43137"/>
                              </a:srgbClr>
                            </a:outerShdw>
                          </a:effectLst>
                          <a:latin typeface="Barlow" panose="00000500000000000000" pitchFamily="2" charset="-18"/>
                        </a:rPr>
                        <a:t>7.r</a:t>
                      </a:r>
                    </a:p>
                  </a:txBody>
                  <a:tcPr marL="121928" marR="121928" marT="60925" marB="60925" anchor="ctr"/>
                </a:tc>
                <a:tc>
                  <a:txBody>
                    <a:bodyPr/>
                    <a:lstStyle/>
                    <a:p>
                      <a:pPr algn="ctr"/>
                      <a:r>
                        <a:rPr lang="hr-HR" sz="2100" b="1" dirty="0">
                          <a:effectLst>
                            <a:outerShdw blurRad="38100" dist="38100" dir="2700000" algn="tl">
                              <a:srgbClr val="000000">
                                <a:alpha val="43137"/>
                              </a:srgbClr>
                            </a:outerShdw>
                          </a:effectLst>
                          <a:latin typeface="Barlow" panose="00000500000000000000" pitchFamily="2" charset="-18"/>
                        </a:rPr>
                        <a:t>6</a:t>
                      </a:r>
                    </a:p>
                  </a:txBody>
                  <a:tcPr marL="121928" marR="121928" marT="60925" marB="60925" anchor="ctr"/>
                </a:tc>
                <a:extLst>
                  <a:ext uri="{0D108BD9-81ED-4DB2-BD59-A6C34878D82A}">
                    <a16:rowId xmlns:a16="http://schemas.microsoft.com/office/drawing/2014/main" val="41038081"/>
                  </a:ext>
                </a:extLst>
              </a:tr>
              <a:tr h="1322107">
                <a:tc>
                  <a:txBody>
                    <a:bodyPr/>
                    <a:lstStyle/>
                    <a:p>
                      <a:pPr algn="ctr"/>
                      <a:r>
                        <a:rPr lang="hr-HR" sz="1500" b="1" dirty="0">
                          <a:effectLst>
                            <a:outerShdw blurRad="38100" dist="38100" dir="2700000" algn="tl">
                              <a:srgbClr val="000000">
                                <a:alpha val="43137"/>
                              </a:srgbClr>
                            </a:outerShdw>
                          </a:effectLst>
                          <a:latin typeface="Barlow" panose="00000500000000000000" pitchFamily="2" charset="-18"/>
                        </a:rPr>
                        <a:t>Zaključne </a:t>
                      </a:r>
                      <a:br>
                        <a:rPr lang="hr-HR" sz="1500" b="1" dirty="0">
                          <a:effectLst>
                            <a:outerShdw blurRad="38100" dist="38100" dir="2700000" algn="tl">
                              <a:srgbClr val="000000">
                                <a:alpha val="43137"/>
                              </a:srgbClr>
                            </a:outerShdw>
                          </a:effectLst>
                          <a:latin typeface="Barlow" panose="00000500000000000000" pitchFamily="2" charset="-18"/>
                        </a:rPr>
                      </a:br>
                      <a:r>
                        <a:rPr lang="hr-HR" sz="1500" b="1" dirty="0">
                          <a:effectLst>
                            <a:outerShdw blurRad="38100" dist="38100" dir="2700000" algn="tl">
                              <a:srgbClr val="000000">
                                <a:alpha val="43137"/>
                              </a:srgbClr>
                            </a:outerShdw>
                          </a:effectLst>
                          <a:latin typeface="Barlow" panose="00000500000000000000" pitchFamily="2" charset="-18"/>
                        </a:rPr>
                        <a:t>ocjene </a:t>
                      </a:r>
                      <a:br>
                        <a:rPr lang="hr-HR" sz="1500" b="1" dirty="0">
                          <a:effectLst>
                            <a:outerShdw blurRad="38100" dist="38100" dir="2700000" algn="tl">
                              <a:srgbClr val="000000">
                                <a:alpha val="43137"/>
                              </a:srgbClr>
                            </a:outerShdw>
                          </a:effectLst>
                          <a:latin typeface="Barlow" panose="00000500000000000000" pitchFamily="2" charset="-18"/>
                        </a:rPr>
                      </a:br>
                      <a:r>
                        <a:rPr lang="hr-HR" sz="1500" b="1" dirty="0">
                          <a:effectLst>
                            <a:outerShdw blurRad="38100" dist="38100" dir="2700000" algn="tl">
                              <a:srgbClr val="000000">
                                <a:alpha val="43137"/>
                              </a:srgbClr>
                            </a:outerShdw>
                          </a:effectLst>
                          <a:latin typeface="Barlow" panose="00000500000000000000" pitchFamily="2" charset="-18"/>
                        </a:rPr>
                        <a:t>važnih </a:t>
                      </a:r>
                      <a:br>
                        <a:rPr lang="hr-HR" sz="1500" b="1" dirty="0">
                          <a:effectLst>
                            <a:outerShdw blurRad="38100" dist="38100" dir="2700000" algn="tl">
                              <a:srgbClr val="000000">
                                <a:alpha val="43137"/>
                              </a:srgbClr>
                            </a:outerShdw>
                          </a:effectLst>
                          <a:latin typeface="Barlow" panose="00000500000000000000" pitchFamily="2" charset="-18"/>
                        </a:rPr>
                      </a:br>
                      <a:r>
                        <a:rPr lang="hr-HR" sz="1500" b="1" dirty="0">
                          <a:effectLst>
                            <a:outerShdw blurRad="38100" dist="38100" dir="2700000" algn="tl">
                              <a:srgbClr val="000000">
                                <a:alpha val="43137"/>
                              </a:srgbClr>
                            </a:outerShdw>
                          </a:effectLst>
                          <a:latin typeface="Barlow" panose="00000500000000000000" pitchFamily="2" charset="-18"/>
                        </a:rPr>
                        <a:t>predmeta </a:t>
                      </a:r>
                      <a:br>
                        <a:rPr lang="hr-HR" sz="1500" b="1" dirty="0">
                          <a:effectLst>
                            <a:outerShdw blurRad="38100" dist="38100" dir="2700000" algn="tl">
                              <a:srgbClr val="000000">
                                <a:alpha val="43137"/>
                              </a:srgbClr>
                            </a:outerShdw>
                          </a:effectLst>
                          <a:latin typeface="Barlow" panose="00000500000000000000" pitchFamily="2" charset="-18"/>
                        </a:rPr>
                      </a:br>
                      <a:r>
                        <a:rPr lang="hr-HR" sz="1500" b="1" dirty="0">
                          <a:effectLst>
                            <a:outerShdw blurRad="38100" dist="38100" dir="2700000" algn="tl">
                              <a:srgbClr val="000000">
                                <a:alpha val="43137"/>
                              </a:srgbClr>
                            </a:outerShdw>
                          </a:effectLst>
                          <a:latin typeface="Barlow" panose="00000500000000000000" pitchFamily="2" charset="-18"/>
                        </a:rPr>
                        <a:t>8.r</a:t>
                      </a:r>
                    </a:p>
                  </a:txBody>
                  <a:tcPr marL="121928" marR="121928" marT="60925" marB="60925" anchor="ctr"/>
                </a:tc>
                <a:tc>
                  <a:txBody>
                    <a:bodyPr/>
                    <a:lstStyle/>
                    <a:p>
                      <a:pPr algn="ctr"/>
                      <a:r>
                        <a:rPr lang="hr-HR" sz="2100" b="1" dirty="0">
                          <a:effectLst>
                            <a:outerShdw blurRad="38100" dist="38100" dir="2700000" algn="tl">
                              <a:srgbClr val="000000">
                                <a:alpha val="43137"/>
                              </a:srgbClr>
                            </a:outerShdw>
                          </a:effectLst>
                          <a:latin typeface="Barlow" panose="00000500000000000000" pitchFamily="2" charset="-18"/>
                        </a:rPr>
                        <a:t>7</a:t>
                      </a:r>
                    </a:p>
                  </a:txBody>
                  <a:tcPr marL="121928" marR="121928" marT="60925" marB="60925" anchor="ctr"/>
                </a:tc>
                <a:extLst>
                  <a:ext uri="{0D108BD9-81ED-4DB2-BD59-A6C34878D82A}">
                    <a16:rowId xmlns:a16="http://schemas.microsoft.com/office/drawing/2014/main" val="126435875"/>
                  </a:ext>
                </a:extLst>
              </a:tr>
              <a:tr h="1054856">
                <a:tc>
                  <a:txBody>
                    <a:bodyPr/>
                    <a:lstStyle/>
                    <a:p>
                      <a:pPr algn="ctr"/>
                      <a:r>
                        <a:rPr lang="hr-HR" sz="2100" b="1" dirty="0">
                          <a:solidFill>
                            <a:srgbClr val="002060"/>
                          </a:solidFill>
                          <a:effectLst>
                            <a:outerShdw blurRad="38100" dist="38100" dir="2700000" algn="tl">
                              <a:srgbClr val="000000">
                                <a:alpha val="43137"/>
                              </a:srgbClr>
                            </a:outerShdw>
                          </a:effectLst>
                          <a:latin typeface="Barlow" panose="00000500000000000000" pitchFamily="2" charset="-18"/>
                        </a:rPr>
                        <a:t>Ukupno:</a:t>
                      </a:r>
                      <a:endParaRPr lang="hr-HR" sz="1500" b="1" dirty="0">
                        <a:solidFill>
                          <a:srgbClr val="002060"/>
                        </a:solidFill>
                        <a:effectLst>
                          <a:outerShdw blurRad="38100" dist="38100" dir="2700000" algn="tl">
                            <a:srgbClr val="000000">
                              <a:alpha val="43137"/>
                            </a:srgbClr>
                          </a:outerShdw>
                        </a:effectLst>
                        <a:latin typeface="Barlow" panose="00000500000000000000" pitchFamily="2" charset="-18"/>
                      </a:endParaRPr>
                    </a:p>
                  </a:txBody>
                  <a:tcPr marL="121928" marR="121928" marT="60925" marB="60925" anchor="ctr"/>
                </a:tc>
                <a:tc>
                  <a:txBody>
                    <a:bodyPr/>
                    <a:lstStyle/>
                    <a:p>
                      <a:pPr algn="ctr"/>
                      <a:r>
                        <a:rPr lang="hr-HR" sz="2100" b="1" u="none" dirty="0">
                          <a:solidFill>
                            <a:srgbClr val="FF0000"/>
                          </a:solidFill>
                          <a:effectLst>
                            <a:outerShdw blurRad="38100" dist="38100" dir="2700000" algn="tl">
                              <a:srgbClr val="000000">
                                <a:alpha val="43137"/>
                              </a:srgbClr>
                            </a:outerShdw>
                          </a:effectLst>
                          <a:latin typeface="Barlow" panose="00000500000000000000" pitchFamily="2" charset="-18"/>
                        </a:rPr>
                        <a:t>26,40</a:t>
                      </a:r>
                    </a:p>
                  </a:txBody>
                  <a:tcPr marL="121928" marR="121928" marT="60925" marB="60925" anchor="ctr"/>
                </a:tc>
                <a:extLst>
                  <a:ext uri="{0D108BD9-81ED-4DB2-BD59-A6C34878D82A}">
                    <a16:rowId xmlns:a16="http://schemas.microsoft.com/office/drawing/2014/main" val="3177737437"/>
                  </a:ext>
                </a:extLst>
              </a:tr>
            </a:tbl>
          </a:graphicData>
        </a:graphic>
      </p:graphicFrame>
      <p:sp>
        <p:nvSpPr>
          <p:cNvPr id="7" name="Naslov 2">
            <a:extLst>
              <a:ext uri="{FF2B5EF4-FFF2-40B4-BE49-F238E27FC236}">
                <a16:creationId xmlns:a16="http://schemas.microsoft.com/office/drawing/2014/main" id="{A6B2DE04-BA08-4C14-95C1-E80345D5D32E}"/>
              </a:ext>
            </a:extLst>
          </p:cNvPr>
          <p:cNvSpPr txBox="1">
            <a:spLocks/>
          </p:cNvSpPr>
          <p:nvPr/>
        </p:nvSpPr>
        <p:spPr>
          <a:xfrm>
            <a:off x="553601" y="5944899"/>
            <a:ext cx="7340721" cy="3640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Big Shoulders Text SemiBold"/>
              <a:buNone/>
              <a:defRPr sz="3000" b="0" i="0" u="none" strike="noStrike" cap="none">
                <a:solidFill>
                  <a:schemeClr val="dk1"/>
                </a:solidFill>
                <a:latin typeface="Big Shoulders Text SemiBold"/>
                <a:ea typeface="Big Shoulders Text SemiBold"/>
                <a:cs typeface="Big Shoulders Text SemiBold"/>
                <a:sym typeface="Big Shoulders Text SemiBold"/>
              </a:defRPr>
            </a:lvl1pPr>
            <a:lvl2pPr marR="0" lvl="1"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2pPr>
            <a:lvl3pPr marR="0" lvl="2"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3pPr>
            <a:lvl4pPr marR="0" lvl="3"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4pPr>
            <a:lvl5pPr marR="0" lvl="4"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5pPr>
            <a:lvl6pPr marR="0" lvl="5"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6pPr>
            <a:lvl7pPr marR="0" lvl="6"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7pPr>
            <a:lvl8pPr marR="0" lvl="7"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8pPr>
            <a:lvl9pPr marR="0" lvl="8" algn="l" rtl="0">
              <a:lnSpc>
                <a:spcPct val="100000"/>
              </a:lnSpc>
              <a:spcBef>
                <a:spcPts val="0"/>
              </a:spcBef>
              <a:spcAft>
                <a:spcPts val="0"/>
              </a:spcAft>
              <a:buClr>
                <a:schemeClr val="dk1"/>
              </a:buClr>
              <a:buSzPts val="2800"/>
              <a:buFont typeface="Big Shoulders Text SemiBold"/>
              <a:buNone/>
              <a:defRPr sz="2800" b="0" i="0" u="none" strike="noStrike" cap="none">
                <a:solidFill>
                  <a:schemeClr val="dk1"/>
                </a:solidFill>
                <a:latin typeface="Big Shoulders Text SemiBold"/>
                <a:ea typeface="Big Shoulders Text SemiBold"/>
                <a:cs typeface="Big Shoulders Text SemiBold"/>
                <a:sym typeface="Big Shoulders Text SemiBold"/>
              </a:defRPr>
            </a:lvl9pPr>
          </a:lstStyle>
          <a:p>
            <a:r>
              <a:rPr lang="hr-HR" sz="2667" b="1" dirty="0">
                <a:effectLst>
                  <a:outerShdw blurRad="38100" dist="38100" dir="2700000" algn="tl">
                    <a:srgbClr val="000000">
                      <a:alpha val="43137"/>
                    </a:srgbClr>
                  </a:outerShdw>
                </a:effectLst>
              </a:rPr>
              <a:t>+ Dodatni bodovi!</a:t>
            </a:r>
          </a:p>
        </p:txBody>
      </p:sp>
    </p:spTree>
    <p:extLst>
      <p:ext uri="{BB962C8B-B14F-4D97-AF65-F5344CB8AC3E}">
        <p14:creationId xmlns:p14="http://schemas.microsoft.com/office/powerpoint/2010/main" val="3945318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71804" y="993528"/>
            <a:ext cx="10270000" cy="2531200"/>
          </a:xfrm>
        </p:spPr>
        <p:txBody>
          <a:bodyPr/>
          <a:lstStyle/>
          <a:p>
            <a:r>
              <a:rPr lang="hr-HR" sz="5333" dirty="0"/>
              <a:t>Izračunaj bodove!</a:t>
            </a:r>
            <a:br>
              <a:rPr lang="hr-HR" sz="5333" dirty="0"/>
            </a:br>
            <a:r>
              <a:rPr lang="hr-HR" sz="5333" dirty="0"/>
              <a:t/>
            </a:r>
            <a:br>
              <a:rPr lang="hr-HR" sz="5333" dirty="0"/>
            </a:br>
            <a:r>
              <a:rPr lang="hr-HR" sz="5333" dirty="0"/>
              <a:t/>
            </a:r>
            <a:br>
              <a:rPr lang="hr-HR" sz="5333" dirty="0"/>
            </a:br>
            <a:r>
              <a:rPr lang="hr-HR" sz="3733" dirty="0">
                <a:latin typeface="Barlow" panose="020B0604020202020204" charset="-18"/>
              </a:rPr>
              <a:t>https://www.srednja.hr/srednja-kalkulator/</a:t>
            </a:r>
          </a:p>
        </p:txBody>
      </p:sp>
      <p:pic>
        <p:nvPicPr>
          <p:cNvPr id="3" name="Slika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28600"/>
            <a:ext cx="2810933" cy="2108200"/>
          </a:xfrm>
          <a:prstGeom prst="rect">
            <a:avLst/>
          </a:prstGeom>
        </p:spPr>
      </p:pic>
    </p:spTree>
    <p:extLst>
      <p:ext uri="{BB962C8B-B14F-4D97-AF65-F5344CB8AC3E}">
        <p14:creationId xmlns:p14="http://schemas.microsoft.com/office/powerpoint/2010/main" val="4026692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8F14F298-BB9F-4D6A-A459-C91F699DBBCB}"/>
              </a:ext>
            </a:extLst>
          </p:cNvPr>
          <p:cNvSpPr>
            <a:spLocks noGrp="1"/>
          </p:cNvSpPr>
          <p:nvPr>
            <p:ph type="body" idx="1"/>
          </p:nvPr>
        </p:nvSpPr>
        <p:spPr>
          <a:xfrm>
            <a:off x="2979600" y="1874216"/>
            <a:ext cx="8251201" cy="4263517"/>
          </a:xfrm>
        </p:spPr>
        <p:txBody>
          <a:bodyPr/>
          <a:lstStyle/>
          <a:p>
            <a:pPr marL="203195" indent="0" algn="ctr">
              <a:buNone/>
            </a:pPr>
            <a:r>
              <a:rPr lang="hr-HR" sz="2400" b="1" i="1" dirty="0">
                <a:solidFill>
                  <a:srgbClr val="CC0099"/>
                </a:solidFill>
                <a:effectLst>
                  <a:outerShdw blurRad="38100" dist="38100" dir="2700000" algn="tl">
                    <a:srgbClr val="000000">
                      <a:alpha val="43137"/>
                    </a:srgbClr>
                  </a:outerShdw>
                </a:effectLst>
              </a:rPr>
              <a:t>DODATNI ELEMENT VREDNOVANJA </a:t>
            </a:r>
            <a:r>
              <a:rPr lang="hr-HR" sz="2400" i="1" dirty="0">
                <a:effectLst>
                  <a:outerShdw blurRad="38100" dist="38100" dir="2700000" algn="tl">
                    <a:srgbClr val="000000">
                      <a:alpha val="43137"/>
                    </a:srgbClr>
                  </a:outerShdw>
                </a:effectLst>
              </a:rPr>
              <a:t>čine sposobnosti, darovitost i znanja kandidata.</a:t>
            </a:r>
          </a:p>
          <a:p>
            <a:endParaRPr lang="hr-HR" sz="2400" b="1" dirty="0">
              <a:effectLst>
                <a:outerShdw blurRad="38100" dist="38100" dir="2700000" algn="tl">
                  <a:srgbClr val="000000">
                    <a:alpha val="43137"/>
                  </a:srgbClr>
                </a:outerShdw>
              </a:effectLst>
            </a:endParaRPr>
          </a:p>
          <a:p>
            <a:r>
              <a:rPr lang="hr-HR" sz="2400" b="1" dirty="0">
                <a:effectLst>
                  <a:outerShdw blurRad="38100" dist="38100" dir="2700000" algn="tl">
                    <a:srgbClr val="000000">
                      <a:alpha val="43137"/>
                    </a:srgbClr>
                  </a:outerShdw>
                </a:effectLst>
              </a:rPr>
              <a:t>Provjera </a:t>
            </a:r>
            <a:r>
              <a:rPr lang="hr-HR" sz="2400" b="1" dirty="0">
                <a:solidFill>
                  <a:schemeClr val="accent4">
                    <a:lumMod val="75000"/>
                  </a:schemeClr>
                </a:solidFill>
                <a:effectLst>
                  <a:outerShdw blurRad="38100" dist="38100" dir="2700000" algn="tl">
                    <a:srgbClr val="000000">
                      <a:alpha val="43137"/>
                    </a:srgbClr>
                  </a:outerShdw>
                </a:effectLst>
              </a:rPr>
              <a:t>VJEŠTINA I SPOSOBNOSTI </a:t>
            </a:r>
            <a:br>
              <a:rPr lang="hr-HR" sz="2400" b="1" dirty="0">
                <a:solidFill>
                  <a:schemeClr val="accent4">
                    <a:lumMod val="75000"/>
                  </a:schemeClr>
                </a:solidFill>
                <a:effectLst>
                  <a:outerShdw blurRad="38100" dist="38100" dir="2700000" algn="tl">
                    <a:srgbClr val="000000">
                      <a:alpha val="43137"/>
                    </a:srgbClr>
                  </a:outerShdw>
                </a:effectLst>
              </a:rPr>
            </a:br>
            <a:r>
              <a:rPr lang="hr-HR" sz="2400" b="1" i="1" dirty="0">
                <a:effectLst>
                  <a:outerShdw blurRad="38100" dist="38100" dir="2700000" algn="tl">
                    <a:srgbClr val="000000">
                      <a:alpha val="43137"/>
                    </a:srgbClr>
                  </a:outerShdw>
                </a:effectLst>
              </a:rPr>
              <a:t>(likovne, glazbene, plesne škole)</a:t>
            </a:r>
          </a:p>
          <a:p>
            <a:r>
              <a:rPr lang="hr-HR" sz="2400" b="1" dirty="0">
                <a:effectLst>
                  <a:outerShdw blurRad="38100" dist="38100" dir="2700000" algn="tl">
                    <a:srgbClr val="000000">
                      <a:alpha val="43137"/>
                    </a:srgbClr>
                  </a:outerShdw>
                </a:effectLst>
              </a:rPr>
              <a:t>Rezultati NATJECANJA U ZNANJU</a:t>
            </a:r>
          </a:p>
          <a:p>
            <a:r>
              <a:rPr lang="hr-HR" sz="2400" b="1" dirty="0">
                <a:effectLst>
                  <a:outerShdw blurRad="38100" dist="38100" dir="2700000" algn="tl">
                    <a:srgbClr val="000000">
                      <a:alpha val="43137"/>
                    </a:srgbClr>
                  </a:outerShdw>
                </a:effectLst>
              </a:rPr>
              <a:t>Rezultati </a:t>
            </a:r>
            <a:r>
              <a:rPr lang="hr-HR" sz="2400" b="1" dirty="0">
                <a:solidFill>
                  <a:srgbClr val="00B050"/>
                </a:solidFill>
                <a:effectLst>
                  <a:outerShdw blurRad="38100" dist="38100" dir="2700000" algn="tl">
                    <a:srgbClr val="000000">
                      <a:alpha val="43137"/>
                    </a:srgbClr>
                  </a:outerShdw>
                </a:effectLst>
              </a:rPr>
              <a:t>NATJECANJA ŠKOLSKIH SPORTSKIH DRUŠTVA </a:t>
            </a:r>
          </a:p>
          <a:p>
            <a:endParaRPr lang="hr-HR" sz="2400" b="1" dirty="0">
              <a:solidFill>
                <a:srgbClr val="00B050"/>
              </a:solidFill>
              <a:effectLst>
                <a:outerShdw blurRad="38100" dist="38100" dir="2700000" algn="tl">
                  <a:srgbClr val="000000">
                    <a:alpha val="43137"/>
                  </a:srgbClr>
                </a:outerShdw>
              </a:effectLst>
            </a:endParaRPr>
          </a:p>
          <a:p>
            <a:pPr marL="203195" indent="0" algn="ctr">
              <a:buNone/>
            </a:pPr>
            <a:r>
              <a:rPr lang="hr-HR" sz="1867" b="1" i="1" dirty="0">
                <a:solidFill>
                  <a:srgbClr val="FF0000"/>
                </a:solidFill>
                <a:effectLst>
                  <a:outerShdw blurRad="38100" dist="38100" dir="2700000" algn="tl">
                    <a:srgbClr val="000000">
                      <a:alpha val="43137"/>
                    </a:srgbClr>
                  </a:outerShdw>
                </a:effectLst>
              </a:rPr>
              <a:t>Neke srednje škole mogu provoditi provjere posebnih znanja iz HJ, MAT, 1. STR. JEZIKA ili nastavnih predmeta koje su im važne. Na temelju ovoga kandidat može ostvariti najviše 10 bodova, a provjera nije eliminacijska.</a:t>
            </a:r>
          </a:p>
        </p:txBody>
      </p:sp>
      <p:sp>
        <p:nvSpPr>
          <p:cNvPr id="3" name="Naslov 2">
            <a:extLst>
              <a:ext uri="{FF2B5EF4-FFF2-40B4-BE49-F238E27FC236}">
                <a16:creationId xmlns:a16="http://schemas.microsoft.com/office/drawing/2014/main" id="{7F212861-FCF9-4ECA-A407-A73D3EF6A6D2}"/>
              </a:ext>
            </a:extLst>
          </p:cNvPr>
          <p:cNvSpPr>
            <a:spLocks noGrp="1"/>
          </p:cNvSpPr>
          <p:nvPr>
            <p:ph type="title"/>
          </p:nvPr>
        </p:nvSpPr>
        <p:spPr/>
        <p:txBody>
          <a:bodyPr/>
          <a:lstStyle/>
          <a:p>
            <a:r>
              <a:rPr lang="hr-HR" b="1" dirty="0">
                <a:effectLst>
                  <a:outerShdw blurRad="38100" dist="38100" dir="2700000" algn="tl">
                    <a:srgbClr val="000000">
                      <a:alpha val="43137"/>
                    </a:srgbClr>
                  </a:outerShdw>
                </a:effectLst>
              </a:rPr>
              <a:t>Ono što se </a:t>
            </a:r>
            <a:r>
              <a:rPr lang="hr-HR" b="1" dirty="0">
                <a:solidFill>
                  <a:schemeClr val="accent4">
                    <a:lumMod val="75000"/>
                  </a:schemeClr>
                </a:solidFill>
                <a:effectLst>
                  <a:outerShdw blurRad="38100" dist="38100" dir="2700000" algn="tl">
                    <a:srgbClr val="000000">
                      <a:alpha val="43137"/>
                    </a:srgbClr>
                  </a:outerShdw>
                </a:effectLst>
              </a:rPr>
              <a:t>NEKIMA</a:t>
            </a:r>
            <a:r>
              <a:rPr lang="hr-HR" b="1" dirty="0">
                <a:effectLst>
                  <a:outerShdw blurRad="38100" dist="38100" dir="2700000" algn="tl">
                    <a:srgbClr val="000000">
                      <a:alpha val="43137"/>
                    </a:srgbClr>
                  </a:outerShdw>
                </a:effectLst>
              </a:rPr>
              <a:t> boduje</a:t>
            </a:r>
            <a:r>
              <a:rPr lang="hr-HR" b="1" dirty="0" smtClean="0">
                <a:effectLst>
                  <a:outerShdw blurRad="38100" dist="38100" dir="2700000" algn="tl">
                    <a:srgbClr val="000000">
                      <a:alpha val="43137"/>
                    </a:srgbClr>
                  </a:outerShdw>
                </a:effectLst>
              </a:rPr>
              <a:t>… DODATNI ELEMENT</a:t>
            </a:r>
            <a:endParaRPr lang="hr-HR" b="1" dirty="0">
              <a:effectLst>
                <a:outerShdw blurRad="38100" dist="38100" dir="2700000" algn="tl">
                  <a:srgbClr val="000000">
                    <a:alpha val="43137"/>
                  </a:srgbClr>
                </a:outerShdw>
              </a:effectLst>
            </a:endParaRPr>
          </a:p>
        </p:txBody>
      </p:sp>
      <p:grpSp>
        <p:nvGrpSpPr>
          <p:cNvPr id="4" name="Grupa 3">
            <a:extLst>
              <a:ext uri="{FF2B5EF4-FFF2-40B4-BE49-F238E27FC236}">
                <a16:creationId xmlns:a16="http://schemas.microsoft.com/office/drawing/2014/main" id="{8DAE6CD7-C0C0-4E79-8001-E715A9995EB5}"/>
              </a:ext>
            </a:extLst>
          </p:cNvPr>
          <p:cNvGrpSpPr/>
          <p:nvPr/>
        </p:nvGrpSpPr>
        <p:grpSpPr>
          <a:xfrm>
            <a:off x="228601" y="1659377"/>
            <a:ext cx="2751000" cy="4498673"/>
            <a:chOff x="583" y="-1"/>
            <a:chExt cx="1513799" cy="3197637"/>
          </a:xfrm>
        </p:grpSpPr>
        <p:sp>
          <p:nvSpPr>
            <p:cNvPr id="5" name="Dijagram toka: Ručna operacija 4">
              <a:extLst>
                <a:ext uri="{FF2B5EF4-FFF2-40B4-BE49-F238E27FC236}">
                  <a16:creationId xmlns:a16="http://schemas.microsoft.com/office/drawing/2014/main" id="{BDDD7E0C-E073-4558-91C5-27F95D709017}"/>
                </a:ext>
              </a:extLst>
            </p:cNvPr>
            <p:cNvSpPr/>
            <p:nvPr/>
          </p:nvSpPr>
          <p:spPr>
            <a:xfrm rot="16200000">
              <a:off x="-841336" y="841918"/>
              <a:ext cx="3197637" cy="1513799"/>
            </a:xfrm>
            <a:prstGeom prst="flowChartManualOperation">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 name="Dijagram toka: Ručna operacija 4">
              <a:extLst>
                <a:ext uri="{FF2B5EF4-FFF2-40B4-BE49-F238E27FC236}">
                  <a16:creationId xmlns:a16="http://schemas.microsoft.com/office/drawing/2014/main" id="{588BF9E5-ADE8-4EC4-9E25-6ED0918A4849}"/>
                </a:ext>
              </a:extLst>
            </p:cNvPr>
            <p:cNvSpPr txBox="1"/>
            <p:nvPr/>
          </p:nvSpPr>
          <p:spPr>
            <a:xfrm rot="21600000">
              <a:off x="583" y="639526"/>
              <a:ext cx="1513799" cy="19185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4733" tIns="0" rIns="193145" bIns="0" numCol="1" spcCol="1270" anchor="ctr" anchorCtr="0">
              <a:noAutofit/>
            </a:bodyPr>
            <a:lstStyle/>
            <a:p>
              <a:pPr algn="ctr" defTabSz="1363099">
                <a:lnSpc>
                  <a:spcPct val="90000"/>
                </a:lnSpc>
                <a:spcBef>
                  <a:spcPct val="0"/>
                </a:spcBef>
                <a:spcAft>
                  <a:spcPct val="35000"/>
                </a:spcAft>
              </a:pPr>
              <a:r>
                <a:rPr lang="hr-HR" sz="3067" b="1" dirty="0">
                  <a:effectLst>
                    <a:outerShdw blurRad="38100" dist="38100" dir="2700000" algn="tl">
                      <a:srgbClr val="000000">
                        <a:alpha val="43137"/>
                      </a:srgbClr>
                    </a:outerShdw>
                  </a:effectLst>
                  <a:latin typeface="Big Shoulders Text SemiBold" panose="020B0604020202020204" charset="-18"/>
                </a:rPr>
                <a:t>DODATNI ELEMENT</a:t>
              </a:r>
            </a:p>
          </p:txBody>
        </p:sp>
      </p:grpSp>
      <p:grpSp>
        <p:nvGrpSpPr>
          <p:cNvPr id="7" name="Google Shape;1830;p82">
            <a:extLst>
              <a:ext uri="{FF2B5EF4-FFF2-40B4-BE49-F238E27FC236}">
                <a16:creationId xmlns:a16="http://schemas.microsoft.com/office/drawing/2014/main" id="{E81FA2CC-EC50-4B7F-8E1E-3001AA9151ED}"/>
              </a:ext>
            </a:extLst>
          </p:cNvPr>
          <p:cNvGrpSpPr/>
          <p:nvPr/>
        </p:nvGrpSpPr>
        <p:grpSpPr>
          <a:xfrm rot="-790651" flipH="1">
            <a:off x="836273" y="201312"/>
            <a:ext cx="1331455" cy="685701"/>
            <a:chOff x="1255637" y="720502"/>
            <a:chExt cx="761125" cy="522000"/>
          </a:xfrm>
        </p:grpSpPr>
        <p:sp>
          <p:nvSpPr>
            <p:cNvPr id="8" name="Google Shape;1831;p82">
              <a:extLst>
                <a:ext uri="{FF2B5EF4-FFF2-40B4-BE49-F238E27FC236}">
                  <a16:creationId xmlns:a16="http://schemas.microsoft.com/office/drawing/2014/main" id="{DC82F52C-1CB4-48B6-B70B-9415B1E6C916}"/>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 name="Google Shape;1832;p82">
              <a:extLst>
                <a:ext uri="{FF2B5EF4-FFF2-40B4-BE49-F238E27FC236}">
                  <a16:creationId xmlns:a16="http://schemas.microsoft.com/office/drawing/2014/main" id="{486DB94F-4091-492E-A004-C94615C29524}"/>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0" name="Google Shape;1833;p82">
              <a:extLst>
                <a:ext uri="{FF2B5EF4-FFF2-40B4-BE49-F238E27FC236}">
                  <a16:creationId xmlns:a16="http://schemas.microsoft.com/office/drawing/2014/main" id="{4A32DB46-DB31-4774-AB53-C323AD2A2666}"/>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1" name="Google Shape;1834;p82">
              <a:extLst>
                <a:ext uri="{FF2B5EF4-FFF2-40B4-BE49-F238E27FC236}">
                  <a16:creationId xmlns:a16="http://schemas.microsoft.com/office/drawing/2014/main" id="{305E55AC-BA45-445F-A49B-7F424B657001}"/>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2" name="Google Shape;1835;p82">
              <a:extLst>
                <a:ext uri="{FF2B5EF4-FFF2-40B4-BE49-F238E27FC236}">
                  <a16:creationId xmlns:a16="http://schemas.microsoft.com/office/drawing/2014/main" id="{00FD8E77-A65A-45BD-B219-4921188E8AD7}"/>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2846969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idx="1"/>
          </p:nvPr>
        </p:nvSpPr>
        <p:spPr>
          <a:xfrm>
            <a:off x="3275829" y="1793819"/>
            <a:ext cx="8288099" cy="4243200"/>
          </a:xfrm>
        </p:spPr>
        <p:txBody>
          <a:bodyPr/>
          <a:lstStyle/>
          <a:p>
            <a:pPr algn="just"/>
            <a:r>
              <a:rPr lang="hr-HR" sz="1867" b="1" dirty="0"/>
              <a:t>Srednje škole mogu provoditi provjere posebnih znanja iz nastavnih predmeta posebno važnih za upis kandidata u pojedini program obrazovanja, na temelju kojih se može ostvariti najviše 10 bodova. Provjera nije eliminacijska. </a:t>
            </a:r>
          </a:p>
          <a:p>
            <a:pPr algn="just"/>
            <a:endParaRPr lang="hr-HR" sz="1867" b="1" dirty="0"/>
          </a:p>
          <a:p>
            <a:pPr algn="just"/>
            <a:r>
              <a:rPr lang="hr-HR" sz="1867" b="1" dirty="0"/>
              <a:t>Škola koja upisuje kandidata u programe obrazovanja za koje je potrebna određena tjelesna, glasovna i slična spretnost ili sposobnost, mogu provoditi provjeru sklonosti i sposobnosti kandidata za taj program obrazovanja, kao i umjetničke škole koje provjeravaju darovitost kandidata za upis u određenu školu.</a:t>
            </a:r>
          </a:p>
          <a:p>
            <a:pPr marL="203195" indent="0" algn="just">
              <a:buNone/>
            </a:pPr>
            <a:r>
              <a:rPr lang="hr-HR" sz="1867" b="1" dirty="0"/>
              <a:t> </a:t>
            </a:r>
          </a:p>
          <a:p>
            <a:pPr algn="just"/>
            <a:r>
              <a:rPr lang="hr-HR" sz="1867" b="1" dirty="0"/>
              <a:t>Za sve dodatne provjere škole će javno objaviti rokove i mjesto ispitivanja, a svi podaci bit će dostupni i na mrežnoj stranici srednjih škola i u sustavu </a:t>
            </a:r>
            <a:r>
              <a:rPr lang="hr-HR" sz="1867" b="1" dirty="0">
                <a:hlinkClick r:id="rId2" action="ppaction://hlinkfile"/>
              </a:rPr>
              <a:t>srednje.e-upisi.hr</a:t>
            </a:r>
            <a:r>
              <a:rPr lang="hr-HR" sz="1867" b="1" dirty="0"/>
              <a:t>.</a:t>
            </a:r>
          </a:p>
          <a:p>
            <a:endParaRPr lang="hr-HR" dirty="0"/>
          </a:p>
        </p:txBody>
      </p:sp>
      <p:sp>
        <p:nvSpPr>
          <p:cNvPr id="3" name="Naslov 2"/>
          <p:cNvSpPr>
            <a:spLocks noGrp="1"/>
          </p:cNvSpPr>
          <p:nvPr>
            <p:ph type="title"/>
          </p:nvPr>
        </p:nvSpPr>
        <p:spPr>
          <a:xfrm>
            <a:off x="1684949" y="744079"/>
            <a:ext cx="9186800" cy="364000"/>
          </a:xfrm>
        </p:spPr>
        <p:txBody>
          <a:bodyPr/>
          <a:lstStyle/>
          <a:p>
            <a:r>
              <a:rPr lang="hr-HR" b="1" dirty="0">
                <a:effectLst>
                  <a:outerShdw blurRad="38100" dist="38100" dir="2700000" algn="tl">
                    <a:srgbClr val="000000">
                      <a:alpha val="43137"/>
                    </a:srgbClr>
                  </a:outerShdw>
                </a:effectLst>
              </a:rPr>
              <a:t>Ono što se </a:t>
            </a:r>
            <a:r>
              <a:rPr lang="hr-HR" b="1" dirty="0">
                <a:solidFill>
                  <a:schemeClr val="accent4">
                    <a:lumMod val="75000"/>
                  </a:schemeClr>
                </a:solidFill>
                <a:effectLst>
                  <a:outerShdw blurRad="38100" dist="38100" dir="2700000" algn="tl">
                    <a:srgbClr val="000000">
                      <a:alpha val="43137"/>
                    </a:srgbClr>
                  </a:outerShdw>
                </a:effectLst>
              </a:rPr>
              <a:t>NEKIMA</a:t>
            </a:r>
            <a:r>
              <a:rPr lang="hr-HR" b="1" dirty="0">
                <a:effectLst>
                  <a:outerShdw blurRad="38100" dist="38100" dir="2700000" algn="tl">
                    <a:srgbClr val="000000">
                      <a:alpha val="43137"/>
                    </a:srgbClr>
                  </a:outerShdw>
                </a:effectLst>
              </a:rPr>
              <a:t> boduje</a:t>
            </a:r>
            <a:r>
              <a:rPr lang="hr-HR" b="1" dirty="0" smtClean="0">
                <a:effectLst>
                  <a:outerShdw blurRad="38100" dist="38100" dir="2700000" algn="tl">
                    <a:srgbClr val="000000">
                      <a:alpha val="43137"/>
                    </a:srgbClr>
                  </a:outerShdw>
                </a:effectLst>
              </a:rPr>
              <a:t>… </a:t>
            </a:r>
            <a:r>
              <a:rPr lang="hr-HR" dirty="0" smtClean="0">
                <a:solidFill>
                  <a:schemeClr val="accent3"/>
                </a:solidFill>
              </a:rPr>
              <a:t>DODATNI ELEMENT</a:t>
            </a:r>
            <a:endParaRPr lang="hr-HR" dirty="0">
              <a:solidFill>
                <a:schemeClr val="accent3"/>
              </a:solidFill>
            </a:endParaRPr>
          </a:p>
        </p:txBody>
      </p:sp>
      <p:grpSp>
        <p:nvGrpSpPr>
          <p:cNvPr id="6" name="Grupa 5">
            <a:extLst>
              <a:ext uri="{FF2B5EF4-FFF2-40B4-BE49-F238E27FC236}">
                <a16:creationId xmlns:a16="http://schemas.microsoft.com/office/drawing/2014/main" id="{8DAE6CD7-C0C0-4E79-8001-E715A9995EB5}"/>
              </a:ext>
            </a:extLst>
          </p:cNvPr>
          <p:cNvGrpSpPr/>
          <p:nvPr/>
        </p:nvGrpSpPr>
        <p:grpSpPr>
          <a:xfrm>
            <a:off x="0" y="1770058"/>
            <a:ext cx="3505200" cy="4375677"/>
            <a:chOff x="583" y="-1"/>
            <a:chExt cx="1513799" cy="3197637"/>
          </a:xfrm>
        </p:grpSpPr>
        <p:sp>
          <p:nvSpPr>
            <p:cNvPr id="7" name="Dijagram toka: Ručna operacija 6">
              <a:extLst>
                <a:ext uri="{FF2B5EF4-FFF2-40B4-BE49-F238E27FC236}">
                  <a16:creationId xmlns:a16="http://schemas.microsoft.com/office/drawing/2014/main" id="{BDDD7E0C-E073-4558-91C5-27F95D709017}"/>
                </a:ext>
              </a:extLst>
            </p:cNvPr>
            <p:cNvSpPr/>
            <p:nvPr/>
          </p:nvSpPr>
          <p:spPr>
            <a:xfrm rot="16200000">
              <a:off x="-841336" y="841918"/>
              <a:ext cx="3197637" cy="1513799"/>
            </a:xfrm>
            <a:prstGeom prst="flowChartManualOperation">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8" name="Dijagram toka: Ručna operacija 4">
              <a:extLst>
                <a:ext uri="{FF2B5EF4-FFF2-40B4-BE49-F238E27FC236}">
                  <a16:creationId xmlns:a16="http://schemas.microsoft.com/office/drawing/2014/main" id="{588BF9E5-ADE8-4EC4-9E25-6ED0918A4849}"/>
                </a:ext>
              </a:extLst>
            </p:cNvPr>
            <p:cNvSpPr txBox="1"/>
            <p:nvPr/>
          </p:nvSpPr>
          <p:spPr>
            <a:xfrm rot="21600000">
              <a:off x="583" y="639526"/>
              <a:ext cx="1513799" cy="19185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4733" tIns="0" rIns="193145" bIns="0" numCol="1" spcCol="1270" anchor="ctr" anchorCtr="0">
              <a:noAutofit/>
            </a:bodyPr>
            <a:lstStyle/>
            <a:p>
              <a:pPr algn="ctr" defTabSz="1363099">
                <a:lnSpc>
                  <a:spcPct val="90000"/>
                </a:lnSpc>
                <a:spcBef>
                  <a:spcPct val="0"/>
                </a:spcBef>
                <a:spcAft>
                  <a:spcPct val="35000"/>
                </a:spcAft>
                <a:buClr>
                  <a:srgbClr val="000000"/>
                </a:buClr>
                <a:defRPr/>
              </a:pPr>
              <a:r>
                <a:rPr lang="hr-HR" sz="3067" b="1" dirty="0">
                  <a:solidFill>
                    <a:srgbClr val="DAF7D9"/>
                  </a:solidFill>
                  <a:effectLst>
                    <a:outerShdw blurRad="38100" dist="38100" dir="2700000" algn="tl">
                      <a:srgbClr val="000000">
                        <a:alpha val="43137"/>
                      </a:srgbClr>
                    </a:outerShdw>
                  </a:effectLst>
                  <a:latin typeface="Big Shoulders Text SemiBold" panose="020B0604020202020204" charset="-18"/>
                  <a:sym typeface="Arial"/>
                </a:rPr>
                <a:t>DODATNE PROVJERE ZNANJA I SPOSOBNOSTI</a:t>
              </a:r>
            </a:p>
          </p:txBody>
        </p:sp>
      </p:grpSp>
      <p:grpSp>
        <p:nvGrpSpPr>
          <p:cNvPr id="9" name="Google Shape;1830;p82">
            <a:extLst>
              <a:ext uri="{FF2B5EF4-FFF2-40B4-BE49-F238E27FC236}">
                <a16:creationId xmlns:a16="http://schemas.microsoft.com/office/drawing/2014/main" id="{E81FA2CC-EC50-4B7F-8E1E-3001AA9151ED}"/>
              </a:ext>
            </a:extLst>
          </p:cNvPr>
          <p:cNvGrpSpPr/>
          <p:nvPr/>
        </p:nvGrpSpPr>
        <p:grpSpPr>
          <a:xfrm rot="-790651" flipH="1">
            <a:off x="923307" y="201078"/>
            <a:ext cx="1331455" cy="685701"/>
            <a:chOff x="1255637" y="720502"/>
            <a:chExt cx="761125" cy="522000"/>
          </a:xfrm>
        </p:grpSpPr>
        <p:sp>
          <p:nvSpPr>
            <p:cNvPr id="10" name="Google Shape;1831;p82">
              <a:extLst>
                <a:ext uri="{FF2B5EF4-FFF2-40B4-BE49-F238E27FC236}">
                  <a16:creationId xmlns:a16="http://schemas.microsoft.com/office/drawing/2014/main" id="{DC82F52C-1CB4-48B6-B70B-9415B1E6C916}"/>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1" name="Google Shape;1832;p82">
              <a:extLst>
                <a:ext uri="{FF2B5EF4-FFF2-40B4-BE49-F238E27FC236}">
                  <a16:creationId xmlns:a16="http://schemas.microsoft.com/office/drawing/2014/main" id="{486DB94F-4091-492E-A004-C94615C29524}"/>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2" name="Google Shape;1833;p82">
              <a:extLst>
                <a:ext uri="{FF2B5EF4-FFF2-40B4-BE49-F238E27FC236}">
                  <a16:creationId xmlns:a16="http://schemas.microsoft.com/office/drawing/2014/main" id="{4A32DB46-DB31-4774-AB53-C323AD2A2666}"/>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3" name="Google Shape;1834;p82">
              <a:extLst>
                <a:ext uri="{FF2B5EF4-FFF2-40B4-BE49-F238E27FC236}">
                  <a16:creationId xmlns:a16="http://schemas.microsoft.com/office/drawing/2014/main" id="{305E55AC-BA45-445F-A49B-7F424B657001}"/>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4" name="Google Shape;1835;p82">
              <a:extLst>
                <a:ext uri="{FF2B5EF4-FFF2-40B4-BE49-F238E27FC236}">
                  <a16:creationId xmlns:a16="http://schemas.microsoft.com/office/drawing/2014/main" id="{00FD8E77-A65A-45BD-B219-4921188E8AD7}"/>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4280462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8F14F298-BB9F-4D6A-A459-C91F699DBBCB}"/>
              </a:ext>
            </a:extLst>
          </p:cNvPr>
          <p:cNvSpPr>
            <a:spLocks noGrp="1"/>
          </p:cNvSpPr>
          <p:nvPr>
            <p:ph type="body" idx="1"/>
          </p:nvPr>
        </p:nvSpPr>
        <p:spPr>
          <a:xfrm>
            <a:off x="2979600" y="2747236"/>
            <a:ext cx="8251201" cy="3347931"/>
          </a:xfrm>
        </p:spPr>
        <p:txBody>
          <a:bodyPr/>
          <a:lstStyle/>
          <a:p>
            <a:r>
              <a:rPr lang="hr-HR" sz="2400" dirty="0">
                <a:effectLst>
                  <a:outerShdw blurRad="38100" dist="38100" dir="2700000" algn="tl">
                    <a:srgbClr val="000000">
                      <a:alpha val="43137"/>
                    </a:srgbClr>
                  </a:outerShdw>
                </a:effectLst>
              </a:rPr>
              <a:t>Kandidat ostvaruje pravo na </a:t>
            </a:r>
            <a:r>
              <a:rPr lang="hr-HR" sz="2400" b="1" dirty="0">
                <a:solidFill>
                  <a:srgbClr val="CC0099"/>
                </a:solidFill>
                <a:effectLst>
                  <a:outerShdw blurRad="38100" dist="38100" dir="2700000" algn="tl">
                    <a:srgbClr val="000000">
                      <a:alpha val="43137"/>
                    </a:srgbClr>
                  </a:outerShdw>
                </a:effectLst>
              </a:rPr>
              <a:t>POSEBAN ELEMENT </a:t>
            </a:r>
            <a:r>
              <a:rPr lang="hr-HR" sz="2400" dirty="0">
                <a:effectLst>
                  <a:outerShdw blurRad="38100" dist="38100" dir="2700000" algn="tl">
                    <a:srgbClr val="000000">
                      <a:alpha val="43137"/>
                    </a:srgbClr>
                  </a:outerShdw>
                </a:effectLst>
              </a:rPr>
              <a:t>ako:</a:t>
            </a:r>
          </a:p>
          <a:p>
            <a:pPr lvl="1"/>
            <a:r>
              <a:rPr lang="hr-HR" sz="2400" b="1" dirty="0">
                <a:effectLst>
                  <a:outerShdw blurRad="38100" dist="38100" dir="2700000" algn="tl">
                    <a:srgbClr val="000000">
                      <a:alpha val="43137"/>
                    </a:srgbClr>
                  </a:outerShdw>
                </a:effectLst>
              </a:rPr>
              <a:t>ima </a:t>
            </a:r>
            <a:r>
              <a:rPr lang="hr-HR" sz="2400" b="1" dirty="0">
                <a:solidFill>
                  <a:schemeClr val="accent4">
                    <a:lumMod val="75000"/>
                  </a:schemeClr>
                </a:solidFill>
                <a:effectLst>
                  <a:outerShdw blurRad="38100" dist="38100" dir="2700000" algn="tl">
                    <a:srgbClr val="000000">
                      <a:alpha val="43137"/>
                    </a:srgbClr>
                  </a:outerShdw>
                </a:effectLst>
              </a:rPr>
              <a:t>ZDRAVSTVENE TEŠKOĆE</a:t>
            </a:r>
          </a:p>
          <a:p>
            <a:pPr lvl="1"/>
            <a:r>
              <a:rPr lang="hr-HR" sz="2400" b="1" dirty="0">
                <a:effectLst>
                  <a:outerShdw blurRad="38100" dist="38100" dir="2700000" algn="tl">
                    <a:srgbClr val="000000">
                      <a:alpha val="43137"/>
                    </a:srgbClr>
                  </a:outerShdw>
                </a:effectLst>
              </a:rPr>
              <a:t>živi u </a:t>
            </a:r>
            <a:r>
              <a:rPr lang="hr-HR" sz="2400" b="1" dirty="0">
                <a:solidFill>
                  <a:srgbClr val="00B050"/>
                </a:solidFill>
                <a:effectLst>
                  <a:outerShdw blurRad="38100" dist="38100" dir="2700000" algn="tl">
                    <a:srgbClr val="000000">
                      <a:alpha val="43137"/>
                    </a:srgbClr>
                  </a:outerShdw>
                </a:effectLst>
              </a:rPr>
              <a:t>OTEŽANIM UVJETIMA OBRAZOVANJA uzrokovanim nepovoljnim ekonomskim, socijalnim te odgojnim čimbenicima.</a:t>
            </a:r>
            <a:endParaRPr lang="hr-HR" sz="2400" dirty="0">
              <a:solidFill>
                <a:srgbClr val="00B050"/>
              </a:solidFill>
              <a:effectLst>
                <a:outerShdw blurRad="38100" dist="38100" dir="2700000" algn="tl">
                  <a:srgbClr val="000000">
                    <a:alpha val="43137"/>
                  </a:srgbClr>
                </a:outerShdw>
              </a:effectLst>
            </a:endParaRPr>
          </a:p>
        </p:txBody>
      </p:sp>
      <p:sp>
        <p:nvSpPr>
          <p:cNvPr id="3" name="Naslov 2">
            <a:extLst>
              <a:ext uri="{FF2B5EF4-FFF2-40B4-BE49-F238E27FC236}">
                <a16:creationId xmlns:a16="http://schemas.microsoft.com/office/drawing/2014/main" id="{7F212861-FCF9-4ECA-A407-A73D3EF6A6D2}"/>
              </a:ext>
            </a:extLst>
          </p:cNvPr>
          <p:cNvSpPr>
            <a:spLocks noGrp="1"/>
          </p:cNvSpPr>
          <p:nvPr>
            <p:ph type="title"/>
          </p:nvPr>
        </p:nvSpPr>
        <p:spPr/>
        <p:txBody>
          <a:bodyPr/>
          <a:lstStyle/>
          <a:p>
            <a:r>
              <a:rPr lang="hr-HR" b="1" dirty="0">
                <a:effectLst>
                  <a:outerShdw blurRad="38100" dist="38100" dir="2700000" algn="tl">
                    <a:srgbClr val="000000">
                      <a:alpha val="43137"/>
                    </a:srgbClr>
                  </a:outerShdw>
                </a:effectLst>
              </a:rPr>
              <a:t>Ono što se </a:t>
            </a:r>
            <a:r>
              <a:rPr lang="hr-HR" b="1" dirty="0">
                <a:solidFill>
                  <a:schemeClr val="accent4">
                    <a:lumMod val="75000"/>
                  </a:schemeClr>
                </a:solidFill>
                <a:effectLst>
                  <a:outerShdw blurRad="38100" dist="38100" dir="2700000" algn="tl">
                    <a:srgbClr val="000000">
                      <a:alpha val="43137"/>
                    </a:srgbClr>
                  </a:outerShdw>
                </a:effectLst>
              </a:rPr>
              <a:t>NEKIMA</a:t>
            </a:r>
            <a:r>
              <a:rPr lang="hr-HR" b="1" dirty="0">
                <a:effectLst>
                  <a:outerShdw blurRad="38100" dist="38100" dir="2700000" algn="tl">
                    <a:srgbClr val="000000">
                      <a:alpha val="43137"/>
                    </a:srgbClr>
                  </a:outerShdw>
                </a:effectLst>
              </a:rPr>
              <a:t> boduje</a:t>
            </a:r>
            <a:r>
              <a:rPr lang="hr-HR" b="1" dirty="0" smtClean="0">
                <a:effectLst>
                  <a:outerShdw blurRad="38100" dist="38100" dir="2700000" algn="tl">
                    <a:srgbClr val="000000">
                      <a:alpha val="43137"/>
                    </a:srgbClr>
                  </a:outerShdw>
                </a:effectLst>
              </a:rPr>
              <a:t>… </a:t>
            </a:r>
            <a:r>
              <a:rPr lang="hr-HR" b="1" dirty="0" smtClean="0">
                <a:solidFill>
                  <a:schemeClr val="accent3"/>
                </a:solidFill>
                <a:effectLst>
                  <a:outerShdw blurRad="38100" dist="38100" dir="2700000" algn="tl">
                    <a:srgbClr val="000000">
                      <a:alpha val="43137"/>
                    </a:srgbClr>
                  </a:outerShdw>
                </a:effectLst>
              </a:rPr>
              <a:t>POSEBAN ELEMENT</a:t>
            </a:r>
            <a:endParaRPr lang="hr-HR" b="1" dirty="0">
              <a:solidFill>
                <a:schemeClr val="accent3"/>
              </a:solidFill>
              <a:effectLst>
                <a:outerShdw blurRad="38100" dist="38100" dir="2700000" algn="tl">
                  <a:srgbClr val="000000">
                    <a:alpha val="43137"/>
                  </a:srgbClr>
                </a:outerShdw>
              </a:effectLst>
            </a:endParaRPr>
          </a:p>
        </p:txBody>
      </p:sp>
      <p:grpSp>
        <p:nvGrpSpPr>
          <p:cNvPr id="4" name="Grupa 3">
            <a:extLst>
              <a:ext uri="{FF2B5EF4-FFF2-40B4-BE49-F238E27FC236}">
                <a16:creationId xmlns:a16="http://schemas.microsoft.com/office/drawing/2014/main" id="{8DAE6CD7-C0C0-4E79-8001-E715A9995EB5}"/>
              </a:ext>
            </a:extLst>
          </p:cNvPr>
          <p:cNvGrpSpPr/>
          <p:nvPr/>
        </p:nvGrpSpPr>
        <p:grpSpPr>
          <a:xfrm>
            <a:off x="304801" y="1793246"/>
            <a:ext cx="2674800" cy="4364805"/>
            <a:chOff x="-491717" y="-75967"/>
            <a:chExt cx="2006100" cy="3273604"/>
          </a:xfrm>
          <a:solidFill>
            <a:schemeClr val="accent6"/>
          </a:solidFill>
        </p:grpSpPr>
        <p:sp>
          <p:nvSpPr>
            <p:cNvPr id="5" name="Dijagram toka: Ručna operacija 4">
              <a:extLst>
                <a:ext uri="{FF2B5EF4-FFF2-40B4-BE49-F238E27FC236}">
                  <a16:creationId xmlns:a16="http://schemas.microsoft.com/office/drawing/2014/main" id="{BDDD7E0C-E073-4558-91C5-27F95D709017}"/>
                </a:ext>
              </a:extLst>
            </p:cNvPr>
            <p:cNvSpPr/>
            <p:nvPr/>
          </p:nvSpPr>
          <p:spPr>
            <a:xfrm rot="16200000">
              <a:off x="-1125469" y="557785"/>
              <a:ext cx="3273604" cy="2006099"/>
            </a:xfrm>
            <a:prstGeom prst="flowChartManualOperation">
              <a:avLst/>
            </a:prstGeom>
            <a:grp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 name="Dijagram toka: Ručna operacija 4">
              <a:extLst>
                <a:ext uri="{FF2B5EF4-FFF2-40B4-BE49-F238E27FC236}">
                  <a16:creationId xmlns:a16="http://schemas.microsoft.com/office/drawing/2014/main" id="{588BF9E5-ADE8-4EC4-9E25-6ED0918A4849}"/>
                </a:ext>
              </a:extLst>
            </p:cNvPr>
            <p:cNvSpPr txBox="1"/>
            <p:nvPr/>
          </p:nvSpPr>
          <p:spPr>
            <a:xfrm>
              <a:off x="-377417" y="639526"/>
              <a:ext cx="1891800" cy="191858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4733" tIns="0" rIns="193145" bIns="0" numCol="1" spcCol="1270" anchor="ctr" anchorCtr="0">
              <a:noAutofit/>
            </a:bodyPr>
            <a:lstStyle/>
            <a:p>
              <a:pPr algn="ctr" defTabSz="1363099">
                <a:lnSpc>
                  <a:spcPct val="90000"/>
                </a:lnSpc>
                <a:spcBef>
                  <a:spcPct val="0"/>
                </a:spcBef>
                <a:spcAft>
                  <a:spcPct val="35000"/>
                </a:spcAft>
              </a:pPr>
              <a:r>
                <a:rPr lang="hr-HR" sz="3067" b="1" dirty="0">
                  <a:effectLst>
                    <a:outerShdw blurRad="38100" dist="38100" dir="2700000" algn="tl">
                      <a:srgbClr val="000000">
                        <a:alpha val="43137"/>
                      </a:srgbClr>
                    </a:outerShdw>
                  </a:effectLst>
                  <a:latin typeface="Big Shoulders Text SemiBold" panose="020B0604020202020204" charset="-18"/>
                </a:rPr>
                <a:t>POSEBAN ELEMENT</a:t>
              </a:r>
            </a:p>
          </p:txBody>
        </p:sp>
      </p:grpSp>
      <p:sp>
        <p:nvSpPr>
          <p:cNvPr id="13" name="Rezervirano mjesto teksta 1">
            <a:extLst>
              <a:ext uri="{FF2B5EF4-FFF2-40B4-BE49-F238E27FC236}">
                <a16:creationId xmlns:a16="http://schemas.microsoft.com/office/drawing/2014/main" id="{8F14F298-BB9F-4D6A-A459-C91F699DBBCB}"/>
              </a:ext>
            </a:extLst>
          </p:cNvPr>
          <p:cNvSpPr txBox="1">
            <a:spLocks/>
          </p:cNvSpPr>
          <p:nvPr/>
        </p:nvSpPr>
        <p:spPr>
          <a:xfrm>
            <a:off x="3034059" y="5184035"/>
            <a:ext cx="8782803" cy="334793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bel"/>
              <a:buChar char="●"/>
              <a:defRPr sz="1200" b="0" i="0" u="none" strike="noStrike" cap="none">
                <a:solidFill>
                  <a:schemeClr val="dk1"/>
                </a:solidFill>
                <a:latin typeface="Barlow"/>
                <a:ea typeface="Barlow"/>
                <a:cs typeface="Barlow"/>
                <a:sym typeface="Barlow"/>
              </a:defRPr>
            </a:lvl1pPr>
            <a:lvl2pPr marL="914400" marR="0" lvl="1"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Barlow"/>
                <a:ea typeface="Barlow"/>
                <a:cs typeface="Barlow"/>
                <a:sym typeface="Barlow"/>
              </a:defRPr>
            </a:lvl2pPr>
            <a:lvl3pPr marL="1371600" marR="0" lvl="2"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Barlow"/>
                <a:ea typeface="Barlow"/>
                <a:cs typeface="Barlow"/>
                <a:sym typeface="Barlow"/>
              </a:defRPr>
            </a:lvl3pPr>
            <a:lvl4pPr marL="1828800" marR="0" lvl="3"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Barlow"/>
                <a:ea typeface="Barlow"/>
                <a:cs typeface="Barlow"/>
                <a:sym typeface="Barlow"/>
              </a:defRPr>
            </a:lvl4pPr>
            <a:lvl5pPr marL="2286000" marR="0" lvl="4"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Barlow"/>
                <a:ea typeface="Barlow"/>
                <a:cs typeface="Barlow"/>
                <a:sym typeface="Barlow"/>
              </a:defRPr>
            </a:lvl5pPr>
            <a:lvl6pPr marL="2743200" marR="0" lvl="5"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Barlow"/>
                <a:ea typeface="Barlow"/>
                <a:cs typeface="Barlow"/>
                <a:sym typeface="Barlow"/>
              </a:defRPr>
            </a:lvl6pPr>
            <a:lvl7pPr marL="3200400" marR="0" lvl="6"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Barlow"/>
                <a:ea typeface="Barlow"/>
                <a:cs typeface="Barlow"/>
                <a:sym typeface="Barlow"/>
              </a:defRPr>
            </a:lvl7pPr>
            <a:lvl8pPr marL="3657600" marR="0" lvl="7"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Barlow"/>
                <a:ea typeface="Barlow"/>
                <a:cs typeface="Barlow"/>
                <a:sym typeface="Barlow"/>
              </a:defRPr>
            </a:lvl8pPr>
            <a:lvl9pPr marL="4114800" marR="0" lvl="8" indent="-317500" algn="l" rtl="0">
              <a:lnSpc>
                <a:spcPct val="115000"/>
              </a:lnSpc>
              <a:spcBef>
                <a:spcPts val="1600"/>
              </a:spcBef>
              <a:spcAft>
                <a:spcPts val="1600"/>
              </a:spcAft>
              <a:buClr>
                <a:schemeClr val="dk1"/>
              </a:buClr>
              <a:buSzPts val="1400"/>
              <a:buFont typeface="Arial"/>
              <a:buChar char="■"/>
              <a:defRPr sz="1400" b="0" i="0" u="none" strike="noStrike" cap="none">
                <a:solidFill>
                  <a:schemeClr val="dk1"/>
                </a:solidFill>
                <a:latin typeface="Barlow"/>
                <a:ea typeface="Barlow"/>
                <a:cs typeface="Barlow"/>
                <a:sym typeface="Barlow"/>
              </a:defRPr>
            </a:lvl9pPr>
          </a:lstStyle>
          <a:p>
            <a:pPr marL="0" marR="34712" indent="0" algn="ctr">
              <a:lnSpc>
                <a:spcPct val="102000"/>
              </a:lnSpc>
              <a:spcAft>
                <a:spcPts val="1400"/>
              </a:spcAft>
              <a:buNone/>
            </a:pPr>
            <a:endParaRPr lang="hr-HR" sz="1867" b="1" i="1" dirty="0">
              <a:solidFill>
                <a:srgbClr val="FF0000"/>
              </a:solidFill>
              <a:effectLst>
                <a:outerShdw blurRad="38100" dist="38100" dir="2700000" algn="tl">
                  <a:srgbClr val="000000">
                    <a:alpha val="43137"/>
                  </a:srgbClr>
                </a:outerShdw>
              </a:effectLst>
              <a:latin typeface="Barlow" panose="020B0604020202020204" charset="-18"/>
              <a:ea typeface="Calibri" panose="020F0502020204030204" pitchFamily="34" charset="0"/>
            </a:endParaRPr>
          </a:p>
        </p:txBody>
      </p:sp>
    </p:spTree>
    <p:extLst>
      <p:ext uri="{BB962C8B-B14F-4D97-AF65-F5344CB8AC3E}">
        <p14:creationId xmlns:p14="http://schemas.microsoft.com/office/powerpoint/2010/main" val="6169239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8F14F298-BB9F-4D6A-A459-C91F699DBBCB}"/>
              </a:ext>
            </a:extLst>
          </p:cNvPr>
          <p:cNvSpPr>
            <a:spLocks noGrp="1"/>
          </p:cNvSpPr>
          <p:nvPr>
            <p:ph type="body" idx="1"/>
          </p:nvPr>
        </p:nvSpPr>
        <p:spPr>
          <a:xfrm>
            <a:off x="2979600" y="1831650"/>
            <a:ext cx="8251201" cy="4263517"/>
          </a:xfrm>
        </p:spPr>
        <p:txBody>
          <a:bodyPr/>
          <a:lstStyle/>
          <a:p>
            <a:r>
              <a:rPr lang="hr-HR" sz="2400" dirty="0">
                <a:effectLst>
                  <a:outerShdw blurRad="38100" dist="38100" dir="2700000" algn="tl">
                    <a:srgbClr val="000000">
                      <a:alpha val="43137"/>
                    </a:srgbClr>
                  </a:outerShdw>
                </a:effectLst>
              </a:rPr>
              <a:t>Kandidat ostvaruje pravo na </a:t>
            </a:r>
            <a:r>
              <a:rPr lang="hr-HR" sz="2400" b="1" dirty="0">
                <a:solidFill>
                  <a:srgbClr val="CC0099"/>
                </a:solidFill>
                <a:effectLst>
                  <a:outerShdw blurRad="38100" dist="38100" dir="2700000" algn="tl">
                    <a:srgbClr val="000000">
                      <a:alpha val="43137"/>
                    </a:srgbClr>
                  </a:outerShdw>
                </a:effectLst>
              </a:rPr>
              <a:t>POSEBAN ELEMENT </a:t>
            </a:r>
            <a:r>
              <a:rPr lang="hr-HR" sz="2400" dirty="0">
                <a:effectLst>
                  <a:outerShdw blurRad="38100" dist="38100" dir="2700000" algn="tl">
                    <a:srgbClr val="000000">
                      <a:alpha val="43137"/>
                    </a:srgbClr>
                  </a:outerShdw>
                </a:effectLst>
              </a:rPr>
              <a:t>ako:</a:t>
            </a:r>
          </a:p>
          <a:p>
            <a:pPr lvl="1"/>
            <a:r>
              <a:rPr lang="hr-HR" sz="2400" b="1" dirty="0">
                <a:effectLst>
                  <a:outerShdw blurRad="38100" dist="38100" dir="2700000" algn="tl">
                    <a:srgbClr val="000000">
                      <a:alpha val="43137"/>
                    </a:srgbClr>
                  </a:outerShdw>
                </a:effectLst>
              </a:rPr>
              <a:t>ima </a:t>
            </a:r>
            <a:r>
              <a:rPr lang="hr-HR" sz="2400" b="1" dirty="0">
                <a:solidFill>
                  <a:schemeClr val="accent4">
                    <a:lumMod val="75000"/>
                  </a:schemeClr>
                </a:solidFill>
                <a:effectLst>
                  <a:outerShdw blurRad="38100" dist="38100" dir="2700000" algn="tl">
                    <a:srgbClr val="000000">
                      <a:alpha val="43137"/>
                    </a:srgbClr>
                  </a:outerShdw>
                </a:effectLst>
              </a:rPr>
              <a:t>ZDRAVSTVENE TEŠKOĆE</a:t>
            </a:r>
          </a:p>
          <a:p>
            <a:pPr marL="795847" lvl="1" indent="0">
              <a:buNone/>
            </a:pPr>
            <a:r>
              <a:rPr lang="hr-HR" sz="2400" b="1" i="1" dirty="0">
                <a:solidFill>
                  <a:srgbClr val="002060"/>
                </a:solidFill>
                <a:effectLst>
                  <a:outerShdw blurRad="38100" dist="38100" dir="2700000" algn="tl">
                    <a:srgbClr val="000000">
                      <a:alpha val="43137"/>
                    </a:srgbClr>
                  </a:outerShdw>
                </a:effectLst>
              </a:rPr>
              <a:t>(mora imati mišljenje HZZ-a u kojem je navedeno najviše 6 programa/zanimanja)</a:t>
            </a:r>
          </a:p>
          <a:p>
            <a:pPr lvl="1"/>
            <a:endParaRPr lang="hr-HR" sz="2400" b="1" dirty="0">
              <a:solidFill>
                <a:schemeClr val="accent4">
                  <a:lumMod val="75000"/>
                </a:schemeClr>
              </a:solidFill>
              <a:effectLst>
                <a:outerShdw blurRad="38100" dist="38100" dir="2700000" algn="tl">
                  <a:srgbClr val="000000">
                    <a:alpha val="43137"/>
                  </a:srgbClr>
                </a:outerShdw>
              </a:effectLst>
            </a:endParaRPr>
          </a:p>
          <a:p>
            <a:pPr marL="0" lvl="1" indent="0" algn="just">
              <a:buNone/>
            </a:pPr>
            <a:r>
              <a:rPr lang="hr-HR" i="1" dirty="0">
                <a:solidFill>
                  <a:srgbClr val="002060"/>
                </a:solidFill>
                <a:effectLst>
                  <a:outerShdw blurRad="38100" dist="38100" dir="2700000" algn="tl">
                    <a:srgbClr val="000000">
                      <a:alpha val="43137"/>
                    </a:srgbClr>
                  </a:outerShdw>
                </a:effectLst>
              </a:rPr>
              <a:t>* Kandidat sa zdravstvenim teškoćama je kandidat koji je osnovno obrazovanje završio po redovitome nastavnom planu i programu, a kojem su zdravstvene teškoće mogle utjecati na postizanje rezultata tijekom prethodnog razdoblja.</a:t>
            </a:r>
          </a:p>
        </p:txBody>
      </p:sp>
      <p:sp>
        <p:nvSpPr>
          <p:cNvPr id="3" name="Naslov 2">
            <a:extLst>
              <a:ext uri="{FF2B5EF4-FFF2-40B4-BE49-F238E27FC236}">
                <a16:creationId xmlns:a16="http://schemas.microsoft.com/office/drawing/2014/main" id="{7F212861-FCF9-4ECA-A407-A73D3EF6A6D2}"/>
              </a:ext>
            </a:extLst>
          </p:cNvPr>
          <p:cNvSpPr>
            <a:spLocks noGrp="1"/>
          </p:cNvSpPr>
          <p:nvPr>
            <p:ph type="title"/>
          </p:nvPr>
        </p:nvSpPr>
        <p:spPr/>
        <p:txBody>
          <a:bodyPr/>
          <a:lstStyle/>
          <a:p>
            <a:r>
              <a:rPr lang="hr-HR" b="1" dirty="0">
                <a:effectLst>
                  <a:outerShdw blurRad="38100" dist="38100" dir="2700000" algn="tl">
                    <a:srgbClr val="000000">
                      <a:alpha val="43137"/>
                    </a:srgbClr>
                  </a:outerShdw>
                </a:effectLst>
              </a:rPr>
              <a:t>Ono što se </a:t>
            </a:r>
            <a:r>
              <a:rPr lang="hr-HR" b="1" dirty="0">
                <a:solidFill>
                  <a:schemeClr val="accent4">
                    <a:lumMod val="75000"/>
                  </a:schemeClr>
                </a:solidFill>
                <a:effectLst>
                  <a:outerShdw blurRad="38100" dist="38100" dir="2700000" algn="tl">
                    <a:srgbClr val="000000">
                      <a:alpha val="43137"/>
                    </a:srgbClr>
                  </a:outerShdw>
                </a:effectLst>
              </a:rPr>
              <a:t>NEKIMA</a:t>
            </a:r>
            <a:r>
              <a:rPr lang="hr-HR" b="1" dirty="0">
                <a:effectLst>
                  <a:outerShdw blurRad="38100" dist="38100" dir="2700000" algn="tl">
                    <a:srgbClr val="000000">
                      <a:alpha val="43137"/>
                    </a:srgbClr>
                  </a:outerShdw>
                </a:effectLst>
              </a:rPr>
              <a:t> boduje…</a:t>
            </a:r>
          </a:p>
        </p:txBody>
      </p:sp>
      <p:grpSp>
        <p:nvGrpSpPr>
          <p:cNvPr id="4" name="Grupa 3">
            <a:extLst>
              <a:ext uri="{FF2B5EF4-FFF2-40B4-BE49-F238E27FC236}">
                <a16:creationId xmlns:a16="http://schemas.microsoft.com/office/drawing/2014/main" id="{8DAE6CD7-C0C0-4E79-8001-E715A9995EB5}"/>
              </a:ext>
            </a:extLst>
          </p:cNvPr>
          <p:cNvGrpSpPr/>
          <p:nvPr/>
        </p:nvGrpSpPr>
        <p:grpSpPr>
          <a:xfrm>
            <a:off x="228601" y="1894534"/>
            <a:ext cx="2751000" cy="4263516"/>
            <a:chOff x="583" y="-1"/>
            <a:chExt cx="1513799" cy="3197637"/>
          </a:xfrm>
          <a:solidFill>
            <a:schemeClr val="accent6"/>
          </a:solidFill>
        </p:grpSpPr>
        <p:sp>
          <p:nvSpPr>
            <p:cNvPr id="5" name="Dijagram toka: Ručna operacija 4">
              <a:extLst>
                <a:ext uri="{FF2B5EF4-FFF2-40B4-BE49-F238E27FC236}">
                  <a16:creationId xmlns:a16="http://schemas.microsoft.com/office/drawing/2014/main" id="{BDDD7E0C-E073-4558-91C5-27F95D709017}"/>
                </a:ext>
              </a:extLst>
            </p:cNvPr>
            <p:cNvSpPr/>
            <p:nvPr/>
          </p:nvSpPr>
          <p:spPr>
            <a:xfrm rot="16200000">
              <a:off x="-841336" y="841918"/>
              <a:ext cx="3197637" cy="1513799"/>
            </a:xfrm>
            <a:prstGeom prst="flowChartManualOperation">
              <a:avLst/>
            </a:prstGeom>
            <a:grp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 name="Dijagram toka: Ručna operacija 4">
              <a:extLst>
                <a:ext uri="{FF2B5EF4-FFF2-40B4-BE49-F238E27FC236}">
                  <a16:creationId xmlns:a16="http://schemas.microsoft.com/office/drawing/2014/main" id="{588BF9E5-ADE8-4EC4-9E25-6ED0918A4849}"/>
                </a:ext>
              </a:extLst>
            </p:cNvPr>
            <p:cNvSpPr txBox="1"/>
            <p:nvPr/>
          </p:nvSpPr>
          <p:spPr>
            <a:xfrm rot="21600000">
              <a:off x="583" y="639526"/>
              <a:ext cx="1513799" cy="191858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4733" tIns="0" rIns="193145" bIns="0" numCol="1" spcCol="1270" anchor="ctr" anchorCtr="0">
              <a:noAutofit/>
            </a:bodyPr>
            <a:lstStyle/>
            <a:p>
              <a:pPr algn="ctr" defTabSz="1363099">
                <a:lnSpc>
                  <a:spcPct val="90000"/>
                </a:lnSpc>
                <a:spcBef>
                  <a:spcPct val="0"/>
                </a:spcBef>
                <a:spcAft>
                  <a:spcPct val="35000"/>
                </a:spcAft>
              </a:pPr>
              <a:r>
                <a:rPr lang="hr-HR" sz="3067" b="1" dirty="0">
                  <a:effectLst>
                    <a:outerShdw blurRad="38100" dist="38100" dir="2700000" algn="tl">
                      <a:srgbClr val="000000">
                        <a:alpha val="43137"/>
                      </a:srgbClr>
                    </a:outerShdw>
                  </a:effectLst>
                  <a:latin typeface="Big Shoulders Text SemiBold" panose="020B0604020202020204" charset="-18"/>
                </a:rPr>
                <a:t>POSEBAN ELEMENT</a:t>
              </a:r>
            </a:p>
          </p:txBody>
        </p:sp>
      </p:grpSp>
      <p:grpSp>
        <p:nvGrpSpPr>
          <p:cNvPr id="7" name="Google Shape;1830;p82">
            <a:extLst>
              <a:ext uri="{FF2B5EF4-FFF2-40B4-BE49-F238E27FC236}">
                <a16:creationId xmlns:a16="http://schemas.microsoft.com/office/drawing/2014/main" id="{865DAF5D-8649-49C0-B190-AF8BB2B8FCDA}"/>
              </a:ext>
            </a:extLst>
          </p:cNvPr>
          <p:cNvGrpSpPr/>
          <p:nvPr/>
        </p:nvGrpSpPr>
        <p:grpSpPr>
          <a:xfrm rot="-790651" flipH="1">
            <a:off x="2568069" y="239158"/>
            <a:ext cx="1331455" cy="685701"/>
            <a:chOff x="1255637" y="720502"/>
            <a:chExt cx="761125" cy="522000"/>
          </a:xfrm>
        </p:grpSpPr>
        <p:sp>
          <p:nvSpPr>
            <p:cNvPr id="8" name="Google Shape;1831;p82">
              <a:extLst>
                <a:ext uri="{FF2B5EF4-FFF2-40B4-BE49-F238E27FC236}">
                  <a16:creationId xmlns:a16="http://schemas.microsoft.com/office/drawing/2014/main" id="{393C30FD-3C17-4645-8984-8E8BF9644BA4}"/>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 name="Google Shape;1832;p82">
              <a:extLst>
                <a:ext uri="{FF2B5EF4-FFF2-40B4-BE49-F238E27FC236}">
                  <a16:creationId xmlns:a16="http://schemas.microsoft.com/office/drawing/2014/main" id="{5A10D862-0EE0-4712-8AAD-42B5B0403AB8}"/>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0" name="Google Shape;1833;p82">
              <a:extLst>
                <a:ext uri="{FF2B5EF4-FFF2-40B4-BE49-F238E27FC236}">
                  <a16:creationId xmlns:a16="http://schemas.microsoft.com/office/drawing/2014/main" id="{FB131897-C889-490A-B910-299CADFDA232}"/>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1" name="Google Shape;1834;p82">
              <a:extLst>
                <a:ext uri="{FF2B5EF4-FFF2-40B4-BE49-F238E27FC236}">
                  <a16:creationId xmlns:a16="http://schemas.microsoft.com/office/drawing/2014/main" id="{7ECEEDFD-09EC-4486-9903-0EA377BC512D}"/>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2" name="Google Shape;1835;p82">
              <a:extLst>
                <a:ext uri="{FF2B5EF4-FFF2-40B4-BE49-F238E27FC236}">
                  <a16:creationId xmlns:a16="http://schemas.microsoft.com/office/drawing/2014/main" id="{3E183C0D-789D-40CE-8B7D-0640108BA12B}"/>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2142771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8F14F298-BB9F-4D6A-A459-C91F699DBBCB}"/>
              </a:ext>
            </a:extLst>
          </p:cNvPr>
          <p:cNvSpPr>
            <a:spLocks noGrp="1"/>
          </p:cNvSpPr>
          <p:nvPr>
            <p:ph type="body" idx="1"/>
          </p:nvPr>
        </p:nvSpPr>
        <p:spPr>
          <a:xfrm>
            <a:off x="2598601" y="775336"/>
            <a:ext cx="9593400" cy="6082666"/>
          </a:xfrm>
        </p:spPr>
        <p:style>
          <a:lnRef idx="2">
            <a:schemeClr val="accent6"/>
          </a:lnRef>
          <a:fillRef idx="1">
            <a:schemeClr val="lt1"/>
          </a:fillRef>
          <a:effectRef idx="0">
            <a:schemeClr val="accent6"/>
          </a:effectRef>
          <a:fontRef idx="minor">
            <a:schemeClr val="dk1"/>
          </a:fontRef>
        </p:style>
        <p:txBody>
          <a:bodyPr/>
          <a:lstStyle/>
          <a:p>
            <a:r>
              <a:rPr lang="hr-HR" sz="2400" dirty="0">
                <a:effectLst>
                  <a:outerShdw blurRad="38100" dist="38100" dir="2700000" algn="tl">
                    <a:srgbClr val="000000">
                      <a:alpha val="43137"/>
                    </a:srgbClr>
                  </a:outerShdw>
                </a:effectLst>
              </a:rPr>
              <a:t>Kandidat ostvaruje pravo na </a:t>
            </a:r>
            <a:r>
              <a:rPr lang="hr-HR" sz="2400" b="1" dirty="0">
                <a:solidFill>
                  <a:srgbClr val="CC0099"/>
                </a:solidFill>
                <a:effectLst>
                  <a:outerShdw blurRad="38100" dist="38100" dir="2700000" algn="tl">
                    <a:srgbClr val="000000">
                      <a:alpha val="43137"/>
                    </a:srgbClr>
                  </a:outerShdw>
                </a:effectLst>
              </a:rPr>
              <a:t>POSEBAN ELEMENT </a:t>
            </a:r>
            <a:r>
              <a:rPr lang="hr-HR" sz="2400" dirty="0">
                <a:effectLst>
                  <a:outerShdw blurRad="38100" dist="38100" dir="2700000" algn="tl">
                    <a:srgbClr val="000000">
                      <a:alpha val="43137"/>
                    </a:srgbClr>
                  </a:outerShdw>
                </a:effectLst>
              </a:rPr>
              <a:t>ako:</a:t>
            </a:r>
          </a:p>
          <a:p>
            <a:pPr lvl="1"/>
            <a:r>
              <a:rPr lang="hr-HR" sz="2400" b="1" dirty="0">
                <a:effectLst>
                  <a:outerShdw blurRad="38100" dist="38100" dir="2700000" algn="tl">
                    <a:srgbClr val="000000">
                      <a:alpha val="43137"/>
                    </a:srgbClr>
                  </a:outerShdw>
                </a:effectLst>
              </a:rPr>
              <a:t>živi u </a:t>
            </a:r>
            <a:r>
              <a:rPr lang="hr-HR" sz="2400" b="1" dirty="0">
                <a:solidFill>
                  <a:srgbClr val="00B050"/>
                </a:solidFill>
                <a:effectLst>
                  <a:outerShdw blurRad="38100" dist="38100" dir="2700000" algn="tl">
                    <a:srgbClr val="000000">
                      <a:alpha val="43137"/>
                    </a:srgbClr>
                  </a:outerShdw>
                </a:effectLst>
              </a:rPr>
              <a:t>OTEŽANIM UVJETIMA OBRAZOVANJA uzrokovanim nepovoljnim ekonomskim, socijalnim te odgojnim čimbenicima, </a:t>
            </a:r>
            <a:r>
              <a:rPr lang="hr-HR" sz="2400" b="1" dirty="0">
                <a:solidFill>
                  <a:srgbClr val="002060"/>
                </a:solidFill>
                <a:effectLst>
                  <a:outerShdw blurRad="38100" dist="38100" dir="2700000" algn="tl">
                    <a:srgbClr val="000000">
                      <a:alpha val="43137"/>
                    </a:srgbClr>
                  </a:outerShdw>
                </a:effectLst>
              </a:rPr>
              <a:t>a to su:</a:t>
            </a:r>
          </a:p>
          <a:p>
            <a:pPr marL="1405432" lvl="2" indent="0">
              <a:buNone/>
            </a:pPr>
            <a:r>
              <a:rPr lang="hr-HR" sz="2400" dirty="0" smtClean="0">
                <a:solidFill>
                  <a:srgbClr val="002060"/>
                </a:solidFill>
                <a:effectLst>
                  <a:outerShdw blurRad="38100" dist="38100" dir="2700000" algn="tl">
                    <a:srgbClr val="000000">
                      <a:alpha val="43137"/>
                    </a:srgbClr>
                  </a:outerShdw>
                </a:effectLst>
              </a:rPr>
              <a:t> -</a:t>
            </a:r>
            <a:r>
              <a:rPr lang="hr-HR" sz="2400" b="1" dirty="0" smtClean="0">
                <a:solidFill>
                  <a:srgbClr val="002060"/>
                </a:solidFill>
                <a:effectLst>
                  <a:outerShdw blurRad="38100" dist="38100" dir="2700000" algn="tl">
                    <a:srgbClr val="000000">
                      <a:alpha val="43137"/>
                    </a:srgbClr>
                  </a:outerShdw>
                </a:effectLst>
              </a:rPr>
              <a:t>živi </a:t>
            </a:r>
            <a:r>
              <a:rPr lang="hr-HR" sz="2400" b="1" dirty="0">
                <a:solidFill>
                  <a:srgbClr val="002060"/>
                </a:solidFill>
                <a:effectLst>
                  <a:outerShdw blurRad="38100" dist="38100" dir="2700000" algn="tl">
                    <a:srgbClr val="000000">
                      <a:alpha val="43137"/>
                    </a:srgbClr>
                  </a:outerShdw>
                </a:effectLst>
              </a:rPr>
              <a:t>uz jednoga i/ili oba roditelja s dugotrajnom teškom bolesti</a:t>
            </a:r>
            <a:r>
              <a:rPr lang="hr-HR" sz="2400" dirty="0">
                <a:solidFill>
                  <a:srgbClr val="002060"/>
                </a:solidFill>
                <a:effectLst>
                  <a:outerShdw blurRad="38100" dist="38100" dir="2700000" algn="tl">
                    <a:srgbClr val="000000">
                      <a:alpha val="43137"/>
                    </a:srgbClr>
                  </a:outerShdw>
                </a:effectLst>
              </a:rPr>
              <a:t>;</a:t>
            </a:r>
            <a:br>
              <a:rPr lang="hr-HR" sz="2400" dirty="0">
                <a:solidFill>
                  <a:srgbClr val="002060"/>
                </a:solidFill>
                <a:effectLst>
                  <a:outerShdw blurRad="38100" dist="38100" dir="2700000" algn="tl">
                    <a:srgbClr val="000000">
                      <a:alpha val="43137"/>
                    </a:srgbClr>
                  </a:outerShdw>
                </a:effectLst>
              </a:rPr>
            </a:br>
            <a:r>
              <a:rPr lang="hr-HR" sz="2400" dirty="0" smtClean="0">
                <a:solidFill>
                  <a:srgbClr val="002060"/>
                </a:solidFill>
                <a:effectLst>
                  <a:outerShdw blurRad="38100" dist="38100" dir="2700000" algn="tl">
                    <a:srgbClr val="000000">
                      <a:alpha val="43137"/>
                    </a:srgbClr>
                  </a:outerShdw>
                </a:effectLst>
              </a:rPr>
              <a:t>-</a:t>
            </a:r>
            <a:r>
              <a:rPr lang="hr-HR" sz="2400" b="1" dirty="0" smtClean="0">
                <a:solidFill>
                  <a:srgbClr val="002060"/>
                </a:solidFill>
                <a:effectLst>
                  <a:outerShdw blurRad="38100" dist="38100" dir="2700000" algn="tl">
                    <a:srgbClr val="000000">
                      <a:alpha val="43137"/>
                    </a:srgbClr>
                  </a:outerShdw>
                </a:effectLst>
              </a:rPr>
              <a:t>živi </a:t>
            </a:r>
            <a:r>
              <a:rPr lang="hr-HR" sz="2400" b="1" dirty="0">
                <a:solidFill>
                  <a:srgbClr val="002060"/>
                </a:solidFill>
                <a:effectLst>
                  <a:outerShdw blurRad="38100" dist="38100" dir="2700000" algn="tl">
                    <a:srgbClr val="000000">
                      <a:alpha val="43137"/>
                    </a:srgbClr>
                  </a:outerShdw>
                </a:effectLst>
              </a:rPr>
              <a:t>uz oba roditelja koji se prema zakonu koji regulira poticanje zapošljavanja smatraju dugotrajno nezaposlenim osobama</a:t>
            </a:r>
            <a:r>
              <a:rPr lang="hr-HR" sz="2400" dirty="0">
                <a:solidFill>
                  <a:srgbClr val="002060"/>
                </a:solidFill>
                <a:effectLst>
                  <a:outerShdw blurRad="38100" dist="38100" dir="2700000" algn="tl">
                    <a:srgbClr val="000000">
                      <a:alpha val="43137"/>
                    </a:srgbClr>
                  </a:outerShdw>
                </a:effectLst>
              </a:rPr>
              <a:t>;</a:t>
            </a:r>
            <a:br>
              <a:rPr lang="hr-HR" sz="2400" dirty="0">
                <a:solidFill>
                  <a:srgbClr val="002060"/>
                </a:solidFill>
                <a:effectLst>
                  <a:outerShdw blurRad="38100" dist="38100" dir="2700000" algn="tl">
                    <a:srgbClr val="000000">
                      <a:alpha val="43137"/>
                    </a:srgbClr>
                  </a:outerShdw>
                </a:effectLst>
              </a:rPr>
            </a:br>
            <a:r>
              <a:rPr lang="hr-HR" sz="2400" dirty="0">
                <a:solidFill>
                  <a:srgbClr val="002060"/>
                </a:solidFill>
                <a:effectLst>
                  <a:outerShdw blurRad="38100" dist="38100" dir="2700000" algn="tl">
                    <a:srgbClr val="000000">
                      <a:alpha val="43137"/>
                    </a:srgbClr>
                  </a:outerShdw>
                </a:effectLst>
              </a:rPr>
              <a:t>- </a:t>
            </a:r>
            <a:r>
              <a:rPr lang="hr-HR" sz="2400" b="1" dirty="0">
                <a:solidFill>
                  <a:srgbClr val="002060"/>
                </a:solidFill>
                <a:effectLst>
                  <a:outerShdw blurRad="38100" dist="38100" dir="2700000" algn="tl">
                    <a:srgbClr val="000000">
                      <a:alpha val="43137"/>
                    </a:srgbClr>
                  </a:outerShdw>
                </a:effectLst>
              </a:rPr>
              <a:t>živi uz samohranoga roditelja </a:t>
            </a:r>
            <a:r>
              <a:rPr lang="hr-HR" sz="2400" dirty="0">
                <a:solidFill>
                  <a:srgbClr val="002060"/>
                </a:solidFill>
                <a:effectLst>
                  <a:outerShdw blurRad="38100" dist="38100" dir="2700000" algn="tl">
                    <a:srgbClr val="000000">
                      <a:alpha val="43137"/>
                    </a:srgbClr>
                  </a:outerShdw>
                </a:effectLst>
              </a:rPr>
              <a:t>(roditelj koji nije u braku i ne živi u izvanbračnoj zajednici, a sam se skrbi o svome djetetu i uzdržava ga) koji je </a:t>
            </a:r>
            <a:r>
              <a:rPr lang="hr-HR" sz="2400" b="1" dirty="0">
                <a:solidFill>
                  <a:srgbClr val="002060"/>
                </a:solidFill>
                <a:effectLst>
                  <a:outerShdw blurRad="38100" dist="38100" dir="2700000" algn="tl">
                    <a:srgbClr val="000000">
                      <a:alpha val="43137"/>
                    </a:srgbClr>
                  </a:outerShdw>
                </a:effectLst>
              </a:rPr>
              <a:t>korisnik socijalne skrbi </a:t>
            </a:r>
            <a:r>
              <a:rPr lang="hr-HR" sz="2400" dirty="0">
                <a:solidFill>
                  <a:srgbClr val="002060"/>
                </a:solidFill>
                <a:effectLst>
                  <a:outerShdw blurRad="38100" dist="38100" dir="2700000" algn="tl">
                    <a:srgbClr val="000000">
                      <a:alpha val="43137"/>
                    </a:srgbClr>
                  </a:outerShdw>
                </a:effectLst>
              </a:rPr>
              <a:t>sukladno zakonu koji uređuje socijalnu skrb i posjeduje rješenje ili drugi upravni akt centra za socijalnu skrb ili nadležnoga tijela u jedinici lokalne ili područne (regionalne) jedinice i Grada Zagreba o pravu samohranoga roditelja kao korisnika socijalne skrbi; </a:t>
            </a:r>
            <a:br>
              <a:rPr lang="hr-HR" sz="2400" dirty="0">
                <a:solidFill>
                  <a:srgbClr val="002060"/>
                </a:solidFill>
                <a:effectLst>
                  <a:outerShdw blurRad="38100" dist="38100" dir="2700000" algn="tl">
                    <a:srgbClr val="000000">
                      <a:alpha val="43137"/>
                    </a:srgbClr>
                  </a:outerShdw>
                </a:effectLst>
              </a:rPr>
            </a:br>
            <a:r>
              <a:rPr lang="hr-HR" sz="2400" dirty="0">
                <a:solidFill>
                  <a:srgbClr val="002060"/>
                </a:solidFill>
                <a:effectLst>
                  <a:outerShdw blurRad="38100" dist="38100" dir="2700000" algn="tl">
                    <a:srgbClr val="000000">
                      <a:alpha val="43137"/>
                    </a:srgbClr>
                  </a:outerShdw>
                </a:effectLst>
              </a:rPr>
              <a:t>- </a:t>
            </a:r>
            <a:r>
              <a:rPr lang="hr-HR" sz="2400" b="1" dirty="0">
                <a:solidFill>
                  <a:srgbClr val="002060"/>
                </a:solidFill>
                <a:effectLst>
                  <a:outerShdw blurRad="38100" dist="38100" dir="2700000" algn="tl">
                    <a:srgbClr val="000000">
                      <a:alpha val="43137"/>
                    </a:srgbClr>
                  </a:outerShdw>
                </a:effectLst>
              </a:rPr>
              <a:t>mu je jedan roditelj preminuo</a:t>
            </a:r>
          </a:p>
        </p:txBody>
      </p:sp>
      <p:sp>
        <p:nvSpPr>
          <p:cNvPr id="3" name="Naslov 2">
            <a:extLst>
              <a:ext uri="{FF2B5EF4-FFF2-40B4-BE49-F238E27FC236}">
                <a16:creationId xmlns:a16="http://schemas.microsoft.com/office/drawing/2014/main" id="{7F212861-FCF9-4ECA-A407-A73D3EF6A6D2}"/>
              </a:ext>
            </a:extLst>
          </p:cNvPr>
          <p:cNvSpPr>
            <a:spLocks noGrp="1"/>
          </p:cNvSpPr>
          <p:nvPr>
            <p:ph type="title"/>
          </p:nvPr>
        </p:nvSpPr>
        <p:spPr>
          <a:xfrm>
            <a:off x="1066800" y="248330"/>
            <a:ext cx="9186800" cy="364000"/>
          </a:xfrm>
        </p:spPr>
        <p:txBody>
          <a:bodyPr/>
          <a:lstStyle/>
          <a:p>
            <a:r>
              <a:rPr lang="hr-HR" b="1" dirty="0">
                <a:effectLst>
                  <a:outerShdw blurRad="38100" dist="38100" dir="2700000" algn="tl">
                    <a:srgbClr val="000000">
                      <a:alpha val="43137"/>
                    </a:srgbClr>
                  </a:outerShdw>
                </a:effectLst>
              </a:rPr>
              <a:t>Ono što se </a:t>
            </a:r>
            <a:r>
              <a:rPr lang="hr-HR" b="1" dirty="0">
                <a:solidFill>
                  <a:schemeClr val="accent4">
                    <a:lumMod val="75000"/>
                  </a:schemeClr>
                </a:solidFill>
                <a:effectLst>
                  <a:outerShdw blurRad="38100" dist="38100" dir="2700000" algn="tl">
                    <a:srgbClr val="000000">
                      <a:alpha val="43137"/>
                    </a:srgbClr>
                  </a:outerShdw>
                </a:effectLst>
              </a:rPr>
              <a:t>NEKIMA</a:t>
            </a:r>
            <a:r>
              <a:rPr lang="hr-HR" b="1" dirty="0">
                <a:effectLst>
                  <a:outerShdw blurRad="38100" dist="38100" dir="2700000" algn="tl">
                    <a:srgbClr val="000000">
                      <a:alpha val="43137"/>
                    </a:srgbClr>
                  </a:outerShdw>
                </a:effectLst>
              </a:rPr>
              <a:t> boduje…</a:t>
            </a:r>
          </a:p>
        </p:txBody>
      </p:sp>
      <p:grpSp>
        <p:nvGrpSpPr>
          <p:cNvPr id="4" name="Grupa 3">
            <a:extLst>
              <a:ext uri="{FF2B5EF4-FFF2-40B4-BE49-F238E27FC236}">
                <a16:creationId xmlns:a16="http://schemas.microsoft.com/office/drawing/2014/main" id="{8DAE6CD7-C0C0-4E79-8001-E715A9995EB5}"/>
              </a:ext>
            </a:extLst>
          </p:cNvPr>
          <p:cNvGrpSpPr/>
          <p:nvPr/>
        </p:nvGrpSpPr>
        <p:grpSpPr>
          <a:xfrm>
            <a:off x="0" y="1828800"/>
            <a:ext cx="2598600" cy="4263516"/>
            <a:chOff x="583" y="-1"/>
            <a:chExt cx="1513799" cy="3197637"/>
          </a:xfrm>
          <a:solidFill>
            <a:schemeClr val="accent6"/>
          </a:solidFill>
        </p:grpSpPr>
        <p:sp>
          <p:nvSpPr>
            <p:cNvPr id="5" name="Dijagram toka: Ručna operacija 4">
              <a:extLst>
                <a:ext uri="{FF2B5EF4-FFF2-40B4-BE49-F238E27FC236}">
                  <a16:creationId xmlns:a16="http://schemas.microsoft.com/office/drawing/2014/main" id="{BDDD7E0C-E073-4558-91C5-27F95D709017}"/>
                </a:ext>
              </a:extLst>
            </p:cNvPr>
            <p:cNvSpPr/>
            <p:nvPr/>
          </p:nvSpPr>
          <p:spPr>
            <a:xfrm rot="16200000">
              <a:off x="-841336" y="841918"/>
              <a:ext cx="3197637" cy="1513799"/>
            </a:xfrm>
            <a:prstGeom prst="flowChartManualOperation">
              <a:avLst/>
            </a:prstGeom>
            <a:grp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 name="Dijagram toka: Ručna operacija 4">
              <a:extLst>
                <a:ext uri="{FF2B5EF4-FFF2-40B4-BE49-F238E27FC236}">
                  <a16:creationId xmlns:a16="http://schemas.microsoft.com/office/drawing/2014/main" id="{588BF9E5-ADE8-4EC4-9E25-6ED0918A4849}"/>
                </a:ext>
              </a:extLst>
            </p:cNvPr>
            <p:cNvSpPr txBox="1"/>
            <p:nvPr/>
          </p:nvSpPr>
          <p:spPr>
            <a:xfrm rot="21600000">
              <a:off x="583" y="639526"/>
              <a:ext cx="1513799" cy="191858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4733" tIns="0" rIns="193145" bIns="0" numCol="1" spcCol="1270" anchor="ctr" anchorCtr="0">
              <a:noAutofit/>
            </a:bodyPr>
            <a:lstStyle/>
            <a:p>
              <a:pPr algn="ctr" defTabSz="1363099">
                <a:lnSpc>
                  <a:spcPct val="90000"/>
                </a:lnSpc>
                <a:spcBef>
                  <a:spcPct val="0"/>
                </a:spcBef>
                <a:spcAft>
                  <a:spcPct val="35000"/>
                </a:spcAft>
              </a:pPr>
              <a:r>
                <a:rPr lang="hr-HR" sz="3067" b="1" dirty="0">
                  <a:effectLst>
                    <a:outerShdw blurRad="38100" dist="38100" dir="2700000" algn="tl">
                      <a:srgbClr val="000000">
                        <a:alpha val="43137"/>
                      </a:srgbClr>
                    </a:outerShdw>
                  </a:effectLst>
                  <a:latin typeface="Big Shoulders Text SemiBold" panose="020B0604020202020204" charset="-18"/>
                </a:rPr>
                <a:t>POSEBAN ELEMENT</a:t>
              </a:r>
            </a:p>
          </p:txBody>
        </p:sp>
      </p:grpSp>
      <p:grpSp>
        <p:nvGrpSpPr>
          <p:cNvPr id="7" name="Google Shape;1830;p82">
            <a:extLst>
              <a:ext uri="{FF2B5EF4-FFF2-40B4-BE49-F238E27FC236}">
                <a16:creationId xmlns:a16="http://schemas.microsoft.com/office/drawing/2014/main" id="{8B5E7F3D-5A18-4F09-AEAE-7B768B0A06FB}"/>
              </a:ext>
            </a:extLst>
          </p:cNvPr>
          <p:cNvGrpSpPr/>
          <p:nvPr/>
        </p:nvGrpSpPr>
        <p:grpSpPr>
          <a:xfrm rot="-790651" flipH="1">
            <a:off x="1550305" y="130546"/>
            <a:ext cx="1331455" cy="685701"/>
            <a:chOff x="1255637" y="720502"/>
            <a:chExt cx="761125" cy="522000"/>
          </a:xfrm>
        </p:grpSpPr>
        <p:sp>
          <p:nvSpPr>
            <p:cNvPr id="8" name="Google Shape;1831;p82">
              <a:extLst>
                <a:ext uri="{FF2B5EF4-FFF2-40B4-BE49-F238E27FC236}">
                  <a16:creationId xmlns:a16="http://schemas.microsoft.com/office/drawing/2014/main" id="{97B23B89-A293-4F24-902D-F42182E59C95}"/>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 name="Google Shape;1832;p82">
              <a:extLst>
                <a:ext uri="{FF2B5EF4-FFF2-40B4-BE49-F238E27FC236}">
                  <a16:creationId xmlns:a16="http://schemas.microsoft.com/office/drawing/2014/main" id="{93E0D2AE-4626-4FDF-923F-730844B2B4A7}"/>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0" name="Google Shape;1833;p82">
              <a:extLst>
                <a:ext uri="{FF2B5EF4-FFF2-40B4-BE49-F238E27FC236}">
                  <a16:creationId xmlns:a16="http://schemas.microsoft.com/office/drawing/2014/main" id="{9302DBCC-BA27-4617-9A22-BDC8A7EE89BF}"/>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1" name="Google Shape;1834;p82">
              <a:extLst>
                <a:ext uri="{FF2B5EF4-FFF2-40B4-BE49-F238E27FC236}">
                  <a16:creationId xmlns:a16="http://schemas.microsoft.com/office/drawing/2014/main" id="{5D764385-CDFA-47BE-B679-4FF204B79913}"/>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2" name="Google Shape;1835;p82">
              <a:extLst>
                <a:ext uri="{FF2B5EF4-FFF2-40B4-BE49-F238E27FC236}">
                  <a16:creationId xmlns:a16="http://schemas.microsoft.com/office/drawing/2014/main" id="{6100FD49-695F-4843-92A0-DBC56921F364}"/>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38912201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8F14F298-BB9F-4D6A-A459-C91F699DBBCB}"/>
              </a:ext>
            </a:extLst>
          </p:cNvPr>
          <p:cNvSpPr>
            <a:spLocks noGrp="1"/>
          </p:cNvSpPr>
          <p:nvPr>
            <p:ph type="body" idx="1"/>
          </p:nvPr>
        </p:nvSpPr>
        <p:spPr>
          <a:xfrm>
            <a:off x="1600200" y="1683137"/>
            <a:ext cx="10293620" cy="5084120"/>
          </a:xfrm>
        </p:spPr>
        <p:txBody>
          <a:bodyPr/>
          <a:lstStyle/>
          <a:p>
            <a:r>
              <a:rPr lang="hr-HR" sz="2400" dirty="0">
                <a:effectLst>
                  <a:outerShdw blurRad="38100" dist="38100" dir="2700000" algn="tl">
                    <a:srgbClr val="000000">
                      <a:alpha val="43137"/>
                    </a:srgbClr>
                  </a:outerShdw>
                </a:effectLst>
              </a:rPr>
              <a:t>Kandidat ostvaruje pravo na </a:t>
            </a:r>
            <a:r>
              <a:rPr lang="hr-HR" sz="2400" b="1" dirty="0">
                <a:solidFill>
                  <a:srgbClr val="CC0099"/>
                </a:solidFill>
                <a:effectLst>
                  <a:outerShdw blurRad="38100" dist="38100" dir="2700000" algn="tl">
                    <a:srgbClr val="000000">
                      <a:alpha val="43137"/>
                    </a:srgbClr>
                  </a:outerShdw>
                </a:effectLst>
              </a:rPr>
              <a:t>POSEBAN ELEMENT </a:t>
            </a:r>
            <a:r>
              <a:rPr lang="hr-HR" sz="2400" dirty="0">
                <a:effectLst>
                  <a:outerShdw blurRad="38100" dist="38100" dir="2700000" algn="tl">
                    <a:srgbClr val="000000">
                      <a:alpha val="43137"/>
                    </a:srgbClr>
                  </a:outerShdw>
                </a:effectLst>
              </a:rPr>
              <a:t>ako:</a:t>
            </a:r>
          </a:p>
          <a:p>
            <a:pPr lvl="1"/>
            <a:r>
              <a:rPr lang="hr-HR" sz="2400" b="1" dirty="0">
                <a:effectLst>
                  <a:outerShdw blurRad="38100" dist="38100" dir="2700000" algn="tl">
                    <a:srgbClr val="000000">
                      <a:alpha val="43137"/>
                    </a:srgbClr>
                  </a:outerShdw>
                </a:effectLst>
              </a:rPr>
              <a:t>živi u </a:t>
            </a:r>
            <a:r>
              <a:rPr lang="hr-HR" sz="2400" b="1" dirty="0">
                <a:solidFill>
                  <a:srgbClr val="00B050"/>
                </a:solidFill>
                <a:effectLst>
                  <a:outerShdw blurRad="38100" dist="38100" dir="2700000" algn="tl">
                    <a:srgbClr val="000000">
                      <a:alpha val="43137"/>
                    </a:srgbClr>
                  </a:outerShdw>
                </a:effectLst>
              </a:rPr>
              <a:t>OTEŽANIM UVJETIMA OBRAZOVANJA, </a:t>
            </a:r>
            <a:r>
              <a:rPr lang="hr-HR" sz="2400" b="1" dirty="0">
                <a:solidFill>
                  <a:srgbClr val="002060"/>
                </a:solidFill>
                <a:effectLst>
                  <a:outerShdw blurRad="38100" dist="38100" dir="2700000" algn="tl">
                    <a:srgbClr val="000000">
                      <a:alpha val="43137"/>
                    </a:srgbClr>
                  </a:outerShdw>
                </a:effectLst>
              </a:rPr>
              <a:t>a to se DOKAZUJE:</a:t>
            </a:r>
          </a:p>
          <a:p>
            <a:pPr lvl="2" algn="just">
              <a:spcBef>
                <a:spcPts val="800"/>
              </a:spcBef>
              <a:buFontTx/>
              <a:buChar char="-"/>
            </a:pPr>
            <a:r>
              <a:rPr lang="hr-HR" sz="1600" b="1" dirty="0">
                <a:solidFill>
                  <a:srgbClr val="002060"/>
                </a:solidFill>
                <a:effectLst>
                  <a:outerShdw blurRad="38100" dist="38100" dir="2700000" algn="tl">
                    <a:srgbClr val="000000">
                      <a:alpha val="43137"/>
                    </a:srgbClr>
                  </a:outerShdw>
                </a:effectLst>
              </a:rPr>
              <a:t>živi uz jednoga i/ili oba roditelja s dugotrajnom teškom bolesti</a:t>
            </a:r>
            <a:r>
              <a:rPr lang="hr-HR" sz="1600" dirty="0">
                <a:solidFill>
                  <a:srgbClr val="002060"/>
                </a:solidFill>
                <a:effectLst>
                  <a:outerShdw blurRad="38100" dist="38100" dir="2700000" algn="tl">
                    <a:srgbClr val="000000">
                      <a:alpha val="43137"/>
                    </a:srgbClr>
                  </a:outerShdw>
                </a:effectLst>
              </a:rPr>
              <a:t>;</a:t>
            </a:r>
            <a:br>
              <a:rPr lang="hr-HR" sz="1600" dirty="0">
                <a:solidFill>
                  <a:srgbClr val="002060"/>
                </a:solidFill>
                <a:effectLst>
                  <a:outerShdw blurRad="38100" dist="38100" dir="2700000" algn="tl">
                    <a:srgbClr val="000000">
                      <a:alpha val="43137"/>
                    </a:srgbClr>
                  </a:outerShdw>
                </a:effectLst>
              </a:rPr>
            </a:br>
            <a:r>
              <a:rPr lang="hr-HR" sz="1600" b="1" dirty="0">
                <a:solidFill>
                  <a:schemeClr val="accent4">
                    <a:lumMod val="75000"/>
                  </a:schemeClr>
                </a:solidFill>
                <a:effectLst>
                  <a:outerShdw blurRad="38100" dist="38100" dir="2700000" algn="tl">
                    <a:srgbClr val="000000">
                      <a:alpha val="43137"/>
                    </a:srgbClr>
                  </a:outerShdw>
                </a:effectLst>
              </a:rPr>
              <a:t>(liječničku potvrdu o dugotrajnoj težoj bolesti jednoga i/ili oba roditelja)</a:t>
            </a:r>
          </a:p>
          <a:p>
            <a:pPr lvl="2" algn="just">
              <a:spcBef>
                <a:spcPts val="800"/>
              </a:spcBef>
              <a:buFontTx/>
              <a:buChar char="-"/>
            </a:pPr>
            <a:r>
              <a:rPr lang="hr-HR" sz="1600" b="1" dirty="0">
                <a:solidFill>
                  <a:srgbClr val="002060"/>
                </a:solidFill>
                <a:effectLst>
                  <a:outerShdw blurRad="38100" dist="38100" dir="2700000" algn="tl">
                    <a:srgbClr val="000000">
                      <a:alpha val="43137"/>
                    </a:srgbClr>
                  </a:outerShdw>
                </a:effectLst>
              </a:rPr>
              <a:t>živi uz oba roditelja koji se prema zakonu koji regulira poticanje zapošljavanja smatraju dugotrajno nezaposlenim osobama</a:t>
            </a:r>
            <a:r>
              <a:rPr lang="hr-HR" sz="1600" dirty="0">
                <a:solidFill>
                  <a:srgbClr val="002060"/>
                </a:solidFill>
                <a:effectLst>
                  <a:outerShdw blurRad="38100" dist="38100" dir="2700000" algn="tl">
                    <a:srgbClr val="000000">
                      <a:alpha val="43137"/>
                    </a:srgbClr>
                  </a:outerShdw>
                </a:effectLst>
              </a:rPr>
              <a:t>;</a:t>
            </a:r>
            <a:br>
              <a:rPr lang="hr-HR" sz="1600" dirty="0">
                <a:solidFill>
                  <a:srgbClr val="002060"/>
                </a:solidFill>
                <a:effectLst>
                  <a:outerShdw blurRad="38100" dist="38100" dir="2700000" algn="tl">
                    <a:srgbClr val="000000">
                      <a:alpha val="43137"/>
                    </a:srgbClr>
                  </a:outerShdw>
                </a:effectLst>
              </a:rPr>
            </a:br>
            <a:r>
              <a:rPr lang="hr-HR" sz="1600" b="1" dirty="0">
                <a:solidFill>
                  <a:schemeClr val="accent4">
                    <a:lumMod val="75000"/>
                  </a:schemeClr>
                </a:solidFill>
                <a:effectLst>
                  <a:outerShdw blurRad="38100" dist="38100" dir="2700000" algn="tl">
                    <a:srgbClr val="000000">
                      <a:alpha val="43137"/>
                    </a:srgbClr>
                  </a:outerShdw>
                </a:effectLst>
              </a:rPr>
              <a:t>(potvrdu nadležnoga područnoga ureda Hrvatskoga zavoda za zapošljavanje o dugotrajnoj nezaposlenosti oba roditelja)</a:t>
            </a:r>
          </a:p>
          <a:p>
            <a:pPr lvl="2" algn="just">
              <a:spcBef>
                <a:spcPts val="800"/>
              </a:spcBef>
              <a:buFontTx/>
              <a:buChar char="-"/>
            </a:pPr>
            <a:r>
              <a:rPr lang="hr-HR" sz="1600" b="1" dirty="0">
                <a:solidFill>
                  <a:srgbClr val="002060"/>
                </a:solidFill>
                <a:effectLst>
                  <a:outerShdw blurRad="38100" dist="38100" dir="2700000" algn="tl">
                    <a:srgbClr val="000000">
                      <a:alpha val="43137"/>
                    </a:srgbClr>
                  </a:outerShdw>
                </a:effectLst>
              </a:rPr>
              <a:t>živi uz samohranoga roditelja </a:t>
            </a:r>
            <a:r>
              <a:rPr lang="hr-HR" sz="1600" dirty="0">
                <a:solidFill>
                  <a:srgbClr val="002060"/>
                </a:solidFill>
                <a:effectLst>
                  <a:outerShdw blurRad="38100" dist="38100" dir="2700000" algn="tl">
                    <a:srgbClr val="000000">
                      <a:alpha val="43137"/>
                    </a:srgbClr>
                  </a:outerShdw>
                </a:effectLst>
              </a:rPr>
              <a:t>koji je </a:t>
            </a:r>
            <a:r>
              <a:rPr lang="hr-HR" sz="1600" b="1" dirty="0">
                <a:solidFill>
                  <a:srgbClr val="002060"/>
                </a:solidFill>
                <a:effectLst>
                  <a:outerShdw blurRad="38100" dist="38100" dir="2700000" algn="tl">
                    <a:srgbClr val="000000">
                      <a:alpha val="43137"/>
                    </a:srgbClr>
                  </a:outerShdw>
                </a:effectLst>
              </a:rPr>
              <a:t>korisnik socijalne skrbi </a:t>
            </a:r>
            <a:r>
              <a:rPr lang="hr-HR" sz="1600" b="1" dirty="0">
                <a:solidFill>
                  <a:schemeClr val="accent4">
                    <a:lumMod val="75000"/>
                  </a:schemeClr>
                </a:solidFill>
                <a:effectLst>
                  <a:outerShdw blurRad="38100" dist="38100" dir="2700000" algn="tl">
                    <a:srgbClr val="000000">
                      <a:alpha val="43137"/>
                    </a:srgbClr>
                  </a:outerShdw>
                </a:effectLst>
              </a:rPr>
              <a:t>(potvrdu o korištenju socijalne pomoći; rješenje ili drugi upravni akt centra za socijalnu skrb ili nadležnoga tijela u jedinici lokalne ili područne (regionalne) jedinice i Grada Zagreba o pravu samohranoga roditelja u statusu socijalne skrbi izdanih od ovlaštenih službi u zdravstvu, socijalnoj skrbi i za zapošljavanje)</a:t>
            </a:r>
          </a:p>
          <a:p>
            <a:pPr lvl="2">
              <a:spcBef>
                <a:spcPts val="800"/>
              </a:spcBef>
              <a:buFontTx/>
              <a:buChar char="-"/>
            </a:pPr>
            <a:r>
              <a:rPr lang="hr-HR" sz="1600" b="1" dirty="0">
                <a:solidFill>
                  <a:srgbClr val="002060"/>
                </a:solidFill>
                <a:effectLst>
                  <a:outerShdw blurRad="38100" dist="38100" dir="2700000" algn="tl">
                    <a:srgbClr val="000000">
                      <a:alpha val="43137"/>
                    </a:srgbClr>
                  </a:outerShdw>
                </a:effectLst>
              </a:rPr>
              <a:t>mu je jedan roditelj preminuo</a:t>
            </a:r>
            <a:br>
              <a:rPr lang="hr-HR" sz="1600" b="1" dirty="0">
                <a:solidFill>
                  <a:srgbClr val="002060"/>
                </a:solidFill>
                <a:effectLst>
                  <a:outerShdw blurRad="38100" dist="38100" dir="2700000" algn="tl">
                    <a:srgbClr val="000000">
                      <a:alpha val="43137"/>
                    </a:srgbClr>
                  </a:outerShdw>
                </a:effectLst>
              </a:rPr>
            </a:br>
            <a:r>
              <a:rPr lang="hr-HR" sz="1600" b="1" dirty="0">
                <a:solidFill>
                  <a:schemeClr val="accent4">
                    <a:lumMod val="75000"/>
                  </a:schemeClr>
                </a:solidFill>
                <a:effectLst>
                  <a:outerShdw blurRad="38100" dist="38100" dir="2700000" algn="tl">
                    <a:srgbClr val="000000">
                      <a:alpha val="43137"/>
                    </a:srgbClr>
                  </a:outerShdw>
                </a:effectLst>
              </a:rPr>
              <a:t>(ispravu iz matice umrlih ili smrtni list koje je izdalo nadležno tijelo u jedinici lokalne ili područne (regionalne) jedinice ili Grada Zagreba)</a:t>
            </a:r>
          </a:p>
          <a:p>
            <a:pPr lvl="2" algn="just">
              <a:lnSpc>
                <a:spcPct val="100000"/>
              </a:lnSpc>
              <a:buFontTx/>
              <a:buChar char="-"/>
            </a:pPr>
            <a:endParaRPr lang="hr-HR" sz="1600" b="1" dirty="0">
              <a:solidFill>
                <a:schemeClr val="accent4">
                  <a:lumMod val="75000"/>
                </a:schemeClr>
              </a:solidFill>
              <a:effectLst>
                <a:outerShdw blurRad="38100" dist="38100" dir="2700000" algn="tl">
                  <a:srgbClr val="000000">
                    <a:alpha val="43137"/>
                  </a:srgbClr>
                </a:outerShdw>
              </a:effectLst>
            </a:endParaRPr>
          </a:p>
          <a:p>
            <a:pPr lvl="2" algn="just">
              <a:lnSpc>
                <a:spcPct val="100000"/>
              </a:lnSpc>
              <a:buFontTx/>
              <a:buChar char="-"/>
            </a:pPr>
            <a:endParaRPr lang="hr-HR" sz="1600" b="1" dirty="0">
              <a:solidFill>
                <a:schemeClr val="accent4">
                  <a:lumMod val="75000"/>
                </a:schemeClr>
              </a:solidFill>
              <a:effectLst>
                <a:outerShdw blurRad="38100" dist="38100" dir="2700000" algn="tl">
                  <a:srgbClr val="000000">
                    <a:alpha val="43137"/>
                  </a:srgbClr>
                </a:outerShdw>
              </a:effectLst>
            </a:endParaRPr>
          </a:p>
          <a:p>
            <a:pPr lvl="2" algn="just">
              <a:lnSpc>
                <a:spcPct val="100000"/>
              </a:lnSpc>
              <a:buFontTx/>
              <a:buChar char="-"/>
            </a:pPr>
            <a:endParaRPr lang="hr-HR" sz="1600" b="1" dirty="0">
              <a:solidFill>
                <a:schemeClr val="accent4">
                  <a:lumMod val="75000"/>
                </a:schemeClr>
              </a:solidFill>
              <a:effectLst>
                <a:outerShdw blurRad="38100" dist="38100" dir="2700000" algn="tl">
                  <a:srgbClr val="000000">
                    <a:alpha val="43137"/>
                  </a:srgbClr>
                </a:outerShdw>
              </a:effectLst>
            </a:endParaRPr>
          </a:p>
        </p:txBody>
      </p:sp>
      <p:sp>
        <p:nvSpPr>
          <p:cNvPr id="3" name="Naslov 2">
            <a:extLst>
              <a:ext uri="{FF2B5EF4-FFF2-40B4-BE49-F238E27FC236}">
                <a16:creationId xmlns:a16="http://schemas.microsoft.com/office/drawing/2014/main" id="{7F212861-FCF9-4ECA-A407-A73D3EF6A6D2}"/>
              </a:ext>
            </a:extLst>
          </p:cNvPr>
          <p:cNvSpPr>
            <a:spLocks noGrp="1"/>
          </p:cNvSpPr>
          <p:nvPr>
            <p:ph type="title"/>
          </p:nvPr>
        </p:nvSpPr>
        <p:spPr/>
        <p:txBody>
          <a:bodyPr/>
          <a:lstStyle/>
          <a:p>
            <a:r>
              <a:rPr lang="hr-HR" b="1" dirty="0">
                <a:effectLst>
                  <a:outerShdw blurRad="38100" dist="38100" dir="2700000" algn="tl">
                    <a:srgbClr val="000000">
                      <a:alpha val="43137"/>
                    </a:srgbClr>
                  </a:outerShdw>
                </a:effectLst>
              </a:rPr>
              <a:t>Ono što se </a:t>
            </a:r>
            <a:r>
              <a:rPr lang="hr-HR" b="1" dirty="0">
                <a:solidFill>
                  <a:schemeClr val="accent4">
                    <a:lumMod val="75000"/>
                  </a:schemeClr>
                </a:solidFill>
                <a:effectLst>
                  <a:outerShdw blurRad="38100" dist="38100" dir="2700000" algn="tl">
                    <a:srgbClr val="000000">
                      <a:alpha val="43137"/>
                    </a:srgbClr>
                  </a:outerShdw>
                </a:effectLst>
              </a:rPr>
              <a:t>NEKIMA</a:t>
            </a:r>
            <a:r>
              <a:rPr lang="hr-HR" b="1" dirty="0">
                <a:effectLst>
                  <a:outerShdw blurRad="38100" dist="38100" dir="2700000" algn="tl">
                    <a:srgbClr val="000000">
                      <a:alpha val="43137"/>
                    </a:srgbClr>
                  </a:outerShdw>
                </a:effectLst>
              </a:rPr>
              <a:t> boduje…</a:t>
            </a:r>
          </a:p>
        </p:txBody>
      </p:sp>
      <p:grpSp>
        <p:nvGrpSpPr>
          <p:cNvPr id="4" name="Grupa 3">
            <a:extLst>
              <a:ext uri="{FF2B5EF4-FFF2-40B4-BE49-F238E27FC236}">
                <a16:creationId xmlns:a16="http://schemas.microsoft.com/office/drawing/2014/main" id="{8DAE6CD7-C0C0-4E79-8001-E715A9995EB5}"/>
              </a:ext>
            </a:extLst>
          </p:cNvPr>
          <p:cNvGrpSpPr/>
          <p:nvPr/>
        </p:nvGrpSpPr>
        <p:grpSpPr>
          <a:xfrm>
            <a:off x="0" y="2192097"/>
            <a:ext cx="2590800" cy="3965952"/>
            <a:chOff x="-233166" y="-1"/>
            <a:chExt cx="2066170" cy="3197637"/>
          </a:xfrm>
        </p:grpSpPr>
        <p:sp>
          <p:nvSpPr>
            <p:cNvPr id="5" name="Dijagram toka: Ručna operacija 4">
              <a:extLst>
                <a:ext uri="{FF2B5EF4-FFF2-40B4-BE49-F238E27FC236}">
                  <a16:creationId xmlns:a16="http://schemas.microsoft.com/office/drawing/2014/main" id="{BDDD7E0C-E073-4558-91C5-27F95D709017}"/>
                </a:ext>
              </a:extLst>
            </p:cNvPr>
            <p:cNvSpPr/>
            <p:nvPr/>
          </p:nvSpPr>
          <p:spPr>
            <a:xfrm rot="16200000">
              <a:off x="-798899" y="565733"/>
              <a:ext cx="3197637" cy="2066169"/>
            </a:xfrm>
            <a:prstGeom prst="flowChartManualOperation">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 name="Dijagram toka: Ručna operacija 4">
              <a:extLst>
                <a:ext uri="{FF2B5EF4-FFF2-40B4-BE49-F238E27FC236}">
                  <a16:creationId xmlns:a16="http://schemas.microsoft.com/office/drawing/2014/main" id="{588BF9E5-ADE8-4EC4-9E25-6ED0918A4849}"/>
                </a:ext>
              </a:extLst>
            </p:cNvPr>
            <p:cNvSpPr txBox="1"/>
            <p:nvPr/>
          </p:nvSpPr>
          <p:spPr>
            <a:xfrm>
              <a:off x="-233166" y="639526"/>
              <a:ext cx="2066168" cy="19185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4733" tIns="0" rIns="193145" bIns="0" numCol="1" spcCol="1270" anchor="ctr" anchorCtr="0">
              <a:noAutofit/>
            </a:bodyPr>
            <a:lstStyle/>
            <a:p>
              <a:pPr algn="ctr" defTabSz="1363099">
                <a:lnSpc>
                  <a:spcPct val="90000"/>
                </a:lnSpc>
                <a:spcBef>
                  <a:spcPct val="0"/>
                </a:spcBef>
                <a:spcAft>
                  <a:spcPct val="35000"/>
                </a:spcAft>
              </a:pPr>
              <a:r>
                <a:rPr lang="hr-HR" sz="3067" b="1" dirty="0">
                  <a:effectLst>
                    <a:outerShdw blurRad="38100" dist="38100" dir="2700000" algn="tl">
                      <a:srgbClr val="000000">
                        <a:alpha val="43137"/>
                      </a:srgbClr>
                    </a:outerShdw>
                  </a:effectLst>
                  <a:latin typeface="Big Shoulders Text SemiBold" panose="020B0604020202020204" charset="-18"/>
                </a:rPr>
                <a:t>POSEBAN ELEMENT</a:t>
              </a:r>
            </a:p>
          </p:txBody>
        </p:sp>
      </p:grpSp>
      <p:grpSp>
        <p:nvGrpSpPr>
          <p:cNvPr id="7" name="Google Shape;1830;p82">
            <a:extLst>
              <a:ext uri="{FF2B5EF4-FFF2-40B4-BE49-F238E27FC236}">
                <a16:creationId xmlns:a16="http://schemas.microsoft.com/office/drawing/2014/main" id="{306F3ABC-344D-4035-BC1D-5B4ADCD79A73}"/>
              </a:ext>
            </a:extLst>
          </p:cNvPr>
          <p:cNvGrpSpPr/>
          <p:nvPr/>
        </p:nvGrpSpPr>
        <p:grpSpPr>
          <a:xfrm rot="-790651" flipH="1">
            <a:off x="2568069" y="239158"/>
            <a:ext cx="1331455" cy="685701"/>
            <a:chOff x="1255637" y="720502"/>
            <a:chExt cx="761125" cy="522000"/>
          </a:xfrm>
        </p:grpSpPr>
        <p:sp>
          <p:nvSpPr>
            <p:cNvPr id="8" name="Google Shape;1831;p82">
              <a:extLst>
                <a:ext uri="{FF2B5EF4-FFF2-40B4-BE49-F238E27FC236}">
                  <a16:creationId xmlns:a16="http://schemas.microsoft.com/office/drawing/2014/main" id="{D5B26B69-D897-4BC1-B6BD-0680A5FD5D5D}"/>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 name="Google Shape;1832;p82">
              <a:extLst>
                <a:ext uri="{FF2B5EF4-FFF2-40B4-BE49-F238E27FC236}">
                  <a16:creationId xmlns:a16="http://schemas.microsoft.com/office/drawing/2014/main" id="{1AF593AD-9423-4093-9028-57D1B892E91F}"/>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0" name="Google Shape;1833;p82">
              <a:extLst>
                <a:ext uri="{FF2B5EF4-FFF2-40B4-BE49-F238E27FC236}">
                  <a16:creationId xmlns:a16="http://schemas.microsoft.com/office/drawing/2014/main" id="{627FD284-1C1A-47EB-A5B9-68E15B4D4058}"/>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1" name="Google Shape;1834;p82">
              <a:extLst>
                <a:ext uri="{FF2B5EF4-FFF2-40B4-BE49-F238E27FC236}">
                  <a16:creationId xmlns:a16="http://schemas.microsoft.com/office/drawing/2014/main" id="{96097B61-2D94-4FB9-A31D-440DAB3AAEE3}"/>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2" name="Google Shape;1835;p82">
              <a:extLst>
                <a:ext uri="{FF2B5EF4-FFF2-40B4-BE49-F238E27FC236}">
                  <a16:creationId xmlns:a16="http://schemas.microsoft.com/office/drawing/2014/main" id="{FBF9B174-24C3-4C81-AD78-634A1B4AA7D5}"/>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3645511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62" name="Google Shape;862;p60"/>
          <p:cNvSpPr/>
          <p:nvPr/>
        </p:nvSpPr>
        <p:spPr>
          <a:xfrm rot="328127">
            <a:off x="5330975" y="2694024"/>
            <a:ext cx="2033109" cy="532369"/>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821" name="Google Shape;821;p60"/>
          <p:cNvSpPr txBox="1">
            <a:spLocks noGrp="1"/>
          </p:cNvSpPr>
          <p:nvPr>
            <p:ph type="title"/>
          </p:nvPr>
        </p:nvSpPr>
        <p:spPr>
          <a:xfrm>
            <a:off x="7052715" y="4147281"/>
            <a:ext cx="4422800" cy="1501600"/>
          </a:xfrm>
          <a:prstGeom prst="rect">
            <a:avLst/>
          </a:prstGeom>
        </p:spPr>
        <p:txBody>
          <a:bodyPr spcFirstLastPara="1" vert="horz" wrap="square" lIns="121900" tIns="121900" rIns="121900" bIns="121900" rtlCol="0" anchor="t" anchorCtr="0">
            <a:noAutofit/>
          </a:bodyPr>
          <a:lstStyle/>
          <a:p>
            <a:r>
              <a:rPr lang="hr-HR" sz="4000" b="1" dirty="0" smtClean="0">
                <a:solidFill>
                  <a:schemeClr val="accent3"/>
                </a:solidFill>
                <a:effectLst>
                  <a:outerShdw blurRad="38100" dist="38100" dir="2700000" algn="tl">
                    <a:srgbClr val="000000">
                      <a:alpha val="43137"/>
                    </a:srgbClr>
                  </a:outerShdw>
                </a:effectLst>
              </a:rPr>
              <a:t>27. </a:t>
            </a:r>
            <a:r>
              <a:rPr lang="hr-HR" sz="4000" b="1" dirty="0">
                <a:solidFill>
                  <a:schemeClr val="accent3"/>
                </a:solidFill>
                <a:effectLst>
                  <a:outerShdw blurRad="38100" dist="38100" dir="2700000" algn="tl">
                    <a:srgbClr val="000000">
                      <a:alpha val="43137"/>
                    </a:srgbClr>
                  </a:outerShdw>
                </a:effectLst>
              </a:rPr>
              <a:t>svibnja </a:t>
            </a:r>
            <a:r>
              <a:rPr lang="hr-HR" sz="4000" b="1" dirty="0" smtClean="0">
                <a:solidFill>
                  <a:schemeClr val="accent3"/>
                </a:solidFill>
                <a:effectLst>
                  <a:outerShdw blurRad="38100" dist="38100" dir="2700000" algn="tl">
                    <a:srgbClr val="000000">
                      <a:alpha val="43137"/>
                    </a:srgbClr>
                  </a:outerShdw>
                </a:effectLst>
              </a:rPr>
              <a:t>2024.</a:t>
            </a:r>
            <a:endParaRPr lang="hr-HR" sz="4000" b="1" dirty="0">
              <a:solidFill>
                <a:schemeClr val="accent3"/>
              </a:solidFill>
              <a:effectLst>
                <a:outerShdw blurRad="38100" dist="38100" dir="2700000" algn="tl">
                  <a:srgbClr val="000000">
                    <a:alpha val="43137"/>
                  </a:srgbClr>
                </a:outerShdw>
              </a:effectLst>
            </a:endParaRPr>
          </a:p>
        </p:txBody>
      </p:sp>
      <p:sp>
        <p:nvSpPr>
          <p:cNvPr id="822" name="Google Shape;822;p60"/>
          <p:cNvSpPr txBox="1">
            <a:spLocks noGrp="1"/>
          </p:cNvSpPr>
          <p:nvPr>
            <p:ph type="body" idx="1"/>
          </p:nvPr>
        </p:nvSpPr>
        <p:spPr>
          <a:xfrm>
            <a:off x="7486425" y="1616373"/>
            <a:ext cx="3847200" cy="17840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hr-HR" sz="2667" dirty="0">
                <a:effectLst>
                  <a:outerShdw blurRad="38100" dist="38100" dir="2700000" algn="tl">
                    <a:srgbClr val="000000">
                      <a:alpha val="43137"/>
                    </a:srgbClr>
                  </a:outerShdw>
                </a:effectLst>
              </a:rPr>
              <a:t>Prema </a:t>
            </a:r>
            <a:r>
              <a:rPr lang="hr-HR" sz="2667" b="1" dirty="0">
                <a:effectLst>
                  <a:outerShdw blurRad="38100" dist="38100" dir="2700000" algn="tl">
                    <a:srgbClr val="000000">
                      <a:alpha val="43137"/>
                    </a:srgbClr>
                  </a:outerShdw>
                </a:effectLst>
                <a:hlinkClick r:id="rId3"/>
              </a:rPr>
              <a:t>Odluci o upisu učenika u I. razred srednje škole u školskoj godini </a:t>
            </a:r>
            <a:r>
              <a:rPr lang="hr-HR" sz="2667" b="1" dirty="0" smtClean="0">
                <a:effectLst>
                  <a:outerShdw blurRad="38100" dist="38100" dir="2700000" algn="tl">
                    <a:srgbClr val="000000">
                      <a:alpha val="43137"/>
                    </a:srgbClr>
                  </a:outerShdw>
                </a:effectLst>
                <a:hlinkClick r:id="rId3"/>
              </a:rPr>
              <a:t>2024./2025. </a:t>
            </a:r>
            <a:r>
              <a:rPr lang="hr-HR" sz="2667" dirty="0">
                <a:effectLst>
                  <a:outerShdw blurRad="38100" dist="38100" dir="2700000" algn="tl">
                    <a:srgbClr val="000000">
                      <a:alpha val="43137"/>
                    </a:srgbClr>
                  </a:outerShdw>
                </a:effectLst>
              </a:rPr>
              <a:t>prijave u </a:t>
            </a:r>
            <a:r>
              <a:rPr lang="hr-HR" sz="2667" dirty="0" err="1">
                <a:effectLst>
                  <a:outerShdw blurRad="38100" dist="38100" dir="2700000" algn="tl">
                    <a:srgbClr val="000000">
                      <a:alpha val="43137"/>
                    </a:srgbClr>
                  </a:outerShdw>
                </a:effectLst>
              </a:rPr>
              <a:t>NISpuSŠ</a:t>
            </a:r>
            <a:r>
              <a:rPr lang="hr-HR" sz="2667" dirty="0">
                <a:effectLst>
                  <a:outerShdw blurRad="38100" dist="38100" dir="2700000" algn="tl">
                    <a:srgbClr val="000000">
                      <a:alpha val="43137"/>
                    </a:srgbClr>
                  </a:outerShdw>
                </a:effectLst>
              </a:rPr>
              <a:t> započinju:</a:t>
            </a:r>
          </a:p>
        </p:txBody>
      </p:sp>
      <p:sp>
        <p:nvSpPr>
          <p:cNvPr id="820" name="Google Shape;820;p60"/>
          <p:cNvSpPr txBox="1">
            <a:spLocks noGrp="1"/>
          </p:cNvSpPr>
          <p:nvPr>
            <p:ph type="title" idx="2"/>
          </p:nvPr>
        </p:nvSpPr>
        <p:spPr>
          <a:prstGeom prst="rect">
            <a:avLst/>
          </a:prstGeom>
        </p:spPr>
        <p:txBody>
          <a:bodyPr spcFirstLastPara="1" vert="horz" wrap="square" lIns="121900" tIns="121900" rIns="121900" bIns="121900" rtlCol="0" anchor="ctr" anchorCtr="0">
            <a:noAutofit/>
          </a:bodyPr>
          <a:lstStyle/>
          <a:p>
            <a:r>
              <a:rPr lang="hr-HR" b="1" dirty="0">
                <a:effectLst>
                  <a:outerShdw blurRad="38100" dist="38100" dir="2700000" algn="tl">
                    <a:srgbClr val="000000">
                      <a:alpha val="43137"/>
                    </a:srgbClr>
                  </a:outerShdw>
                </a:effectLst>
                <a:hlinkClick r:id="rId4">
                  <a:extLst>
                    <a:ext uri="{A12FA001-AC4F-418D-AE19-62706E023703}">
                      <ahyp:hlinkClr xmlns="" xmlns:ahyp="http://schemas.microsoft.com/office/drawing/2018/hyperlinkcolor" val="tx"/>
                    </a:ext>
                  </a:extLst>
                </a:hlinkClick>
              </a:rPr>
              <a:t>https://srednje.e-upisi.hr/</a:t>
            </a:r>
            <a:r>
              <a:rPr lang="hr-HR" b="1" dirty="0">
                <a:effectLst>
                  <a:outerShdw blurRad="38100" dist="38100" dir="2700000" algn="tl">
                    <a:srgbClr val="000000">
                      <a:alpha val="43137"/>
                    </a:srgbClr>
                  </a:outerShdw>
                </a:effectLst>
              </a:rPr>
              <a:t> </a:t>
            </a:r>
            <a:endParaRPr b="1" dirty="0">
              <a:effectLst>
                <a:outerShdw blurRad="38100" dist="38100" dir="2700000" algn="tl">
                  <a:srgbClr val="000000">
                    <a:alpha val="43137"/>
                  </a:srgbClr>
                </a:outerShdw>
              </a:effectLst>
            </a:endParaRPr>
          </a:p>
        </p:txBody>
      </p:sp>
      <p:sp>
        <p:nvSpPr>
          <p:cNvPr id="823" name="Google Shape;823;p60"/>
          <p:cNvSpPr/>
          <p:nvPr/>
        </p:nvSpPr>
        <p:spPr>
          <a:xfrm>
            <a:off x="3798967" y="2152167"/>
            <a:ext cx="638800" cy="638800"/>
          </a:xfrm>
          <a:prstGeom prst="roundRect">
            <a:avLst>
              <a:gd name="adj" fmla="val 16667"/>
            </a:avLst>
          </a:prstGeom>
          <a:solidFill>
            <a:schemeClr val="accent5"/>
          </a:solidFill>
          <a:ln>
            <a:noFill/>
          </a:ln>
        </p:spPr>
        <p:txBody>
          <a:bodyPr spcFirstLastPara="1" wrap="square" lIns="121900" tIns="121900" rIns="121900" bIns="121900" anchor="ctr" anchorCtr="0">
            <a:noAutofit/>
          </a:bodyPr>
          <a:lstStyle/>
          <a:p>
            <a:endParaRPr sz="2400"/>
          </a:p>
        </p:txBody>
      </p:sp>
      <p:grpSp>
        <p:nvGrpSpPr>
          <p:cNvPr id="824" name="Google Shape;824;p60"/>
          <p:cNvGrpSpPr/>
          <p:nvPr/>
        </p:nvGrpSpPr>
        <p:grpSpPr>
          <a:xfrm>
            <a:off x="761989" y="2136133"/>
            <a:ext cx="5239852" cy="3968752"/>
            <a:chOff x="741941" y="1602100"/>
            <a:chExt cx="3929889" cy="2976564"/>
          </a:xfrm>
        </p:grpSpPr>
        <p:sp>
          <p:nvSpPr>
            <p:cNvPr id="825" name="Google Shape;825;p60"/>
            <p:cNvSpPr/>
            <p:nvPr/>
          </p:nvSpPr>
          <p:spPr>
            <a:xfrm>
              <a:off x="2509869" y="4168024"/>
              <a:ext cx="394033" cy="321293"/>
            </a:xfrm>
            <a:custGeom>
              <a:avLst/>
              <a:gdLst/>
              <a:ahLst/>
              <a:cxnLst/>
              <a:rect l="l" t="t" r="r" b="b"/>
              <a:pathLst>
                <a:path w="24604" h="20062" extrusionOk="0">
                  <a:moveTo>
                    <a:pt x="1335" y="0"/>
                  </a:moveTo>
                  <a:lnTo>
                    <a:pt x="0" y="20061"/>
                  </a:lnTo>
                  <a:lnTo>
                    <a:pt x="24603" y="20061"/>
                  </a:lnTo>
                  <a:lnTo>
                    <a:pt x="23269"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826" name="Google Shape;826;p60"/>
            <p:cNvSpPr/>
            <p:nvPr/>
          </p:nvSpPr>
          <p:spPr>
            <a:xfrm>
              <a:off x="2522969" y="4168024"/>
              <a:ext cx="367833" cy="195976"/>
            </a:xfrm>
            <a:custGeom>
              <a:avLst/>
              <a:gdLst/>
              <a:ahLst/>
              <a:cxnLst/>
              <a:rect l="l" t="t" r="r" b="b"/>
              <a:pathLst>
                <a:path w="22968" h="12237" extrusionOk="0">
                  <a:moveTo>
                    <a:pt x="517" y="0"/>
                  </a:moveTo>
                  <a:lnTo>
                    <a:pt x="1" y="12236"/>
                  </a:lnTo>
                  <a:lnTo>
                    <a:pt x="22968" y="12236"/>
                  </a:lnTo>
                  <a:lnTo>
                    <a:pt x="22451"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27" name="Google Shape;827;p60"/>
            <p:cNvSpPr/>
            <p:nvPr/>
          </p:nvSpPr>
          <p:spPr>
            <a:xfrm>
              <a:off x="741941" y="1602100"/>
              <a:ext cx="3929889" cy="2587239"/>
            </a:xfrm>
            <a:custGeom>
              <a:avLst/>
              <a:gdLst/>
              <a:ahLst/>
              <a:cxnLst/>
              <a:rect l="l" t="t" r="r" b="b"/>
              <a:pathLst>
                <a:path w="245388" h="161551" extrusionOk="0">
                  <a:moveTo>
                    <a:pt x="10334" y="1"/>
                  </a:moveTo>
                  <a:cubicBezTo>
                    <a:pt x="4628" y="1"/>
                    <a:pt x="1" y="4628"/>
                    <a:pt x="1" y="10334"/>
                  </a:cubicBezTo>
                  <a:lnTo>
                    <a:pt x="1" y="151216"/>
                  </a:lnTo>
                  <a:cubicBezTo>
                    <a:pt x="1" y="156923"/>
                    <a:pt x="4628" y="161550"/>
                    <a:pt x="10334" y="161550"/>
                  </a:cubicBezTo>
                  <a:lnTo>
                    <a:pt x="235053" y="161550"/>
                  </a:lnTo>
                  <a:cubicBezTo>
                    <a:pt x="240760" y="161550"/>
                    <a:pt x="245387" y="156923"/>
                    <a:pt x="245387" y="151216"/>
                  </a:cubicBezTo>
                  <a:lnTo>
                    <a:pt x="245387" y="10334"/>
                  </a:lnTo>
                  <a:cubicBezTo>
                    <a:pt x="245387" y="4628"/>
                    <a:pt x="240760" y="1"/>
                    <a:pt x="235053"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828" name="Google Shape;828;p60"/>
            <p:cNvSpPr/>
            <p:nvPr/>
          </p:nvSpPr>
          <p:spPr>
            <a:xfrm>
              <a:off x="857489" y="1717664"/>
              <a:ext cx="3698776" cy="2125126"/>
            </a:xfrm>
            <a:custGeom>
              <a:avLst/>
              <a:gdLst/>
              <a:ahLst/>
              <a:cxnLst/>
              <a:rect l="l" t="t" r="r" b="b"/>
              <a:pathLst>
                <a:path w="230957" h="132696" extrusionOk="0">
                  <a:moveTo>
                    <a:pt x="101" y="0"/>
                  </a:moveTo>
                  <a:cubicBezTo>
                    <a:pt x="44" y="0"/>
                    <a:pt x="1" y="43"/>
                    <a:pt x="1" y="100"/>
                  </a:cubicBezTo>
                  <a:lnTo>
                    <a:pt x="1" y="132593"/>
                  </a:lnTo>
                  <a:cubicBezTo>
                    <a:pt x="1" y="132649"/>
                    <a:pt x="44" y="132696"/>
                    <a:pt x="101" y="132696"/>
                  </a:cubicBezTo>
                  <a:lnTo>
                    <a:pt x="230857" y="132696"/>
                  </a:lnTo>
                  <a:cubicBezTo>
                    <a:pt x="230914" y="132696"/>
                    <a:pt x="230957" y="132649"/>
                    <a:pt x="230957" y="132593"/>
                  </a:cubicBezTo>
                  <a:lnTo>
                    <a:pt x="230957" y="100"/>
                  </a:lnTo>
                  <a:cubicBezTo>
                    <a:pt x="230957" y="43"/>
                    <a:pt x="230914" y="0"/>
                    <a:pt x="23085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29" name="Google Shape;829;p60"/>
            <p:cNvSpPr/>
            <p:nvPr/>
          </p:nvSpPr>
          <p:spPr>
            <a:xfrm>
              <a:off x="874176" y="1747597"/>
              <a:ext cx="3665417" cy="2091719"/>
            </a:xfrm>
            <a:custGeom>
              <a:avLst/>
              <a:gdLst/>
              <a:ahLst/>
              <a:cxnLst/>
              <a:rect l="l" t="t" r="r" b="b"/>
              <a:pathLst>
                <a:path w="228874" h="130610" extrusionOk="0">
                  <a:moveTo>
                    <a:pt x="81" y="0"/>
                  </a:moveTo>
                  <a:cubicBezTo>
                    <a:pt x="38" y="0"/>
                    <a:pt x="0" y="38"/>
                    <a:pt x="0" y="81"/>
                  </a:cubicBezTo>
                  <a:lnTo>
                    <a:pt x="0" y="130529"/>
                  </a:lnTo>
                  <a:cubicBezTo>
                    <a:pt x="0" y="130577"/>
                    <a:pt x="38" y="130610"/>
                    <a:pt x="81" y="130610"/>
                  </a:cubicBezTo>
                  <a:lnTo>
                    <a:pt x="228788" y="130610"/>
                  </a:lnTo>
                  <a:cubicBezTo>
                    <a:pt x="228836" y="130610"/>
                    <a:pt x="228873" y="130577"/>
                    <a:pt x="228873" y="130529"/>
                  </a:cubicBezTo>
                  <a:lnTo>
                    <a:pt x="228873" y="81"/>
                  </a:lnTo>
                  <a:cubicBezTo>
                    <a:pt x="228873" y="38"/>
                    <a:pt x="228836" y="0"/>
                    <a:pt x="228788"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830" name="Google Shape;830;p60"/>
            <p:cNvSpPr/>
            <p:nvPr/>
          </p:nvSpPr>
          <p:spPr>
            <a:xfrm>
              <a:off x="869475" y="1751900"/>
              <a:ext cx="3669226" cy="2088067"/>
            </a:xfrm>
            <a:custGeom>
              <a:avLst/>
              <a:gdLst/>
              <a:ahLst/>
              <a:cxnLst/>
              <a:rect l="l" t="t" r="r" b="b"/>
              <a:pathLst>
                <a:path w="50549" h="30884" extrusionOk="0">
                  <a:moveTo>
                    <a:pt x="0" y="1"/>
                  </a:moveTo>
                  <a:lnTo>
                    <a:pt x="0" y="30884"/>
                  </a:lnTo>
                  <a:lnTo>
                    <a:pt x="50549" y="30884"/>
                  </a:lnTo>
                  <a:lnTo>
                    <a:pt x="50549" y="22713"/>
                  </a:lnTo>
                  <a:lnTo>
                    <a:pt x="30924" y="22713"/>
                  </a:lnTo>
                  <a:cubicBezTo>
                    <a:pt x="18379" y="22713"/>
                    <a:pt x="8209" y="12546"/>
                    <a:pt x="8209"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831" name="Google Shape;831;p60"/>
            <p:cNvSpPr/>
            <p:nvPr/>
          </p:nvSpPr>
          <p:spPr>
            <a:xfrm>
              <a:off x="2614511" y="3910166"/>
              <a:ext cx="184749" cy="184813"/>
            </a:xfrm>
            <a:custGeom>
              <a:avLst/>
              <a:gdLst/>
              <a:ahLst/>
              <a:cxnLst/>
              <a:rect l="l" t="t" r="r" b="b"/>
              <a:pathLst>
                <a:path w="11536" h="11540" extrusionOk="0">
                  <a:moveTo>
                    <a:pt x="5768" y="0"/>
                  </a:moveTo>
                  <a:cubicBezTo>
                    <a:pt x="2584" y="0"/>
                    <a:pt x="0" y="2584"/>
                    <a:pt x="0" y="5772"/>
                  </a:cubicBezTo>
                  <a:cubicBezTo>
                    <a:pt x="0" y="8956"/>
                    <a:pt x="2584" y="11540"/>
                    <a:pt x="5768" y="11540"/>
                  </a:cubicBezTo>
                  <a:cubicBezTo>
                    <a:pt x="8952" y="11540"/>
                    <a:pt x="11535" y="8956"/>
                    <a:pt x="11535" y="5772"/>
                  </a:cubicBezTo>
                  <a:cubicBezTo>
                    <a:pt x="11535" y="2584"/>
                    <a:pt x="8952" y="0"/>
                    <a:pt x="576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32" name="Google Shape;832;p60"/>
            <p:cNvSpPr/>
            <p:nvPr/>
          </p:nvSpPr>
          <p:spPr>
            <a:xfrm>
              <a:off x="2033150" y="4455205"/>
              <a:ext cx="1347454" cy="123460"/>
            </a:xfrm>
            <a:custGeom>
              <a:avLst/>
              <a:gdLst/>
              <a:ahLst/>
              <a:cxnLst/>
              <a:rect l="l" t="t" r="r" b="b"/>
              <a:pathLst>
                <a:path w="84137" h="7709" extrusionOk="0">
                  <a:moveTo>
                    <a:pt x="7709" y="0"/>
                  </a:moveTo>
                  <a:cubicBezTo>
                    <a:pt x="3451" y="0"/>
                    <a:pt x="1" y="3450"/>
                    <a:pt x="1" y="7708"/>
                  </a:cubicBezTo>
                  <a:lnTo>
                    <a:pt x="84137" y="7708"/>
                  </a:lnTo>
                  <a:cubicBezTo>
                    <a:pt x="84137" y="3450"/>
                    <a:pt x="80687" y="0"/>
                    <a:pt x="7642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33" name="Google Shape;833;p60"/>
            <p:cNvSpPr/>
            <p:nvPr/>
          </p:nvSpPr>
          <p:spPr>
            <a:xfrm>
              <a:off x="2051503" y="4455205"/>
              <a:ext cx="1309418" cy="59047"/>
            </a:xfrm>
            <a:custGeom>
              <a:avLst/>
              <a:gdLst/>
              <a:ahLst/>
              <a:cxnLst/>
              <a:rect l="l" t="t" r="r" b="b"/>
              <a:pathLst>
                <a:path w="81762" h="3687" extrusionOk="0">
                  <a:moveTo>
                    <a:pt x="5489" y="0"/>
                  </a:moveTo>
                  <a:cubicBezTo>
                    <a:pt x="2981" y="0"/>
                    <a:pt x="837" y="1533"/>
                    <a:pt x="0" y="3686"/>
                  </a:cubicBezTo>
                  <a:lnTo>
                    <a:pt x="81761" y="3686"/>
                  </a:lnTo>
                  <a:cubicBezTo>
                    <a:pt x="80923" y="1533"/>
                    <a:pt x="78775" y="0"/>
                    <a:pt x="76272"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sp>
        <p:nvSpPr>
          <p:cNvPr id="834" name="Google Shape;834;p60"/>
          <p:cNvSpPr/>
          <p:nvPr/>
        </p:nvSpPr>
        <p:spPr>
          <a:xfrm>
            <a:off x="2299833" y="4940133"/>
            <a:ext cx="700400" cy="184800"/>
          </a:xfrm>
          <a:prstGeom prst="trapezoid">
            <a:avLst>
              <a:gd name="adj" fmla="val 25000"/>
            </a:avLst>
          </a:prstGeom>
          <a:solidFill>
            <a:schemeClr val="accent2"/>
          </a:solidFill>
          <a:ln>
            <a:noFill/>
          </a:ln>
        </p:spPr>
        <p:txBody>
          <a:bodyPr spcFirstLastPara="1" wrap="square" lIns="121900" tIns="121900" rIns="121900" bIns="121900" anchor="ctr" anchorCtr="0">
            <a:noAutofit/>
          </a:bodyPr>
          <a:lstStyle/>
          <a:p>
            <a:endParaRPr sz="2400"/>
          </a:p>
        </p:txBody>
      </p:sp>
      <p:grpSp>
        <p:nvGrpSpPr>
          <p:cNvPr id="835" name="Google Shape;835;p60"/>
          <p:cNvGrpSpPr/>
          <p:nvPr/>
        </p:nvGrpSpPr>
        <p:grpSpPr>
          <a:xfrm>
            <a:off x="1434129" y="1667106"/>
            <a:ext cx="3698423" cy="3523793"/>
            <a:chOff x="1075572" y="1384250"/>
            <a:chExt cx="2252755" cy="2146386"/>
          </a:xfrm>
        </p:grpSpPr>
        <p:sp>
          <p:nvSpPr>
            <p:cNvPr id="836" name="Google Shape;836;p60"/>
            <p:cNvSpPr/>
            <p:nvPr/>
          </p:nvSpPr>
          <p:spPr>
            <a:xfrm flipH="1">
              <a:off x="2417991" y="3425785"/>
              <a:ext cx="371137" cy="104851"/>
            </a:xfrm>
            <a:custGeom>
              <a:avLst/>
              <a:gdLst/>
              <a:ahLst/>
              <a:cxnLst/>
              <a:rect l="l" t="t" r="r" b="b"/>
              <a:pathLst>
                <a:path w="6205" h="1753" extrusionOk="0">
                  <a:moveTo>
                    <a:pt x="6204" y="1"/>
                  </a:moveTo>
                  <a:lnTo>
                    <a:pt x="6204" y="1"/>
                  </a:lnTo>
                  <a:cubicBezTo>
                    <a:pt x="4046" y="137"/>
                    <a:pt x="0" y="270"/>
                    <a:pt x="0" y="270"/>
                  </a:cubicBezTo>
                  <a:cubicBezTo>
                    <a:pt x="0" y="270"/>
                    <a:pt x="798" y="1753"/>
                    <a:pt x="2542" y="1753"/>
                  </a:cubicBezTo>
                  <a:cubicBezTo>
                    <a:pt x="3481" y="1753"/>
                    <a:pt x="4694" y="1323"/>
                    <a:pt x="6204" y="1"/>
                  </a:cubicBezTo>
                  <a:close/>
                </a:path>
              </a:pathLst>
            </a:custGeom>
            <a:solidFill>
              <a:srgbClr val="FCB28D"/>
            </a:solidFill>
            <a:ln>
              <a:noFill/>
            </a:ln>
          </p:spPr>
          <p:txBody>
            <a:bodyPr spcFirstLastPara="1" wrap="square" lIns="121900" tIns="121900" rIns="121900" bIns="121900" anchor="ctr" anchorCtr="0">
              <a:noAutofit/>
            </a:bodyPr>
            <a:lstStyle/>
            <a:p>
              <a:endParaRPr sz="2400"/>
            </a:p>
          </p:txBody>
        </p:sp>
        <p:sp>
          <p:nvSpPr>
            <p:cNvPr id="837" name="Google Shape;837;p60"/>
            <p:cNvSpPr/>
            <p:nvPr/>
          </p:nvSpPr>
          <p:spPr>
            <a:xfrm flipH="1">
              <a:off x="1292402" y="1384250"/>
              <a:ext cx="367428" cy="407144"/>
            </a:xfrm>
            <a:custGeom>
              <a:avLst/>
              <a:gdLst/>
              <a:ahLst/>
              <a:cxnLst/>
              <a:rect l="l" t="t" r="r" b="b"/>
              <a:pathLst>
                <a:path w="6143" h="6807" extrusionOk="0">
                  <a:moveTo>
                    <a:pt x="3333" y="1"/>
                  </a:moveTo>
                  <a:cubicBezTo>
                    <a:pt x="2289" y="1"/>
                    <a:pt x="1198" y="900"/>
                    <a:pt x="742" y="1680"/>
                  </a:cubicBezTo>
                  <a:cubicBezTo>
                    <a:pt x="0" y="2945"/>
                    <a:pt x="895" y="4731"/>
                    <a:pt x="895" y="4731"/>
                  </a:cubicBezTo>
                  <a:lnTo>
                    <a:pt x="2129" y="6737"/>
                  </a:lnTo>
                  <a:cubicBezTo>
                    <a:pt x="2434" y="6784"/>
                    <a:pt x="2717" y="6806"/>
                    <a:pt x="2979" y="6806"/>
                  </a:cubicBezTo>
                  <a:cubicBezTo>
                    <a:pt x="6143" y="6806"/>
                    <a:pt x="6139" y="3527"/>
                    <a:pt x="5056" y="1277"/>
                  </a:cubicBezTo>
                  <a:cubicBezTo>
                    <a:pt x="4608" y="345"/>
                    <a:pt x="3980" y="1"/>
                    <a:pt x="3333"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838" name="Google Shape;838;p60"/>
            <p:cNvSpPr/>
            <p:nvPr/>
          </p:nvSpPr>
          <p:spPr>
            <a:xfrm flipH="1">
              <a:off x="1493243" y="1638806"/>
              <a:ext cx="643224" cy="642027"/>
            </a:xfrm>
            <a:custGeom>
              <a:avLst/>
              <a:gdLst/>
              <a:ahLst/>
              <a:cxnLst/>
              <a:rect l="l" t="t" r="r" b="b"/>
              <a:pathLst>
                <a:path w="10754" h="10734" extrusionOk="0">
                  <a:moveTo>
                    <a:pt x="7677" y="0"/>
                  </a:moveTo>
                  <a:cubicBezTo>
                    <a:pt x="6907" y="0"/>
                    <a:pt x="5909" y="229"/>
                    <a:pt x="4604" y="765"/>
                  </a:cubicBezTo>
                  <a:cubicBezTo>
                    <a:pt x="413" y="2490"/>
                    <a:pt x="0" y="3932"/>
                    <a:pt x="0" y="3932"/>
                  </a:cubicBezTo>
                  <a:lnTo>
                    <a:pt x="7026" y="10733"/>
                  </a:lnTo>
                  <a:cubicBezTo>
                    <a:pt x="10474" y="9336"/>
                    <a:pt x="10753" y="4584"/>
                    <a:pt x="10289" y="2535"/>
                  </a:cubicBezTo>
                  <a:cubicBezTo>
                    <a:pt x="9967" y="1123"/>
                    <a:pt x="9381" y="0"/>
                    <a:pt x="7677"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839" name="Google Shape;839;p60"/>
            <p:cNvSpPr/>
            <p:nvPr/>
          </p:nvSpPr>
          <p:spPr>
            <a:xfrm flipH="1">
              <a:off x="1531223" y="1799519"/>
              <a:ext cx="639216" cy="1180280"/>
            </a:xfrm>
            <a:custGeom>
              <a:avLst/>
              <a:gdLst/>
              <a:ahLst/>
              <a:cxnLst/>
              <a:rect l="l" t="t" r="r" b="b"/>
              <a:pathLst>
                <a:path w="10687" h="19733" extrusionOk="0">
                  <a:moveTo>
                    <a:pt x="4049" y="1"/>
                  </a:moveTo>
                  <a:cubicBezTo>
                    <a:pt x="2963" y="1"/>
                    <a:pt x="1780" y="336"/>
                    <a:pt x="568" y="1245"/>
                  </a:cubicBezTo>
                  <a:cubicBezTo>
                    <a:pt x="568" y="1245"/>
                    <a:pt x="1" y="5782"/>
                    <a:pt x="45" y="7524"/>
                  </a:cubicBezTo>
                  <a:cubicBezTo>
                    <a:pt x="89" y="9270"/>
                    <a:pt x="2443" y="11364"/>
                    <a:pt x="2443" y="11364"/>
                  </a:cubicBezTo>
                  <a:lnTo>
                    <a:pt x="6631" y="9136"/>
                  </a:lnTo>
                  <a:lnTo>
                    <a:pt x="5713" y="11928"/>
                  </a:lnTo>
                  <a:cubicBezTo>
                    <a:pt x="5713" y="11928"/>
                    <a:pt x="3403" y="15285"/>
                    <a:pt x="2921" y="16289"/>
                  </a:cubicBezTo>
                  <a:cubicBezTo>
                    <a:pt x="2443" y="17294"/>
                    <a:pt x="6717" y="19733"/>
                    <a:pt x="6717" y="19733"/>
                  </a:cubicBezTo>
                  <a:lnTo>
                    <a:pt x="10686" y="14678"/>
                  </a:lnTo>
                  <a:lnTo>
                    <a:pt x="7721" y="11928"/>
                  </a:lnTo>
                  <a:lnTo>
                    <a:pt x="9371" y="2632"/>
                  </a:lnTo>
                  <a:cubicBezTo>
                    <a:pt x="9371" y="2632"/>
                    <a:pt x="7092" y="1"/>
                    <a:pt x="4049" y="1"/>
                  </a:cubicBezTo>
                  <a:close/>
                </a:path>
              </a:pathLst>
            </a:custGeom>
            <a:solidFill>
              <a:srgbClr val="FCB28D"/>
            </a:solidFill>
            <a:ln>
              <a:noFill/>
            </a:ln>
          </p:spPr>
          <p:txBody>
            <a:bodyPr spcFirstLastPara="1" wrap="square" lIns="121900" tIns="121900" rIns="121900" bIns="121900" anchor="ctr" anchorCtr="0">
              <a:noAutofit/>
            </a:bodyPr>
            <a:lstStyle/>
            <a:p>
              <a:endParaRPr sz="2400"/>
            </a:p>
          </p:txBody>
        </p:sp>
        <p:sp>
          <p:nvSpPr>
            <p:cNvPr id="840" name="Google Shape;840;p60"/>
            <p:cNvSpPr/>
            <p:nvPr/>
          </p:nvSpPr>
          <p:spPr>
            <a:xfrm flipH="1">
              <a:off x="1514366" y="2047616"/>
              <a:ext cx="163049" cy="166518"/>
            </a:xfrm>
            <a:custGeom>
              <a:avLst/>
              <a:gdLst/>
              <a:ahLst/>
              <a:cxnLst/>
              <a:rect l="l" t="t" r="r" b="b"/>
              <a:pathLst>
                <a:path w="2726" h="2784" extrusionOk="0">
                  <a:moveTo>
                    <a:pt x="1656" y="0"/>
                  </a:moveTo>
                  <a:cubicBezTo>
                    <a:pt x="1028" y="0"/>
                    <a:pt x="349" y="759"/>
                    <a:pt x="349" y="759"/>
                  </a:cubicBezTo>
                  <a:lnTo>
                    <a:pt x="1" y="2549"/>
                  </a:lnTo>
                  <a:cubicBezTo>
                    <a:pt x="206" y="2713"/>
                    <a:pt x="417" y="2784"/>
                    <a:pt x="623" y="2784"/>
                  </a:cubicBezTo>
                  <a:cubicBezTo>
                    <a:pt x="1734" y="2784"/>
                    <a:pt x="2726" y="745"/>
                    <a:pt x="2136" y="192"/>
                  </a:cubicBezTo>
                  <a:cubicBezTo>
                    <a:pt x="1989" y="54"/>
                    <a:pt x="1824" y="0"/>
                    <a:pt x="1656" y="0"/>
                  </a:cubicBezTo>
                  <a:close/>
                </a:path>
              </a:pathLst>
            </a:custGeom>
            <a:solidFill>
              <a:srgbClr val="FCB28D"/>
            </a:solidFill>
            <a:ln>
              <a:noFill/>
            </a:ln>
          </p:spPr>
          <p:txBody>
            <a:bodyPr spcFirstLastPara="1" wrap="square" lIns="121900" tIns="121900" rIns="121900" bIns="121900" anchor="ctr" anchorCtr="0">
              <a:noAutofit/>
            </a:bodyPr>
            <a:lstStyle/>
            <a:p>
              <a:endParaRPr sz="2400"/>
            </a:p>
          </p:txBody>
        </p:sp>
        <p:sp>
          <p:nvSpPr>
            <p:cNvPr id="841" name="Google Shape;841;p60"/>
            <p:cNvSpPr/>
            <p:nvPr/>
          </p:nvSpPr>
          <p:spPr>
            <a:xfrm flipH="1">
              <a:off x="1576809" y="1862739"/>
              <a:ext cx="130212" cy="212992"/>
            </a:xfrm>
            <a:custGeom>
              <a:avLst/>
              <a:gdLst/>
              <a:ahLst/>
              <a:cxnLst/>
              <a:rect l="l" t="t" r="r" b="b"/>
              <a:pathLst>
                <a:path w="2177" h="3561" extrusionOk="0">
                  <a:moveTo>
                    <a:pt x="1066" y="0"/>
                  </a:moveTo>
                  <a:lnTo>
                    <a:pt x="912" y="154"/>
                  </a:lnTo>
                  <a:cubicBezTo>
                    <a:pt x="912" y="154"/>
                    <a:pt x="1" y="3561"/>
                    <a:pt x="930" y="3561"/>
                  </a:cubicBezTo>
                  <a:cubicBezTo>
                    <a:pt x="1054" y="3561"/>
                    <a:pt x="1211" y="3500"/>
                    <a:pt x="1408" y="3362"/>
                  </a:cubicBezTo>
                  <a:cubicBezTo>
                    <a:pt x="2176" y="895"/>
                    <a:pt x="1900" y="308"/>
                    <a:pt x="1900" y="308"/>
                  </a:cubicBezTo>
                  <a:lnTo>
                    <a:pt x="1066"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842" name="Google Shape;842;p60"/>
            <p:cNvSpPr/>
            <p:nvPr/>
          </p:nvSpPr>
          <p:spPr>
            <a:xfrm flipH="1">
              <a:off x="1985438" y="3056092"/>
              <a:ext cx="224237" cy="187931"/>
            </a:xfrm>
            <a:custGeom>
              <a:avLst/>
              <a:gdLst/>
              <a:ahLst/>
              <a:cxnLst/>
              <a:rect l="l" t="t" r="r" b="b"/>
              <a:pathLst>
                <a:path w="3749" h="3142" extrusionOk="0">
                  <a:moveTo>
                    <a:pt x="1734" y="1"/>
                  </a:moveTo>
                  <a:cubicBezTo>
                    <a:pt x="1410" y="1"/>
                    <a:pt x="1531" y="606"/>
                    <a:pt x="1531" y="606"/>
                  </a:cubicBezTo>
                  <a:lnTo>
                    <a:pt x="1035" y="917"/>
                  </a:lnTo>
                  <a:lnTo>
                    <a:pt x="1388" y="1471"/>
                  </a:lnTo>
                  <a:cubicBezTo>
                    <a:pt x="1388" y="1471"/>
                    <a:pt x="1" y="1484"/>
                    <a:pt x="1401" y="2263"/>
                  </a:cubicBezTo>
                  <a:cubicBezTo>
                    <a:pt x="2802" y="3042"/>
                    <a:pt x="3379" y="3141"/>
                    <a:pt x="3379" y="3141"/>
                  </a:cubicBezTo>
                  <a:lnTo>
                    <a:pt x="3748" y="2708"/>
                  </a:lnTo>
                  <a:lnTo>
                    <a:pt x="3270" y="1737"/>
                  </a:lnTo>
                  <a:cubicBezTo>
                    <a:pt x="3270" y="1737"/>
                    <a:pt x="2167" y="70"/>
                    <a:pt x="1784" y="5"/>
                  </a:cubicBezTo>
                  <a:cubicBezTo>
                    <a:pt x="1766" y="2"/>
                    <a:pt x="1749" y="1"/>
                    <a:pt x="1734" y="1"/>
                  </a:cubicBezTo>
                  <a:close/>
                </a:path>
              </a:pathLst>
            </a:custGeom>
            <a:solidFill>
              <a:srgbClr val="EFEFEF"/>
            </a:solidFill>
            <a:ln>
              <a:noFill/>
            </a:ln>
          </p:spPr>
          <p:txBody>
            <a:bodyPr spcFirstLastPara="1" wrap="square" lIns="121900" tIns="121900" rIns="121900" bIns="121900" anchor="ctr" anchorCtr="0">
              <a:noAutofit/>
            </a:bodyPr>
            <a:lstStyle/>
            <a:p>
              <a:endParaRPr sz="2400"/>
            </a:p>
          </p:txBody>
        </p:sp>
        <p:sp>
          <p:nvSpPr>
            <p:cNvPr id="843" name="Google Shape;843;p60"/>
            <p:cNvSpPr/>
            <p:nvPr/>
          </p:nvSpPr>
          <p:spPr>
            <a:xfrm flipH="1">
              <a:off x="2005475" y="3166085"/>
              <a:ext cx="207250" cy="150488"/>
            </a:xfrm>
            <a:custGeom>
              <a:avLst/>
              <a:gdLst/>
              <a:ahLst/>
              <a:cxnLst/>
              <a:rect l="l" t="t" r="r" b="b"/>
              <a:pathLst>
                <a:path w="3465" h="2516" extrusionOk="0">
                  <a:moveTo>
                    <a:pt x="1291" y="0"/>
                  </a:moveTo>
                  <a:lnTo>
                    <a:pt x="0" y="2310"/>
                  </a:lnTo>
                  <a:lnTo>
                    <a:pt x="2648" y="2515"/>
                  </a:lnTo>
                  <a:lnTo>
                    <a:pt x="3464" y="1019"/>
                  </a:lnTo>
                  <a:lnTo>
                    <a:pt x="1291" y="0"/>
                  </a:lnTo>
                  <a:close/>
                </a:path>
              </a:pathLst>
            </a:custGeom>
            <a:solidFill>
              <a:srgbClr val="FCB28D"/>
            </a:solidFill>
            <a:ln>
              <a:noFill/>
            </a:ln>
          </p:spPr>
          <p:txBody>
            <a:bodyPr spcFirstLastPara="1" wrap="square" lIns="121900" tIns="121900" rIns="121900" bIns="121900" anchor="ctr" anchorCtr="0">
              <a:noAutofit/>
            </a:bodyPr>
            <a:lstStyle/>
            <a:p>
              <a:endParaRPr sz="2400"/>
            </a:p>
          </p:txBody>
        </p:sp>
        <p:sp>
          <p:nvSpPr>
            <p:cNvPr id="844" name="Google Shape;844;p60"/>
            <p:cNvSpPr/>
            <p:nvPr/>
          </p:nvSpPr>
          <p:spPr>
            <a:xfrm flipH="1">
              <a:off x="1075572" y="2600929"/>
              <a:ext cx="1086494" cy="806332"/>
            </a:xfrm>
            <a:custGeom>
              <a:avLst/>
              <a:gdLst/>
              <a:ahLst/>
              <a:cxnLst/>
              <a:rect l="l" t="t" r="r" b="b"/>
              <a:pathLst>
                <a:path w="18165" h="13481" extrusionOk="0">
                  <a:moveTo>
                    <a:pt x="9470" y="0"/>
                  </a:moveTo>
                  <a:lnTo>
                    <a:pt x="5214" y="4339"/>
                  </a:lnTo>
                  <a:lnTo>
                    <a:pt x="3656" y="886"/>
                  </a:lnTo>
                  <a:cubicBezTo>
                    <a:pt x="3656" y="886"/>
                    <a:pt x="971" y="4561"/>
                    <a:pt x="1" y="7383"/>
                  </a:cubicBezTo>
                  <a:cubicBezTo>
                    <a:pt x="2361" y="10710"/>
                    <a:pt x="4626" y="12975"/>
                    <a:pt x="4626" y="12975"/>
                  </a:cubicBezTo>
                  <a:cubicBezTo>
                    <a:pt x="4626" y="12975"/>
                    <a:pt x="3782" y="13269"/>
                    <a:pt x="4708" y="13481"/>
                  </a:cubicBezTo>
                  <a:cubicBezTo>
                    <a:pt x="5719" y="13437"/>
                    <a:pt x="8500" y="13269"/>
                    <a:pt x="8500" y="13269"/>
                  </a:cubicBezTo>
                  <a:cubicBezTo>
                    <a:pt x="8500" y="13269"/>
                    <a:pt x="9679" y="12303"/>
                    <a:pt x="8838" y="12217"/>
                  </a:cubicBezTo>
                  <a:cubicBezTo>
                    <a:pt x="9931" y="9700"/>
                    <a:pt x="11380" y="7079"/>
                    <a:pt x="11380" y="7079"/>
                  </a:cubicBezTo>
                  <a:lnTo>
                    <a:pt x="14751" y="9897"/>
                  </a:lnTo>
                  <a:lnTo>
                    <a:pt x="16354" y="11581"/>
                  </a:lnTo>
                  <a:cubicBezTo>
                    <a:pt x="16354" y="11581"/>
                    <a:pt x="18164" y="11202"/>
                    <a:pt x="16985" y="8972"/>
                  </a:cubicBezTo>
                  <a:cubicBezTo>
                    <a:pt x="15807" y="6737"/>
                    <a:pt x="9470" y="0"/>
                    <a:pt x="9470"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845" name="Google Shape;845;p60"/>
            <p:cNvSpPr/>
            <p:nvPr/>
          </p:nvSpPr>
          <p:spPr>
            <a:xfrm flipH="1">
              <a:off x="1646489" y="3331223"/>
              <a:ext cx="146361" cy="21054"/>
            </a:xfrm>
            <a:custGeom>
              <a:avLst/>
              <a:gdLst/>
              <a:ahLst/>
              <a:cxnLst/>
              <a:rect l="l" t="t" r="r" b="b"/>
              <a:pathLst>
                <a:path w="2447" h="352" extrusionOk="0">
                  <a:moveTo>
                    <a:pt x="2446" y="0"/>
                  </a:moveTo>
                  <a:cubicBezTo>
                    <a:pt x="2033" y="11"/>
                    <a:pt x="1623" y="65"/>
                    <a:pt x="1217" y="116"/>
                  </a:cubicBezTo>
                  <a:cubicBezTo>
                    <a:pt x="810" y="181"/>
                    <a:pt x="404" y="243"/>
                    <a:pt x="1" y="352"/>
                  </a:cubicBezTo>
                  <a:cubicBezTo>
                    <a:pt x="417" y="345"/>
                    <a:pt x="824" y="287"/>
                    <a:pt x="1234" y="236"/>
                  </a:cubicBezTo>
                  <a:cubicBezTo>
                    <a:pt x="1640" y="171"/>
                    <a:pt x="2047" y="109"/>
                    <a:pt x="2446" y="0"/>
                  </a:cubicBezTo>
                  <a:close/>
                </a:path>
              </a:pathLst>
            </a:custGeom>
            <a:solidFill>
              <a:srgbClr val="83C6BD"/>
            </a:solidFill>
            <a:ln>
              <a:noFill/>
            </a:ln>
          </p:spPr>
          <p:txBody>
            <a:bodyPr spcFirstLastPara="1" wrap="square" lIns="121900" tIns="121900" rIns="121900" bIns="121900" anchor="ctr" anchorCtr="0">
              <a:noAutofit/>
            </a:bodyPr>
            <a:lstStyle/>
            <a:p>
              <a:endParaRPr sz="2400"/>
            </a:p>
          </p:txBody>
        </p:sp>
        <p:sp>
          <p:nvSpPr>
            <p:cNvPr id="846" name="Google Shape;846;p60"/>
            <p:cNvSpPr/>
            <p:nvPr/>
          </p:nvSpPr>
          <p:spPr>
            <a:xfrm flipH="1">
              <a:off x="1736206" y="3372493"/>
              <a:ext cx="149232" cy="7596"/>
            </a:xfrm>
            <a:custGeom>
              <a:avLst/>
              <a:gdLst/>
              <a:ahLst/>
              <a:cxnLst/>
              <a:rect l="l" t="t" r="r" b="b"/>
              <a:pathLst>
                <a:path w="2495" h="127" extrusionOk="0">
                  <a:moveTo>
                    <a:pt x="1248" y="0"/>
                  </a:moveTo>
                  <a:cubicBezTo>
                    <a:pt x="831" y="13"/>
                    <a:pt x="415" y="21"/>
                    <a:pt x="1" y="75"/>
                  </a:cubicBezTo>
                  <a:cubicBezTo>
                    <a:pt x="418" y="123"/>
                    <a:pt x="831" y="120"/>
                    <a:pt x="1248" y="127"/>
                  </a:cubicBezTo>
                  <a:cubicBezTo>
                    <a:pt x="1665" y="113"/>
                    <a:pt x="2082" y="106"/>
                    <a:pt x="2495" y="51"/>
                  </a:cubicBezTo>
                  <a:cubicBezTo>
                    <a:pt x="2078" y="4"/>
                    <a:pt x="1665" y="4"/>
                    <a:pt x="1248" y="0"/>
                  </a:cubicBezTo>
                  <a:close/>
                </a:path>
              </a:pathLst>
            </a:custGeom>
            <a:solidFill>
              <a:srgbClr val="83C6BD"/>
            </a:solidFill>
            <a:ln>
              <a:noFill/>
            </a:ln>
          </p:spPr>
          <p:txBody>
            <a:bodyPr spcFirstLastPara="1" wrap="square" lIns="121900" tIns="121900" rIns="121900" bIns="121900" anchor="ctr" anchorCtr="0">
              <a:noAutofit/>
            </a:bodyPr>
            <a:lstStyle/>
            <a:p>
              <a:endParaRPr sz="2400"/>
            </a:p>
          </p:txBody>
        </p:sp>
        <p:sp>
          <p:nvSpPr>
            <p:cNvPr id="847" name="Google Shape;847;p60"/>
            <p:cNvSpPr/>
            <p:nvPr/>
          </p:nvSpPr>
          <p:spPr>
            <a:xfrm flipH="1">
              <a:off x="1965644" y="2073753"/>
              <a:ext cx="87506" cy="181531"/>
            </a:xfrm>
            <a:custGeom>
              <a:avLst/>
              <a:gdLst/>
              <a:ahLst/>
              <a:cxnLst/>
              <a:rect l="l" t="t" r="r" b="b"/>
              <a:pathLst>
                <a:path w="1463" h="3035" extrusionOk="0">
                  <a:moveTo>
                    <a:pt x="1063" y="1"/>
                  </a:moveTo>
                  <a:cubicBezTo>
                    <a:pt x="1042" y="370"/>
                    <a:pt x="1032" y="739"/>
                    <a:pt x="1026" y="1108"/>
                  </a:cubicBezTo>
                  <a:cubicBezTo>
                    <a:pt x="1013" y="1437"/>
                    <a:pt x="1015" y="1771"/>
                    <a:pt x="995" y="2096"/>
                  </a:cubicBezTo>
                  <a:lnTo>
                    <a:pt x="995" y="2096"/>
                  </a:lnTo>
                  <a:cubicBezTo>
                    <a:pt x="734" y="2048"/>
                    <a:pt x="470" y="2000"/>
                    <a:pt x="209" y="1959"/>
                  </a:cubicBezTo>
                  <a:lnTo>
                    <a:pt x="1" y="1924"/>
                  </a:lnTo>
                  <a:lnTo>
                    <a:pt x="116" y="2096"/>
                  </a:lnTo>
                  <a:cubicBezTo>
                    <a:pt x="277" y="2334"/>
                    <a:pt x="479" y="2533"/>
                    <a:pt x="704" y="2703"/>
                  </a:cubicBezTo>
                  <a:cubicBezTo>
                    <a:pt x="926" y="2874"/>
                    <a:pt x="1190" y="2993"/>
                    <a:pt x="1463" y="3034"/>
                  </a:cubicBezTo>
                  <a:cubicBezTo>
                    <a:pt x="1203" y="2943"/>
                    <a:pt x="977" y="2788"/>
                    <a:pt x="776" y="2611"/>
                  </a:cubicBezTo>
                  <a:cubicBezTo>
                    <a:pt x="635" y="2483"/>
                    <a:pt x="505" y="2335"/>
                    <a:pt x="391" y="2181"/>
                  </a:cubicBezTo>
                  <a:lnTo>
                    <a:pt x="391" y="2181"/>
                  </a:lnTo>
                  <a:cubicBezTo>
                    <a:pt x="617" y="2226"/>
                    <a:pt x="842" y="2268"/>
                    <a:pt x="1070" y="2307"/>
                  </a:cubicBezTo>
                  <a:lnTo>
                    <a:pt x="1176" y="2328"/>
                  </a:lnTo>
                  <a:lnTo>
                    <a:pt x="1182" y="2222"/>
                  </a:lnTo>
                  <a:cubicBezTo>
                    <a:pt x="1203" y="1842"/>
                    <a:pt x="1193" y="1473"/>
                    <a:pt x="1169" y="1104"/>
                  </a:cubicBezTo>
                  <a:cubicBezTo>
                    <a:pt x="1145" y="735"/>
                    <a:pt x="1114" y="366"/>
                    <a:pt x="1063" y="1"/>
                  </a:cubicBezTo>
                  <a:close/>
                </a:path>
              </a:pathLst>
            </a:custGeom>
            <a:solidFill>
              <a:srgbClr val="CC8A4A"/>
            </a:solidFill>
            <a:ln>
              <a:noFill/>
            </a:ln>
          </p:spPr>
          <p:txBody>
            <a:bodyPr spcFirstLastPara="1" wrap="square" lIns="121900" tIns="121900" rIns="121900" bIns="121900" anchor="ctr" anchorCtr="0">
              <a:noAutofit/>
            </a:bodyPr>
            <a:lstStyle/>
            <a:p>
              <a:endParaRPr sz="2400"/>
            </a:p>
          </p:txBody>
        </p:sp>
        <p:sp>
          <p:nvSpPr>
            <p:cNvPr id="848" name="Google Shape;848;p60"/>
            <p:cNvSpPr/>
            <p:nvPr/>
          </p:nvSpPr>
          <p:spPr>
            <a:xfrm flipH="1">
              <a:off x="1867193" y="2249718"/>
              <a:ext cx="139363" cy="60949"/>
            </a:xfrm>
            <a:custGeom>
              <a:avLst/>
              <a:gdLst/>
              <a:ahLst/>
              <a:cxnLst/>
              <a:rect l="l" t="t" r="r" b="b"/>
              <a:pathLst>
                <a:path w="2330" h="1019" extrusionOk="0">
                  <a:moveTo>
                    <a:pt x="2330" y="1"/>
                  </a:moveTo>
                  <a:lnTo>
                    <a:pt x="2330" y="1"/>
                  </a:lnTo>
                  <a:cubicBezTo>
                    <a:pt x="2166" y="158"/>
                    <a:pt x="2016" y="318"/>
                    <a:pt x="1838" y="445"/>
                  </a:cubicBezTo>
                  <a:cubicBezTo>
                    <a:pt x="1667" y="574"/>
                    <a:pt x="1476" y="674"/>
                    <a:pt x="1278" y="745"/>
                  </a:cubicBezTo>
                  <a:cubicBezTo>
                    <a:pt x="1080" y="824"/>
                    <a:pt x="868" y="851"/>
                    <a:pt x="657" y="858"/>
                  </a:cubicBezTo>
                  <a:cubicBezTo>
                    <a:pt x="646" y="858"/>
                    <a:pt x="636" y="858"/>
                    <a:pt x="626" y="858"/>
                  </a:cubicBezTo>
                  <a:cubicBezTo>
                    <a:pt x="420" y="858"/>
                    <a:pt x="211" y="828"/>
                    <a:pt x="1" y="776"/>
                  </a:cubicBezTo>
                  <a:lnTo>
                    <a:pt x="1" y="776"/>
                  </a:lnTo>
                  <a:cubicBezTo>
                    <a:pt x="240" y="936"/>
                    <a:pt x="534" y="1019"/>
                    <a:pt x="831" y="1019"/>
                  </a:cubicBezTo>
                  <a:cubicBezTo>
                    <a:pt x="1004" y="1019"/>
                    <a:pt x="1178" y="991"/>
                    <a:pt x="1343" y="933"/>
                  </a:cubicBezTo>
                  <a:cubicBezTo>
                    <a:pt x="1565" y="847"/>
                    <a:pt x="1777" y="728"/>
                    <a:pt x="1937" y="557"/>
                  </a:cubicBezTo>
                  <a:cubicBezTo>
                    <a:pt x="2022" y="482"/>
                    <a:pt x="2087" y="383"/>
                    <a:pt x="2163" y="297"/>
                  </a:cubicBezTo>
                  <a:cubicBezTo>
                    <a:pt x="2224" y="199"/>
                    <a:pt x="2282" y="100"/>
                    <a:pt x="2330" y="1"/>
                  </a:cubicBezTo>
                  <a:close/>
                </a:path>
              </a:pathLst>
            </a:custGeom>
            <a:solidFill>
              <a:srgbClr val="CC8A4A"/>
            </a:solidFill>
            <a:ln>
              <a:noFill/>
            </a:ln>
          </p:spPr>
          <p:txBody>
            <a:bodyPr spcFirstLastPara="1" wrap="square" lIns="121900" tIns="121900" rIns="121900" bIns="121900" anchor="ctr" anchorCtr="0">
              <a:noAutofit/>
            </a:bodyPr>
            <a:lstStyle/>
            <a:p>
              <a:endParaRPr sz="2400"/>
            </a:p>
          </p:txBody>
        </p:sp>
        <p:sp>
          <p:nvSpPr>
            <p:cNvPr id="849" name="Google Shape;849;p60"/>
            <p:cNvSpPr/>
            <p:nvPr/>
          </p:nvSpPr>
          <p:spPr>
            <a:xfrm flipH="1">
              <a:off x="1568616" y="2083801"/>
              <a:ext cx="96358" cy="88522"/>
            </a:xfrm>
            <a:custGeom>
              <a:avLst/>
              <a:gdLst/>
              <a:ahLst/>
              <a:cxnLst/>
              <a:rect l="l" t="t" r="r" b="b"/>
              <a:pathLst>
                <a:path w="1611" h="1480" extrusionOk="0">
                  <a:moveTo>
                    <a:pt x="1446" y="0"/>
                  </a:moveTo>
                  <a:cubicBezTo>
                    <a:pt x="1427" y="0"/>
                    <a:pt x="1409" y="2"/>
                    <a:pt x="1391" y="4"/>
                  </a:cubicBezTo>
                  <a:cubicBezTo>
                    <a:pt x="1309" y="11"/>
                    <a:pt x="1234" y="34"/>
                    <a:pt x="1163" y="69"/>
                  </a:cubicBezTo>
                  <a:cubicBezTo>
                    <a:pt x="1026" y="137"/>
                    <a:pt x="890" y="216"/>
                    <a:pt x="773" y="312"/>
                  </a:cubicBezTo>
                  <a:cubicBezTo>
                    <a:pt x="531" y="499"/>
                    <a:pt x="322" y="718"/>
                    <a:pt x="131" y="950"/>
                  </a:cubicBezTo>
                  <a:lnTo>
                    <a:pt x="1" y="1100"/>
                  </a:lnTo>
                  <a:lnTo>
                    <a:pt x="196" y="1097"/>
                  </a:lnTo>
                  <a:cubicBezTo>
                    <a:pt x="267" y="1097"/>
                    <a:pt x="340" y="1097"/>
                    <a:pt x="408" y="1104"/>
                  </a:cubicBezTo>
                  <a:cubicBezTo>
                    <a:pt x="435" y="1111"/>
                    <a:pt x="469" y="1118"/>
                    <a:pt x="480" y="1124"/>
                  </a:cubicBezTo>
                  <a:cubicBezTo>
                    <a:pt x="483" y="1131"/>
                    <a:pt x="496" y="1128"/>
                    <a:pt x="483" y="1159"/>
                  </a:cubicBezTo>
                  <a:cubicBezTo>
                    <a:pt x="466" y="1210"/>
                    <a:pt x="411" y="1268"/>
                    <a:pt x="363" y="1323"/>
                  </a:cubicBezTo>
                  <a:cubicBezTo>
                    <a:pt x="312" y="1377"/>
                    <a:pt x="254" y="1428"/>
                    <a:pt x="196" y="1480"/>
                  </a:cubicBezTo>
                  <a:cubicBezTo>
                    <a:pt x="271" y="1452"/>
                    <a:pt x="340" y="1418"/>
                    <a:pt x="404" y="1374"/>
                  </a:cubicBezTo>
                  <a:cubicBezTo>
                    <a:pt x="472" y="1333"/>
                    <a:pt x="541" y="1292"/>
                    <a:pt x="592" y="1206"/>
                  </a:cubicBezTo>
                  <a:cubicBezTo>
                    <a:pt x="619" y="1169"/>
                    <a:pt x="623" y="1077"/>
                    <a:pt x="575" y="1029"/>
                  </a:cubicBezTo>
                  <a:cubicBezTo>
                    <a:pt x="531" y="985"/>
                    <a:pt x="486" y="971"/>
                    <a:pt x="442" y="954"/>
                  </a:cubicBezTo>
                  <a:cubicBezTo>
                    <a:pt x="424" y="948"/>
                    <a:pt x="407" y="944"/>
                    <a:pt x="389" y="941"/>
                  </a:cubicBezTo>
                  <a:lnTo>
                    <a:pt x="389" y="941"/>
                  </a:lnTo>
                  <a:cubicBezTo>
                    <a:pt x="553" y="772"/>
                    <a:pt x="717" y="605"/>
                    <a:pt x="886" y="444"/>
                  </a:cubicBezTo>
                  <a:cubicBezTo>
                    <a:pt x="992" y="349"/>
                    <a:pt x="1101" y="250"/>
                    <a:pt x="1221" y="171"/>
                  </a:cubicBezTo>
                  <a:cubicBezTo>
                    <a:pt x="1309" y="119"/>
                    <a:pt x="1408" y="45"/>
                    <a:pt x="1512" y="45"/>
                  </a:cubicBezTo>
                  <a:cubicBezTo>
                    <a:pt x="1545" y="45"/>
                    <a:pt x="1577" y="52"/>
                    <a:pt x="1610" y="69"/>
                  </a:cubicBezTo>
                  <a:cubicBezTo>
                    <a:pt x="1573" y="17"/>
                    <a:pt x="1508" y="0"/>
                    <a:pt x="1446" y="0"/>
                  </a:cubicBezTo>
                  <a:close/>
                </a:path>
              </a:pathLst>
            </a:custGeom>
            <a:solidFill>
              <a:srgbClr val="CC8A4A"/>
            </a:solidFill>
            <a:ln>
              <a:noFill/>
            </a:ln>
          </p:spPr>
          <p:txBody>
            <a:bodyPr spcFirstLastPara="1" wrap="square" lIns="121900" tIns="121900" rIns="121900" bIns="121900" anchor="ctr" anchorCtr="0">
              <a:noAutofit/>
            </a:bodyPr>
            <a:lstStyle/>
            <a:p>
              <a:endParaRPr sz="2400"/>
            </a:p>
          </p:txBody>
        </p:sp>
        <p:sp>
          <p:nvSpPr>
            <p:cNvPr id="850" name="Google Shape;850;p60"/>
            <p:cNvSpPr/>
            <p:nvPr/>
          </p:nvSpPr>
          <p:spPr>
            <a:xfrm flipH="1">
              <a:off x="1896562" y="2066636"/>
              <a:ext cx="35469" cy="55028"/>
            </a:xfrm>
            <a:custGeom>
              <a:avLst/>
              <a:gdLst/>
              <a:ahLst/>
              <a:cxnLst/>
              <a:rect l="l" t="t" r="r" b="b"/>
              <a:pathLst>
                <a:path w="593" h="920" extrusionOk="0">
                  <a:moveTo>
                    <a:pt x="295" y="1"/>
                  </a:moveTo>
                  <a:cubicBezTo>
                    <a:pt x="135" y="1"/>
                    <a:pt x="1" y="206"/>
                    <a:pt x="1" y="462"/>
                  </a:cubicBezTo>
                  <a:cubicBezTo>
                    <a:pt x="1" y="714"/>
                    <a:pt x="135" y="919"/>
                    <a:pt x="295" y="919"/>
                  </a:cubicBezTo>
                  <a:cubicBezTo>
                    <a:pt x="459" y="919"/>
                    <a:pt x="592" y="714"/>
                    <a:pt x="592" y="462"/>
                  </a:cubicBezTo>
                  <a:cubicBezTo>
                    <a:pt x="592" y="206"/>
                    <a:pt x="459" y="1"/>
                    <a:pt x="29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51" name="Google Shape;851;p60"/>
            <p:cNvSpPr/>
            <p:nvPr/>
          </p:nvSpPr>
          <p:spPr>
            <a:xfrm flipH="1">
              <a:off x="2024260" y="2080153"/>
              <a:ext cx="35469" cy="54968"/>
            </a:xfrm>
            <a:custGeom>
              <a:avLst/>
              <a:gdLst/>
              <a:ahLst/>
              <a:cxnLst/>
              <a:rect l="l" t="t" r="r" b="b"/>
              <a:pathLst>
                <a:path w="593" h="919" extrusionOk="0">
                  <a:moveTo>
                    <a:pt x="295" y="0"/>
                  </a:moveTo>
                  <a:cubicBezTo>
                    <a:pt x="135" y="0"/>
                    <a:pt x="1" y="205"/>
                    <a:pt x="1" y="458"/>
                  </a:cubicBezTo>
                  <a:cubicBezTo>
                    <a:pt x="1" y="714"/>
                    <a:pt x="135" y="919"/>
                    <a:pt x="295" y="919"/>
                  </a:cubicBezTo>
                  <a:cubicBezTo>
                    <a:pt x="459" y="919"/>
                    <a:pt x="592" y="714"/>
                    <a:pt x="592" y="458"/>
                  </a:cubicBezTo>
                  <a:cubicBezTo>
                    <a:pt x="592" y="205"/>
                    <a:pt x="459" y="0"/>
                    <a:pt x="29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52" name="Google Shape;852;p60"/>
            <p:cNvSpPr/>
            <p:nvPr/>
          </p:nvSpPr>
          <p:spPr>
            <a:xfrm flipH="1">
              <a:off x="1802417" y="1961547"/>
              <a:ext cx="146780" cy="62444"/>
            </a:xfrm>
            <a:custGeom>
              <a:avLst/>
              <a:gdLst/>
              <a:ahLst/>
              <a:cxnLst/>
              <a:rect l="l" t="t" r="r" b="b"/>
              <a:pathLst>
                <a:path w="2454" h="1044" extrusionOk="0">
                  <a:moveTo>
                    <a:pt x="1285" y="0"/>
                  </a:moveTo>
                  <a:cubicBezTo>
                    <a:pt x="458" y="0"/>
                    <a:pt x="1" y="1044"/>
                    <a:pt x="1" y="1044"/>
                  </a:cubicBezTo>
                  <a:lnTo>
                    <a:pt x="2454" y="640"/>
                  </a:lnTo>
                  <a:cubicBezTo>
                    <a:pt x="2009" y="169"/>
                    <a:pt x="1617" y="0"/>
                    <a:pt x="128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853" name="Google Shape;853;p60"/>
            <p:cNvSpPr/>
            <p:nvPr/>
          </p:nvSpPr>
          <p:spPr>
            <a:xfrm flipH="1">
              <a:off x="2014090" y="1990077"/>
              <a:ext cx="124470" cy="60052"/>
            </a:xfrm>
            <a:custGeom>
              <a:avLst/>
              <a:gdLst/>
              <a:ahLst/>
              <a:cxnLst/>
              <a:rect l="l" t="t" r="r" b="b"/>
              <a:pathLst>
                <a:path w="2081" h="1004" extrusionOk="0">
                  <a:moveTo>
                    <a:pt x="1314" y="1"/>
                  </a:moveTo>
                  <a:cubicBezTo>
                    <a:pt x="987" y="1"/>
                    <a:pt x="552" y="236"/>
                    <a:pt x="1" y="1004"/>
                  </a:cubicBezTo>
                  <a:lnTo>
                    <a:pt x="2081" y="597"/>
                  </a:lnTo>
                  <a:cubicBezTo>
                    <a:pt x="2081" y="597"/>
                    <a:pt x="1835" y="1"/>
                    <a:pt x="1314"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854" name="Google Shape;854;p60"/>
            <p:cNvSpPr/>
            <p:nvPr/>
          </p:nvSpPr>
          <p:spPr>
            <a:xfrm flipH="1">
              <a:off x="1695715" y="2308931"/>
              <a:ext cx="97734" cy="96358"/>
            </a:xfrm>
            <a:custGeom>
              <a:avLst/>
              <a:gdLst/>
              <a:ahLst/>
              <a:cxnLst/>
              <a:rect l="l" t="t" r="r" b="b"/>
              <a:pathLst>
                <a:path w="1634" h="1611" extrusionOk="0">
                  <a:moveTo>
                    <a:pt x="1633" y="1"/>
                  </a:moveTo>
                  <a:lnTo>
                    <a:pt x="328" y="619"/>
                  </a:lnTo>
                  <a:lnTo>
                    <a:pt x="0" y="1610"/>
                  </a:lnTo>
                  <a:lnTo>
                    <a:pt x="1633" y="1"/>
                  </a:lnTo>
                  <a:close/>
                </a:path>
              </a:pathLst>
            </a:custGeom>
            <a:solidFill>
              <a:srgbClr val="D89D61"/>
            </a:solidFill>
            <a:ln>
              <a:noFill/>
            </a:ln>
          </p:spPr>
          <p:txBody>
            <a:bodyPr spcFirstLastPara="1" wrap="square" lIns="121900" tIns="121900" rIns="121900" bIns="121900" anchor="ctr" anchorCtr="0">
              <a:noAutofit/>
            </a:bodyPr>
            <a:lstStyle/>
            <a:p>
              <a:endParaRPr sz="2400"/>
            </a:p>
          </p:txBody>
        </p:sp>
        <p:sp>
          <p:nvSpPr>
            <p:cNvPr id="855" name="Google Shape;855;p60"/>
            <p:cNvSpPr/>
            <p:nvPr/>
          </p:nvSpPr>
          <p:spPr>
            <a:xfrm flipH="1">
              <a:off x="1656296" y="2626289"/>
              <a:ext cx="241403" cy="76440"/>
            </a:xfrm>
            <a:custGeom>
              <a:avLst/>
              <a:gdLst/>
              <a:ahLst/>
              <a:cxnLst/>
              <a:rect l="l" t="t" r="r" b="b"/>
              <a:pathLst>
                <a:path w="4036" h="1278" extrusionOk="0">
                  <a:moveTo>
                    <a:pt x="4035" y="0"/>
                  </a:moveTo>
                  <a:lnTo>
                    <a:pt x="4035" y="0"/>
                  </a:lnTo>
                  <a:cubicBezTo>
                    <a:pt x="3305" y="127"/>
                    <a:pt x="2588" y="301"/>
                    <a:pt x="1873" y="489"/>
                  </a:cubicBezTo>
                  <a:lnTo>
                    <a:pt x="1825" y="503"/>
                  </a:lnTo>
                  <a:lnTo>
                    <a:pt x="1805" y="554"/>
                  </a:lnTo>
                  <a:cubicBezTo>
                    <a:pt x="1760" y="663"/>
                    <a:pt x="1709" y="776"/>
                    <a:pt x="1648" y="875"/>
                  </a:cubicBezTo>
                  <a:cubicBezTo>
                    <a:pt x="1590" y="970"/>
                    <a:pt x="1508" y="1069"/>
                    <a:pt x="1440" y="1080"/>
                  </a:cubicBezTo>
                  <a:cubicBezTo>
                    <a:pt x="1434" y="1082"/>
                    <a:pt x="1427" y="1084"/>
                    <a:pt x="1421" y="1084"/>
                  </a:cubicBezTo>
                  <a:cubicBezTo>
                    <a:pt x="1369" y="1084"/>
                    <a:pt x="1299" y="1017"/>
                    <a:pt x="1245" y="933"/>
                  </a:cubicBezTo>
                  <a:cubicBezTo>
                    <a:pt x="1183" y="831"/>
                    <a:pt x="1136" y="721"/>
                    <a:pt x="1087" y="605"/>
                  </a:cubicBezTo>
                  <a:lnTo>
                    <a:pt x="1071" y="560"/>
                  </a:lnTo>
                  <a:lnTo>
                    <a:pt x="1030" y="557"/>
                  </a:lnTo>
                  <a:cubicBezTo>
                    <a:pt x="688" y="530"/>
                    <a:pt x="346" y="513"/>
                    <a:pt x="1" y="509"/>
                  </a:cubicBezTo>
                  <a:lnTo>
                    <a:pt x="1" y="509"/>
                  </a:lnTo>
                  <a:cubicBezTo>
                    <a:pt x="320" y="581"/>
                    <a:pt x="642" y="640"/>
                    <a:pt x="964" y="690"/>
                  </a:cubicBezTo>
                  <a:lnTo>
                    <a:pt x="964" y="690"/>
                  </a:lnTo>
                  <a:cubicBezTo>
                    <a:pt x="1000" y="800"/>
                    <a:pt x="1033" y="912"/>
                    <a:pt x="1091" y="1022"/>
                  </a:cubicBezTo>
                  <a:cubicBezTo>
                    <a:pt x="1132" y="1080"/>
                    <a:pt x="1163" y="1145"/>
                    <a:pt x="1227" y="1196"/>
                  </a:cubicBezTo>
                  <a:cubicBezTo>
                    <a:pt x="1272" y="1238"/>
                    <a:pt x="1349" y="1277"/>
                    <a:pt x="1428" y="1277"/>
                  </a:cubicBezTo>
                  <a:cubicBezTo>
                    <a:pt x="1445" y="1277"/>
                    <a:pt x="1463" y="1275"/>
                    <a:pt x="1481" y="1271"/>
                  </a:cubicBezTo>
                  <a:cubicBezTo>
                    <a:pt x="1668" y="1227"/>
                    <a:pt x="1743" y="1090"/>
                    <a:pt x="1822" y="984"/>
                  </a:cubicBezTo>
                  <a:cubicBezTo>
                    <a:pt x="1884" y="883"/>
                    <a:pt x="1933" y="783"/>
                    <a:pt x="1977" y="673"/>
                  </a:cubicBezTo>
                  <a:lnTo>
                    <a:pt x="1977" y="673"/>
                  </a:lnTo>
                  <a:cubicBezTo>
                    <a:pt x="2671" y="476"/>
                    <a:pt x="3358" y="261"/>
                    <a:pt x="4035" y="0"/>
                  </a:cubicBezTo>
                  <a:close/>
                </a:path>
              </a:pathLst>
            </a:custGeom>
            <a:solidFill>
              <a:srgbClr val="CC8A4A"/>
            </a:solidFill>
            <a:ln>
              <a:noFill/>
            </a:ln>
          </p:spPr>
          <p:txBody>
            <a:bodyPr spcFirstLastPara="1" wrap="square" lIns="121900" tIns="121900" rIns="121900" bIns="121900" anchor="ctr" anchorCtr="0">
              <a:noAutofit/>
            </a:bodyPr>
            <a:lstStyle/>
            <a:p>
              <a:endParaRPr sz="2400"/>
            </a:p>
          </p:txBody>
        </p:sp>
        <p:sp>
          <p:nvSpPr>
            <p:cNvPr id="856" name="Google Shape;856;p60"/>
            <p:cNvSpPr/>
            <p:nvPr/>
          </p:nvSpPr>
          <p:spPr>
            <a:xfrm flipH="1">
              <a:off x="1470765" y="2900523"/>
              <a:ext cx="62384" cy="127520"/>
            </a:xfrm>
            <a:custGeom>
              <a:avLst/>
              <a:gdLst/>
              <a:ahLst/>
              <a:cxnLst/>
              <a:rect l="l" t="t" r="r" b="b"/>
              <a:pathLst>
                <a:path w="1043" h="2132" extrusionOk="0">
                  <a:moveTo>
                    <a:pt x="1" y="0"/>
                  </a:moveTo>
                  <a:lnTo>
                    <a:pt x="1" y="0"/>
                  </a:lnTo>
                  <a:cubicBezTo>
                    <a:pt x="212" y="663"/>
                    <a:pt x="475" y="1301"/>
                    <a:pt x="711" y="1944"/>
                  </a:cubicBezTo>
                  <a:lnTo>
                    <a:pt x="780" y="2132"/>
                  </a:lnTo>
                  <a:lnTo>
                    <a:pt x="882" y="1971"/>
                  </a:lnTo>
                  <a:cubicBezTo>
                    <a:pt x="1029" y="1742"/>
                    <a:pt x="1043" y="1500"/>
                    <a:pt x="1039" y="1271"/>
                  </a:cubicBezTo>
                  <a:cubicBezTo>
                    <a:pt x="1035" y="1038"/>
                    <a:pt x="998" y="813"/>
                    <a:pt x="933" y="594"/>
                  </a:cubicBezTo>
                  <a:cubicBezTo>
                    <a:pt x="933" y="820"/>
                    <a:pt x="926" y="1045"/>
                    <a:pt x="906" y="1263"/>
                  </a:cubicBezTo>
                  <a:cubicBezTo>
                    <a:pt x="889" y="1400"/>
                    <a:pt x="864" y="1540"/>
                    <a:pt x="821" y="1662"/>
                  </a:cubicBezTo>
                  <a:lnTo>
                    <a:pt x="821" y="1662"/>
                  </a:lnTo>
                  <a:cubicBezTo>
                    <a:pt x="612" y="1078"/>
                    <a:pt x="341" y="520"/>
                    <a:pt x="1" y="0"/>
                  </a:cubicBezTo>
                  <a:close/>
                </a:path>
              </a:pathLst>
            </a:custGeom>
            <a:solidFill>
              <a:srgbClr val="EFEFEF"/>
            </a:solidFill>
            <a:ln>
              <a:noFill/>
            </a:ln>
          </p:spPr>
          <p:txBody>
            <a:bodyPr spcFirstLastPara="1" wrap="square" lIns="121900" tIns="121900" rIns="121900" bIns="121900" anchor="ctr" anchorCtr="0">
              <a:noAutofit/>
            </a:bodyPr>
            <a:lstStyle/>
            <a:p>
              <a:endParaRPr sz="2400"/>
            </a:p>
          </p:txBody>
        </p:sp>
        <p:sp>
          <p:nvSpPr>
            <p:cNvPr id="857" name="Google Shape;857;p60"/>
            <p:cNvSpPr/>
            <p:nvPr/>
          </p:nvSpPr>
          <p:spPr>
            <a:xfrm flipH="1">
              <a:off x="1500611" y="2990180"/>
              <a:ext cx="61726" cy="32538"/>
            </a:xfrm>
            <a:custGeom>
              <a:avLst/>
              <a:gdLst/>
              <a:ahLst/>
              <a:cxnLst/>
              <a:rect l="l" t="t" r="r" b="b"/>
              <a:pathLst>
                <a:path w="1032" h="544" extrusionOk="0">
                  <a:moveTo>
                    <a:pt x="22" y="0"/>
                  </a:moveTo>
                  <a:cubicBezTo>
                    <a:pt x="15" y="0"/>
                    <a:pt x="8" y="0"/>
                    <a:pt x="0" y="1"/>
                  </a:cubicBezTo>
                  <a:cubicBezTo>
                    <a:pt x="76" y="76"/>
                    <a:pt x="153" y="130"/>
                    <a:pt x="232" y="188"/>
                  </a:cubicBezTo>
                  <a:cubicBezTo>
                    <a:pt x="311" y="247"/>
                    <a:pt x="396" y="291"/>
                    <a:pt x="478" y="338"/>
                  </a:cubicBezTo>
                  <a:cubicBezTo>
                    <a:pt x="649" y="428"/>
                    <a:pt x="827" y="506"/>
                    <a:pt x="1031" y="543"/>
                  </a:cubicBezTo>
                  <a:cubicBezTo>
                    <a:pt x="909" y="370"/>
                    <a:pt x="748" y="256"/>
                    <a:pt x="577" y="158"/>
                  </a:cubicBezTo>
                  <a:cubicBezTo>
                    <a:pt x="489" y="113"/>
                    <a:pt x="399" y="72"/>
                    <a:pt x="301" y="45"/>
                  </a:cubicBezTo>
                  <a:cubicBezTo>
                    <a:pt x="212" y="20"/>
                    <a:pt x="120" y="0"/>
                    <a:pt x="22" y="0"/>
                  </a:cubicBezTo>
                  <a:close/>
                </a:path>
              </a:pathLst>
            </a:custGeom>
            <a:solidFill>
              <a:srgbClr val="EFEFEF"/>
            </a:solidFill>
            <a:ln>
              <a:noFill/>
            </a:ln>
          </p:spPr>
          <p:txBody>
            <a:bodyPr spcFirstLastPara="1" wrap="square" lIns="121900" tIns="121900" rIns="121900" bIns="121900" anchor="ctr" anchorCtr="0">
              <a:noAutofit/>
            </a:bodyPr>
            <a:lstStyle/>
            <a:p>
              <a:endParaRPr sz="2400"/>
            </a:p>
          </p:txBody>
        </p:sp>
        <p:sp>
          <p:nvSpPr>
            <p:cNvPr id="858" name="Google Shape;858;p60"/>
            <p:cNvSpPr/>
            <p:nvPr/>
          </p:nvSpPr>
          <p:spPr>
            <a:xfrm flipH="1">
              <a:off x="1662437" y="3252930"/>
              <a:ext cx="1250320" cy="202525"/>
            </a:xfrm>
            <a:custGeom>
              <a:avLst/>
              <a:gdLst/>
              <a:ahLst/>
              <a:cxnLst/>
              <a:rect l="l" t="t" r="r" b="b"/>
              <a:pathLst>
                <a:path w="20904" h="3386" extrusionOk="0">
                  <a:moveTo>
                    <a:pt x="6454" y="0"/>
                  </a:moveTo>
                  <a:lnTo>
                    <a:pt x="0" y="2590"/>
                  </a:lnTo>
                  <a:lnTo>
                    <a:pt x="0" y="3198"/>
                  </a:lnTo>
                  <a:lnTo>
                    <a:pt x="14594" y="3386"/>
                  </a:lnTo>
                  <a:lnTo>
                    <a:pt x="20792" y="1763"/>
                  </a:lnTo>
                  <a:lnTo>
                    <a:pt x="20904" y="660"/>
                  </a:lnTo>
                  <a:lnTo>
                    <a:pt x="645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859" name="Google Shape;859;p60"/>
            <p:cNvSpPr/>
            <p:nvPr/>
          </p:nvSpPr>
          <p:spPr>
            <a:xfrm flipH="1">
              <a:off x="1662437" y="3252930"/>
              <a:ext cx="1250320" cy="171482"/>
            </a:xfrm>
            <a:custGeom>
              <a:avLst/>
              <a:gdLst/>
              <a:ahLst/>
              <a:cxnLst/>
              <a:rect l="l" t="t" r="r" b="b"/>
              <a:pathLst>
                <a:path w="20904" h="2867" extrusionOk="0">
                  <a:moveTo>
                    <a:pt x="6454" y="0"/>
                  </a:moveTo>
                  <a:lnTo>
                    <a:pt x="0" y="2590"/>
                  </a:lnTo>
                  <a:lnTo>
                    <a:pt x="13378" y="2791"/>
                  </a:lnTo>
                  <a:lnTo>
                    <a:pt x="14670" y="2867"/>
                  </a:lnTo>
                  <a:lnTo>
                    <a:pt x="20833" y="1353"/>
                  </a:lnTo>
                  <a:lnTo>
                    <a:pt x="20904" y="660"/>
                  </a:lnTo>
                  <a:lnTo>
                    <a:pt x="645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860" name="Google Shape;860;p60"/>
            <p:cNvSpPr/>
            <p:nvPr/>
          </p:nvSpPr>
          <p:spPr>
            <a:xfrm flipH="1">
              <a:off x="1176500" y="3170465"/>
              <a:ext cx="1036252" cy="315750"/>
            </a:xfrm>
            <a:custGeom>
              <a:avLst/>
              <a:gdLst/>
              <a:ahLst/>
              <a:cxnLst/>
              <a:rect l="l" t="t" r="r" b="b"/>
              <a:pathLst>
                <a:path w="17325" h="5279" extrusionOk="0">
                  <a:moveTo>
                    <a:pt x="16166" y="0"/>
                  </a:moveTo>
                  <a:lnTo>
                    <a:pt x="4192" y="4072"/>
                  </a:lnTo>
                  <a:lnTo>
                    <a:pt x="1" y="4072"/>
                  </a:lnTo>
                  <a:cubicBezTo>
                    <a:pt x="1" y="4072"/>
                    <a:pt x="603" y="5279"/>
                    <a:pt x="2306" y="5279"/>
                  </a:cubicBezTo>
                  <a:cubicBezTo>
                    <a:pt x="2896" y="5279"/>
                    <a:pt x="3620" y="5133"/>
                    <a:pt x="4496" y="4742"/>
                  </a:cubicBezTo>
                  <a:cubicBezTo>
                    <a:pt x="7476" y="4499"/>
                    <a:pt x="17324" y="2125"/>
                    <a:pt x="17324" y="2125"/>
                  </a:cubicBezTo>
                  <a:lnTo>
                    <a:pt x="16166" y="0"/>
                  </a:lnTo>
                  <a:close/>
                </a:path>
              </a:pathLst>
            </a:custGeom>
            <a:solidFill>
              <a:srgbClr val="FCB28D"/>
            </a:solidFill>
            <a:ln>
              <a:noFill/>
            </a:ln>
          </p:spPr>
          <p:txBody>
            <a:bodyPr spcFirstLastPara="1" wrap="square" lIns="121900" tIns="121900" rIns="121900" bIns="121900" anchor="ctr" anchorCtr="0">
              <a:noAutofit/>
            </a:bodyPr>
            <a:lstStyle/>
            <a:p>
              <a:endParaRPr sz="2400"/>
            </a:p>
          </p:txBody>
        </p:sp>
        <p:sp>
          <p:nvSpPr>
            <p:cNvPr id="861" name="Google Shape;861;p60"/>
            <p:cNvSpPr/>
            <p:nvPr/>
          </p:nvSpPr>
          <p:spPr>
            <a:xfrm flipH="1">
              <a:off x="2112518" y="2856980"/>
              <a:ext cx="1215809" cy="562955"/>
            </a:xfrm>
            <a:custGeom>
              <a:avLst/>
              <a:gdLst/>
              <a:ahLst/>
              <a:cxnLst/>
              <a:rect l="l" t="t" r="r" b="b"/>
              <a:pathLst>
                <a:path w="20327" h="9412" extrusionOk="0">
                  <a:moveTo>
                    <a:pt x="0" y="0"/>
                  </a:moveTo>
                  <a:lnTo>
                    <a:pt x="6361" y="9227"/>
                  </a:lnTo>
                  <a:lnTo>
                    <a:pt x="20326" y="9411"/>
                  </a:lnTo>
                  <a:lnTo>
                    <a:pt x="14898" y="161"/>
                  </a:lnTo>
                  <a:lnTo>
                    <a:pt x="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45" name="Google Shape;822;p60">
            <a:extLst>
              <a:ext uri="{FF2B5EF4-FFF2-40B4-BE49-F238E27FC236}">
                <a16:creationId xmlns:a16="http://schemas.microsoft.com/office/drawing/2014/main" id="{5B3F0CB4-7612-4F9C-B975-2891199F1E3F}"/>
              </a:ext>
            </a:extLst>
          </p:cNvPr>
          <p:cNvSpPr txBox="1">
            <a:spLocks/>
          </p:cNvSpPr>
          <p:nvPr/>
        </p:nvSpPr>
        <p:spPr>
          <a:xfrm>
            <a:off x="3505081" y="6073357"/>
            <a:ext cx="7890108" cy="60026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dk1"/>
              </a:buClr>
              <a:buSzPts val="1200"/>
              <a:buFont typeface="Barlow"/>
              <a:buChar char="●"/>
              <a:defRPr sz="1600" b="0" i="0" u="none" strike="noStrike" cap="none">
                <a:solidFill>
                  <a:schemeClr val="dk1"/>
                </a:solidFill>
                <a:latin typeface="Barlow"/>
                <a:ea typeface="Barlow"/>
                <a:cs typeface="Barlow"/>
                <a:sym typeface="Barlow"/>
              </a:defRPr>
            </a:lvl1pPr>
            <a:lvl2pPr marL="914400" marR="0" lvl="1" indent="-304800" algn="r" rtl="0">
              <a:lnSpc>
                <a:spcPct val="115000"/>
              </a:lnSpc>
              <a:spcBef>
                <a:spcPts val="1600"/>
              </a:spcBef>
              <a:spcAft>
                <a:spcPts val="0"/>
              </a:spcAft>
              <a:buClr>
                <a:schemeClr val="dk1"/>
              </a:buClr>
              <a:buSzPts val="1200"/>
              <a:buFont typeface="Barlow"/>
              <a:buChar char="○"/>
              <a:defRPr sz="1200" b="0" i="0" u="none" strike="noStrike" cap="none">
                <a:solidFill>
                  <a:schemeClr val="dk1"/>
                </a:solidFill>
                <a:latin typeface="Barlow"/>
                <a:ea typeface="Barlow"/>
                <a:cs typeface="Barlow"/>
                <a:sym typeface="Barlow"/>
              </a:defRPr>
            </a:lvl2pPr>
            <a:lvl3pPr marL="1371600" marR="0" lvl="2" indent="-304800" algn="r" rtl="0">
              <a:lnSpc>
                <a:spcPct val="115000"/>
              </a:lnSpc>
              <a:spcBef>
                <a:spcPts val="1600"/>
              </a:spcBef>
              <a:spcAft>
                <a:spcPts val="0"/>
              </a:spcAft>
              <a:buClr>
                <a:schemeClr val="dk1"/>
              </a:buClr>
              <a:buSzPts val="1200"/>
              <a:buFont typeface="Barlow"/>
              <a:buChar char="■"/>
              <a:defRPr sz="1200" b="0" i="0" u="none" strike="noStrike" cap="none">
                <a:solidFill>
                  <a:schemeClr val="dk1"/>
                </a:solidFill>
                <a:latin typeface="Barlow"/>
                <a:ea typeface="Barlow"/>
                <a:cs typeface="Barlow"/>
                <a:sym typeface="Barlow"/>
              </a:defRPr>
            </a:lvl3pPr>
            <a:lvl4pPr marL="1828800" marR="0" lvl="3" indent="-304800" algn="r" rtl="0">
              <a:lnSpc>
                <a:spcPct val="115000"/>
              </a:lnSpc>
              <a:spcBef>
                <a:spcPts val="1600"/>
              </a:spcBef>
              <a:spcAft>
                <a:spcPts val="0"/>
              </a:spcAft>
              <a:buClr>
                <a:schemeClr val="dk1"/>
              </a:buClr>
              <a:buSzPts val="1200"/>
              <a:buFont typeface="Barlow"/>
              <a:buChar char="●"/>
              <a:defRPr sz="1200" b="0" i="0" u="none" strike="noStrike" cap="none">
                <a:solidFill>
                  <a:schemeClr val="dk1"/>
                </a:solidFill>
                <a:latin typeface="Barlow"/>
                <a:ea typeface="Barlow"/>
                <a:cs typeface="Barlow"/>
                <a:sym typeface="Barlow"/>
              </a:defRPr>
            </a:lvl4pPr>
            <a:lvl5pPr marL="2286000" marR="0" lvl="4" indent="-304800" algn="r" rtl="0">
              <a:lnSpc>
                <a:spcPct val="115000"/>
              </a:lnSpc>
              <a:spcBef>
                <a:spcPts val="1600"/>
              </a:spcBef>
              <a:spcAft>
                <a:spcPts val="0"/>
              </a:spcAft>
              <a:buClr>
                <a:schemeClr val="dk1"/>
              </a:buClr>
              <a:buSzPts val="1200"/>
              <a:buFont typeface="Barlow"/>
              <a:buChar char="○"/>
              <a:defRPr sz="1200" b="0" i="0" u="none" strike="noStrike" cap="none">
                <a:solidFill>
                  <a:schemeClr val="dk1"/>
                </a:solidFill>
                <a:latin typeface="Barlow"/>
                <a:ea typeface="Barlow"/>
                <a:cs typeface="Barlow"/>
                <a:sym typeface="Barlow"/>
              </a:defRPr>
            </a:lvl5pPr>
            <a:lvl6pPr marL="2743200" marR="0" lvl="5" indent="-304800" algn="r" rtl="0">
              <a:lnSpc>
                <a:spcPct val="115000"/>
              </a:lnSpc>
              <a:spcBef>
                <a:spcPts val="1600"/>
              </a:spcBef>
              <a:spcAft>
                <a:spcPts val="0"/>
              </a:spcAft>
              <a:buClr>
                <a:schemeClr val="dk1"/>
              </a:buClr>
              <a:buSzPts val="1200"/>
              <a:buFont typeface="Barlow"/>
              <a:buChar char="■"/>
              <a:defRPr sz="1200" b="0" i="0" u="none" strike="noStrike" cap="none">
                <a:solidFill>
                  <a:schemeClr val="dk1"/>
                </a:solidFill>
                <a:latin typeface="Barlow"/>
                <a:ea typeface="Barlow"/>
                <a:cs typeface="Barlow"/>
                <a:sym typeface="Barlow"/>
              </a:defRPr>
            </a:lvl6pPr>
            <a:lvl7pPr marL="3200400" marR="0" lvl="6" indent="-304800" algn="r" rtl="0">
              <a:lnSpc>
                <a:spcPct val="115000"/>
              </a:lnSpc>
              <a:spcBef>
                <a:spcPts val="1600"/>
              </a:spcBef>
              <a:spcAft>
                <a:spcPts val="0"/>
              </a:spcAft>
              <a:buClr>
                <a:schemeClr val="dk1"/>
              </a:buClr>
              <a:buSzPts val="1200"/>
              <a:buFont typeface="Barlow"/>
              <a:buChar char="●"/>
              <a:defRPr sz="1200" b="0" i="0" u="none" strike="noStrike" cap="none">
                <a:solidFill>
                  <a:schemeClr val="dk1"/>
                </a:solidFill>
                <a:latin typeface="Barlow"/>
                <a:ea typeface="Barlow"/>
                <a:cs typeface="Barlow"/>
                <a:sym typeface="Barlow"/>
              </a:defRPr>
            </a:lvl7pPr>
            <a:lvl8pPr marL="3657600" marR="0" lvl="7" indent="-304800" algn="r" rtl="0">
              <a:lnSpc>
                <a:spcPct val="115000"/>
              </a:lnSpc>
              <a:spcBef>
                <a:spcPts val="1600"/>
              </a:spcBef>
              <a:spcAft>
                <a:spcPts val="0"/>
              </a:spcAft>
              <a:buClr>
                <a:schemeClr val="dk1"/>
              </a:buClr>
              <a:buSzPts val="1200"/>
              <a:buFont typeface="Barlow"/>
              <a:buChar char="○"/>
              <a:defRPr sz="1200" b="0" i="0" u="none" strike="noStrike" cap="none">
                <a:solidFill>
                  <a:schemeClr val="dk1"/>
                </a:solidFill>
                <a:latin typeface="Barlow"/>
                <a:ea typeface="Barlow"/>
                <a:cs typeface="Barlow"/>
                <a:sym typeface="Barlow"/>
              </a:defRPr>
            </a:lvl8pPr>
            <a:lvl9pPr marL="4114800" marR="0" lvl="8" indent="-304800" algn="r" rtl="0">
              <a:lnSpc>
                <a:spcPct val="115000"/>
              </a:lnSpc>
              <a:spcBef>
                <a:spcPts val="1600"/>
              </a:spcBef>
              <a:spcAft>
                <a:spcPts val="1600"/>
              </a:spcAft>
              <a:buClr>
                <a:schemeClr val="dk1"/>
              </a:buClr>
              <a:buSzPts val="1200"/>
              <a:buFont typeface="Barlow"/>
              <a:buChar char="■"/>
              <a:defRPr sz="1200" b="0" i="0" u="none" strike="noStrike" cap="none">
                <a:solidFill>
                  <a:schemeClr val="dk1"/>
                </a:solidFill>
                <a:latin typeface="Barlow"/>
                <a:ea typeface="Barlow"/>
                <a:cs typeface="Barlow"/>
                <a:sym typeface="Barlow"/>
              </a:defRPr>
            </a:lvl9pPr>
          </a:lstStyle>
          <a:p>
            <a:pPr marL="0" indent="0" algn="l">
              <a:spcAft>
                <a:spcPts val="2133"/>
              </a:spcAft>
              <a:buNone/>
            </a:pPr>
            <a:r>
              <a:rPr lang="hr-HR" dirty="0">
                <a:effectLst>
                  <a:outerShdw blurRad="38100" dist="38100" dir="2700000" algn="tl">
                    <a:srgbClr val="000000">
                      <a:alpha val="43137"/>
                    </a:srgbClr>
                  </a:outerShdw>
                </a:effectLst>
              </a:rPr>
              <a:t>*</a:t>
            </a:r>
            <a:r>
              <a:rPr lang="hr-HR" b="1" dirty="0" err="1">
                <a:effectLst>
                  <a:outerShdw blurRad="38100" dist="38100" dir="2700000" algn="tl">
                    <a:srgbClr val="000000">
                      <a:alpha val="43137"/>
                    </a:srgbClr>
                  </a:outerShdw>
                </a:effectLst>
              </a:rPr>
              <a:t>NISpuSŠ</a:t>
            </a:r>
            <a:r>
              <a:rPr lang="hr-HR" dirty="0">
                <a:effectLst>
                  <a:outerShdw blurRad="38100" dist="38100" dir="2700000" algn="tl">
                    <a:srgbClr val="000000">
                      <a:alpha val="43137"/>
                    </a:srgbClr>
                  </a:outerShdw>
                </a:effectLst>
              </a:rPr>
              <a:t> = NACIONALNI INFORMACIJSKI SUSTAV PRIJAVA I UPISA U SREDNJE ŠKOLE </a:t>
            </a:r>
          </a:p>
        </p:txBody>
      </p:sp>
      <p:grpSp>
        <p:nvGrpSpPr>
          <p:cNvPr id="46" name="Google Shape;1830;p82">
            <a:extLst>
              <a:ext uri="{FF2B5EF4-FFF2-40B4-BE49-F238E27FC236}">
                <a16:creationId xmlns:a16="http://schemas.microsoft.com/office/drawing/2014/main" id="{F14AAB73-8D47-4C26-A3CC-D8F1061EF0CC}"/>
              </a:ext>
            </a:extLst>
          </p:cNvPr>
          <p:cNvGrpSpPr/>
          <p:nvPr/>
        </p:nvGrpSpPr>
        <p:grpSpPr>
          <a:xfrm rot="-790651" flipH="1">
            <a:off x="2568069" y="239158"/>
            <a:ext cx="1331455" cy="685701"/>
            <a:chOff x="1255637" y="720502"/>
            <a:chExt cx="761125" cy="522000"/>
          </a:xfrm>
        </p:grpSpPr>
        <p:sp>
          <p:nvSpPr>
            <p:cNvPr id="47" name="Google Shape;1831;p82">
              <a:extLst>
                <a:ext uri="{FF2B5EF4-FFF2-40B4-BE49-F238E27FC236}">
                  <a16:creationId xmlns:a16="http://schemas.microsoft.com/office/drawing/2014/main" id="{71A6DDA8-2007-4C15-89CD-8D5BC6DDDBB5}"/>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48" name="Google Shape;1832;p82">
              <a:extLst>
                <a:ext uri="{FF2B5EF4-FFF2-40B4-BE49-F238E27FC236}">
                  <a16:creationId xmlns:a16="http://schemas.microsoft.com/office/drawing/2014/main" id="{2E8F50A6-C28F-4CA1-99AB-8C71A78CD43F}"/>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49" name="Google Shape;1833;p82">
              <a:extLst>
                <a:ext uri="{FF2B5EF4-FFF2-40B4-BE49-F238E27FC236}">
                  <a16:creationId xmlns:a16="http://schemas.microsoft.com/office/drawing/2014/main" id="{F2A268FA-91C4-48ED-9024-AC80D46D11B9}"/>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50" name="Google Shape;1834;p82">
              <a:extLst>
                <a:ext uri="{FF2B5EF4-FFF2-40B4-BE49-F238E27FC236}">
                  <a16:creationId xmlns:a16="http://schemas.microsoft.com/office/drawing/2014/main" id="{C4265B8A-2AFE-4BD8-B4EA-962E036FF0B4}"/>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51" name="Google Shape;1835;p82">
              <a:extLst>
                <a:ext uri="{FF2B5EF4-FFF2-40B4-BE49-F238E27FC236}">
                  <a16:creationId xmlns:a16="http://schemas.microsoft.com/office/drawing/2014/main" id="{6CC269C6-EDBC-4EA1-AB80-C66EFA986CC9}"/>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pic>
        <p:nvPicPr>
          <p:cNvPr id="2" name="Slika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3478" y="2964292"/>
            <a:ext cx="1532905" cy="628491"/>
          </a:xfrm>
          <a:prstGeom prst="rect">
            <a:avLst/>
          </a:prstGeom>
        </p:spPr>
      </p:pic>
    </p:spTree>
    <p:extLst>
      <p:ext uri="{BB962C8B-B14F-4D97-AF65-F5344CB8AC3E}">
        <p14:creationId xmlns:p14="http://schemas.microsoft.com/office/powerpoint/2010/main" val="2943198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33380" y="1128994"/>
            <a:ext cx="10270000" cy="3181308"/>
          </a:xfrm>
        </p:spPr>
        <p:txBody>
          <a:bodyPr/>
          <a:lstStyle/>
          <a:p>
            <a:pPr marR="34712">
              <a:lnSpc>
                <a:spcPct val="102000"/>
              </a:lnSpc>
              <a:spcAft>
                <a:spcPts val="1400"/>
              </a:spcAft>
              <a:buClr>
                <a:srgbClr val="000000"/>
              </a:buClr>
              <a:buSzTx/>
            </a:pPr>
            <a:r>
              <a:rPr lang="hr-HR" sz="5333" dirty="0"/>
              <a:t>VAŽNO!</a:t>
            </a:r>
            <a:br>
              <a:rPr lang="hr-HR" sz="5333" dirty="0"/>
            </a:br>
            <a:r>
              <a:rPr lang="hr-HR" sz="5333" dirty="0"/>
              <a:t/>
            </a:r>
            <a:br>
              <a:rPr lang="hr-HR" sz="5333" dirty="0"/>
            </a:br>
            <a:r>
              <a:rPr lang="hr-HR" sz="2133" dirty="0">
                <a:solidFill>
                  <a:schemeClr val="tx1"/>
                </a:solidFill>
                <a:effectLst>
                  <a:outerShdw blurRad="38100" dist="38100" dir="2700000" algn="tl">
                    <a:srgbClr val="000000">
                      <a:alpha val="43137"/>
                    </a:srgbClr>
                  </a:outerShdw>
                </a:effectLst>
                <a:latin typeface="Arial"/>
                <a:cs typeface="Arial"/>
                <a:sym typeface="Arial"/>
              </a:rPr>
              <a:t>PRAVO PREDNOSTI SE OSTVARUJE U SLUČAJU DA KANDIDAT </a:t>
            </a:r>
            <a:br>
              <a:rPr lang="hr-HR" sz="2133" dirty="0">
                <a:solidFill>
                  <a:schemeClr val="tx1"/>
                </a:solidFill>
                <a:effectLst>
                  <a:outerShdw blurRad="38100" dist="38100" dir="2700000" algn="tl">
                    <a:srgbClr val="000000">
                      <a:alpha val="43137"/>
                    </a:srgbClr>
                  </a:outerShdw>
                </a:effectLst>
                <a:latin typeface="Arial"/>
                <a:cs typeface="Arial"/>
                <a:sym typeface="Arial"/>
              </a:rPr>
            </a:br>
            <a:r>
              <a:rPr lang="hr-HR" sz="2133" dirty="0">
                <a:solidFill>
                  <a:schemeClr val="tx1"/>
                </a:solidFill>
                <a:effectLst>
                  <a:outerShdw blurRad="38100" dist="38100" dir="2700000" algn="tl">
                    <a:srgbClr val="000000">
                      <a:alpha val="43137"/>
                    </a:srgbClr>
                  </a:outerShdw>
                </a:effectLst>
                <a:latin typeface="Arial"/>
                <a:cs typeface="Arial"/>
                <a:sym typeface="Arial"/>
              </a:rPr>
              <a:t>DIJELI ZADNJE MJESTO NA LJESTVICI PORETKA </a:t>
            </a:r>
            <a:br>
              <a:rPr lang="hr-HR" sz="2133" dirty="0">
                <a:solidFill>
                  <a:schemeClr val="tx1"/>
                </a:solidFill>
                <a:effectLst>
                  <a:outerShdw blurRad="38100" dist="38100" dir="2700000" algn="tl">
                    <a:srgbClr val="000000">
                      <a:alpha val="43137"/>
                    </a:srgbClr>
                  </a:outerShdw>
                </a:effectLst>
                <a:latin typeface="Arial"/>
                <a:cs typeface="Arial"/>
                <a:sym typeface="Arial"/>
              </a:rPr>
            </a:br>
            <a:r>
              <a:rPr lang="hr-HR" sz="2133" dirty="0">
                <a:solidFill>
                  <a:schemeClr val="tx1"/>
                </a:solidFill>
                <a:effectLst>
                  <a:outerShdw blurRad="38100" dist="38100" dir="2700000" algn="tl">
                    <a:srgbClr val="000000">
                      <a:alpha val="43137"/>
                    </a:srgbClr>
                  </a:outerShdw>
                </a:effectLst>
                <a:latin typeface="Arial"/>
                <a:cs typeface="Arial"/>
                <a:sym typeface="Arial"/>
              </a:rPr>
              <a:t>S KANDIDATOM KOJI NE </a:t>
            </a:r>
            <a:br>
              <a:rPr lang="hr-HR" sz="2133" dirty="0">
                <a:solidFill>
                  <a:schemeClr val="tx1"/>
                </a:solidFill>
                <a:effectLst>
                  <a:outerShdw blurRad="38100" dist="38100" dir="2700000" algn="tl">
                    <a:srgbClr val="000000">
                      <a:alpha val="43137"/>
                    </a:srgbClr>
                  </a:outerShdw>
                </a:effectLst>
                <a:latin typeface="Arial"/>
                <a:cs typeface="Arial"/>
                <a:sym typeface="Arial"/>
              </a:rPr>
            </a:br>
            <a:r>
              <a:rPr lang="hr-HR" sz="2133" dirty="0">
                <a:solidFill>
                  <a:schemeClr val="tx1"/>
                </a:solidFill>
                <a:effectLst>
                  <a:outerShdw blurRad="38100" dist="38100" dir="2700000" algn="tl">
                    <a:srgbClr val="000000">
                      <a:alpha val="43137"/>
                    </a:srgbClr>
                  </a:outerShdw>
                </a:effectLst>
                <a:latin typeface="Arial"/>
                <a:cs typeface="Arial"/>
                <a:sym typeface="Arial"/>
              </a:rPr>
              <a:t>OSTVARUJE PRAVO NA POSEBAN ELEMENT!</a:t>
            </a:r>
            <a:endParaRPr lang="hr-HR" sz="4267" dirty="0">
              <a:solidFill>
                <a:schemeClr val="tx1"/>
              </a:solidFill>
              <a:latin typeface="Barlow" panose="020B0604020202020204" charset="-18"/>
            </a:endParaRPr>
          </a:p>
        </p:txBody>
      </p:sp>
      <p:pic>
        <p:nvPicPr>
          <p:cNvPr id="4" name="Slika 3"/>
          <p:cNvPicPr>
            <a:picLocks noChangeAspect="1"/>
          </p:cNvPicPr>
          <p:nvPr/>
        </p:nvPicPr>
        <p:blipFill>
          <a:blip r:embed="rId2"/>
          <a:stretch>
            <a:fillRect/>
          </a:stretch>
        </p:blipFill>
        <p:spPr>
          <a:xfrm>
            <a:off x="4251011" y="539579"/>
            <a:ext cx="1276207" cy="926672"/>
          </a:xfrm>
          <a:prstGeom prst="rect">
            <a:avLst/>
          </a:prstGeom>
        </p:spPr>
      </p:pic>
    </p:spTree>
    <p:extLst>
      <p:ext uri="{BB962C8B-B14F-4D97-AF65-F5344CB8AC3E}">
        <p14:creationId xmlns:p14="http://schemas.microsoft.com/office/powerpoint/2010/main" val="10744651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8F14F298-BB9F-4D6A-A459-C91F699DBBCB}"/>
              </a:ext>
            </a:extLst>
          </p:cNvPr>
          <p:cNvSpPr>
            <a:spLocks noGrp="1"/>
          </p:cNvSpPr>
          <p:nvPr>
            <p:ph type="body" idx="1"/>
          </p:nvPr>
        </p:nvSpPr>
        <p:spPr>
          <a:xfrm>
            <a:off x="2778073" y="1571737"/>
            <a:ext cx="8705472" cy="4586312"/>
          </a:xfrm>
        </p:spPr>
        <p:txBody>
          <a:bodyPr/>
          <a:lstStyle/>
          <a:p>
            <a:r>
              <a:rPr lang="hr-HR" sz="2400" dirty="0">
                <a:effectLst>
                  <a:outerShdw blurRad="38100" dist="38100" dir="2700000" algn="tl">
                    <a:srgbClr val="000000">
                      <a:alpha val="43137"/>
                    </a:srgbClr>
                  </a:outerShdw>
                </a:effectLst>
              </a:rPr>
              <a:t>Kandidat ostvaruje pravo na </a:t>
            </a:r>
            <a:r>
              <a:rPr lang="hr-HR" sz="2400" b="1" dirty="0">
                <a:solidFill>
                  <a:srgbClr val="CC0099"/>
                </a:solidFill>
                <a:effectLst>
                  <a:outerShdw blurRad="38100" dist="38100" dir="2700000" algn="tl">
                    <a:srgbClr val="000000">
                      <a:alpha val="43137"/>
                    </a:srgbClr>
                  </a:outerShdw>
                </a:effectLst>
              </a:rPr>
              <a:t>POSEBAN ELEMENT </a:t>
            </a:r>
            <a:r>
              <a:rPr lang="hr-HR" sz="2400" dirty="0">
                <a:effectLst>
                  <a:outerShdw blurRad="38100" dist="38100" dir="2700000" algn="tl">
                    <a:srgbClr val="000000">
                      <a:alpha val="43137"/>
                    </a:srgbClr>
                  </a:outerShdw>
                </a:effectLst>
              </a:rPr>
              <a:t>ako:</a:t>
            </a:r>
          </a:p>
          <a:p>
            <a:pPr lvl="1"/>
            <a:r>
              <a:rPr lang="hr-HR" sz="2400" b="1" dirty="0">
                <a:solidFill>
                  <a:srgbClr val="002060"/>
                </a:solidFill>
                <a:effectLst>
                  <a:outerShdw blurRad="38100" dist="38100" dir="2700000" algn="tl">
                    <a:srgbClr val="000000">
                      <a:alpha val="43137"/>
                    </a:srgbClr>
                  </a:outerShdw>
                </a:effectLst>
              </a:rPr>
              <a:t>koji je </a:t>
            </a:r>
            <a:r>
              <a:rPr lang="hr-HR" sz="2400" b="1" dirty="0">
                <a:solidFill>
                  <a:schemeClr val="accent4">
                    <a:lumMod val="75000"/>
                  </a:schemeClr>
                </a:solidFill>
                <a:effectLst>
                  <a:outerShdw blurRad="38100" dist="38100" dir="2700000" algn="tl">
                    <a:srgbClr val="000000">
                      <a:alpha val="43137"/>
                    </a:srgbClr>
                  </a:outerShdw>
                </a:effectLst>
              </a:rPr>
              <a:t>pripadnik romske nacionalne manjine</a:t>
            </a:r>
            <a:r>
              <a:rPr lang="hr-HR" sz="2400" b="1" dirty="0">
                <a:solidFill>
                  <a:srgbClr val="002060"/>
                </a:solidFill>
                <a:effectLst>
                  <a:outerShdw blurRad="38100" dist="38100" dir="2700000" algn="tl">
                    <a:srgbClr val="000000">
                      <a:alpha val="43137"/>
                    </a:srgbClr>
                  </a:outerShdw>
                </a:effectLst>
              </a:rPr>
              <a:t>, a upisuje se na temelju Nacionalnog plana za uključivanje Roma za razdoblje od 2021. do 2027. godine dodaju se </a:t>
            </a:r>
            <a:r>
              <a:rPr lang="hr-HR" sz="2400" b="1" dirty="0">
                <a:solidFill>
                  <a:schemeClr val="accent4">
                    <a:lumMod val="75000"/>
                  </a:schemeClr>
                </a:solidFill>
                <a:effectLst>
                  <a:outerShdw blurRad="38100" dist="38100" dir="2700000" algn="tl">
                    <a:srgbClr val="000000">
                      <a:alpha val="43137"/>
                    </a:srgbClr>
                  </a:outerShdw>
                </a:effectLst>
              </a:rPr>
              <a:t>dva boda </a:t>
            </a:r>
            <a:r>
              <a:rPr lang="hr-HR" sz="2400" b="1" dirty="0">
                <a:solidFill>
                  <a:srgbClr val="002060"/>
                </a:solidFill>
                <a:effectLst>
                  <a:outerShdw blurRad="38100" dist="38100" dir="2700000" algn="tl">
                    <a:srgbClr val="000000">
                      <a:alpha val="43137"/>
                    </a:srgbClr>
                  </a:outerShdw>
                </a:effectLst>
              </a:rPr>
              <a:t>na broj bodova koji je utvrđen tijekom postupka vrednovanja</a:t>
            </a:r>
          </a:p>
          <a:p>
            <a:pPr lvl="2"/>
            <a:r>
              <a:rPr lang="hr-HR" sz="2133" b="1" dirty="0">
                <a:solidFill>
                  <a:srgbClr val="002060"/>
                </a:solidFill>
                <a:effectLst>
                  <a:outerShdw blurRad="38100" dist="38100" dir="2700000" algn="tl">
                    <a:srgbClr val="000000">
                      <a:alpha val="43137"/>
                    </a:srgbClr>
                  </a:outerShdw>
                </a:effectLst>
              </a:rPr>
              <a:t>kandidat prilaže </a:t>
            </a:r>
            <a:r>
              <a:rPr lang="hr-HR" sz="2133" b="1" dirty="0">
                <a:solidFill>
                  <a:srgbClr val="00B050"/>
                </a:solidFill>
                <a:effectLst>
                  <a:outerShdw blurRad="38100" dist="38100" dir="2700000" algn="tl">
                    <a:srgbClr val="000000">
                      <a:alpha val="43137"/>
                    </a:srgbClr>
                  </a:outerShdw>
                </a:effectLst>
              </a:rPr>
              <a:t>potvrdu o pripadnosti romskoj nacionalnoj manjini </a:t>
            </a:r>
            <a:r>
              <a:rPr lang="hr-HR" sz="2133" b="1" dirty="0">
                <a:solidFill>
                  <a:srgbClr val="002060"/>
                </a:solidFill>
                <a:effectLst>
                  <a:outerShdw blurRad="38100" dist="38100" dir="2700000" algn="tl">
                    <a:srgbClr val="000000">
                      <a:alpha val="43137"/>
                    </a:srgbClr>
                  </a:outerShdw>
                </a:effectLst>
              </a:rPr>
              <a:t>(rodni list učenika ili rodni list jednog od roditelja/skrbnika ili izvadak iz popisa birača za roditelja/skrbnika)</a:t>
            </a:r>
          </a:p>
        </p:txBody>
      </p:sp>
      <p:sp>
        <p:nvSpPr>
          <p:cNvPr id="3" name="Naslov 2">
            <a:extLst>
              <a:ext uri="{FF2B5EF4-FFF2-40B4-BE49-F238E27FC236}">
                <a16:creationId xmlns:a16="http://schemas.microsoft.com/office/drawing/2014/main" id="{7F212861-FCF9-4ECA-A407-A73D3EF6A6D2}"/>
              </a:ext>
            </a:extLst>
          </p:cNvPr>
          <p:cNvSpPr>
            <a:spLocks noGrp="1"/>
          </p:cNvSpPr>
          <p:nvPr>
            <p:ph type="title"/>
          </p:nvPr>
        </p:nvSpPr>
        <p:spPr/>
        <p:txBody>
          <a:bodyPr/>
          <a:lstStyle/>
          <a:p>
            <a:r>
              <a:rPr lang="hr-HR" b="1" dirty="0">
                <a:effectLst>
                  <a:outerShdw blurRad="38100" dist="38100" dir="2700000" algn="tl">
                    <a:srgbClr val="000000">
                      <a:alpha val="43137"/>
                    </a:srgbClr>
                  </a:outerShdw>
                </a:effectLst>
              </a:rPr>
              <a:t>Ono što se </a:t>
            </a:r>
            <a:r>
              <a:rPr lang="hr-HR" b="1" dirty="0">
                <a:solidFill>
                  <a:schemeClr val="accent4">
                    <a:lumMod val="75000"/>
                  </a:schemeClr>
                </a:solidFill>
                <a:effectLst>
                  <a:outerShdw blurRad="38100" dist="38100" dir="2700000" algn="tl">
                    <a:srgbClr val="000000">
                      <a:alpha val="43137"/>
                    </a:srgbClr>
                  </a:outerShdw>
                </a:effectLst>
              </a:rPr>
              <a:t>NEKIMA</a:t>
            </a:r>
            <a:r>
              <a:rPr lang="hr-HR" b="1" dirty="0">
                <a:effectLst>
                  <a:outerShdw blurRad="38100" dist="38100" dir="2700000" algn="tl">
                    <a:srgbClr val="000000">
                      <a:alpha val="43137"/>
                    </a:srgbClr>
                  </a:outerShdw>
                </a:effectLst>
              </a:rPr>
              <a:t> boduje…</a:t>
            </a:r>
          </a:p>
        </p:txBody>
      </p:sp>
      <p:grpSp>
        <p:nvGrpSpPr>
          <p:cNvPr id="4" name="Grupa 3">
            <a:extLst>
              <a:ext uri="{FF2B5EF4-FFF2-40B4-BE49-F238E27FC236}">
                <a16:creationId xmlns:a16="http://schemas.microsoft.com/office/drawing/2014/main" id="{8DAE6CD7-C0C0-4E79-8001-E715A9995EB5}"/>
              </a:ext>
            </a:extLst>
          </p:cNvPr>
          <p:cNvGrpSpPr/>
          <p:nvPr/>
        </p:nvGrpSpPr>
        <p:grpSpPr>
          <a:xfrm>
            <a:off x="381001" y="1905000"/>
            <a:ext cx="2598600" cy="4263516"/>
            <a:chOff x="583" y="-1"/>
            <a:chExt cx="1513799" cy="3197637"/>
          </a:xfrm>
          <a:solidFill>
            <a:schemeClr val="accent6"/>
          </a:solidFill>
        </p:grpSpPr>
        <p:sp>
          <p:nvSpPr>
            <p:cNvPr id="5" name="Dijagram toka: Ručna operacija 4">
              <a:extLst>
                <a:ext uri="{FF2B5EF4-FFF2-40B4-BE49-F238E27FC236}">
                  <a16:creationId xmlns:a16="http://schemas.microsoft.com/office/drawing/2014/main" id="{BDDD7E0C-E073-4558-91C5-27F95D709017}"/>
                </a:ext>
              </a:extLst>
            </p:cNvPr>
            <p:cNvSpPr/>
            <p:nvPr/>
          </p:nvSpPr>
          <p:spPr>
            <a:xfrm rot="16200000">
              <a:off x="-841336" y="841918"/>
              <a:ext cx="3197637" cy="1513799"/>
            </a:xfrm>
            <a:prstGeom prst="flowChartManualOperation">
              <a:avLst/>
            </a:prstGeom>
            <a:grp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 name="Dijagram toka: Ručna operacija 4">
              <a:extLst>
                <a:ext uri="{FF2B5EF4-FFF2-40B4-BE49-F238E27FC236}">
                  <a16:creationId xmlns:a16="http://schemas.microsoft.com/office/drawing/2014/main" id="{588BF9E5-ADE8-4EC4-9E25-6ED0918A4849}"/>
                </a:ext>
              </a:extLst>
            </p:cNvPr>
            <p:cNvSpPr txBox="1"/>
            <p:nvPr/>
          </p:nvSpPr>
          <p:spPr>
            <a:xfrm rot="21600000">
              <a:off x="583" y="639526"/>
              <a:ext cx="1513799" cy="191858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4733" tIns="0" rIns="193145" bIns="0" numCol="1" spcCol="1270" anchor="ctr" anchorCtr="0">
              <a:noAutofit/>
            </a:bodyPr>
            <a:lstStyle/>
            <a:p>
              <a:pPr algn="ctr" defTabSz="1363099">
                <a:lnSpc>
                  <a:spcPct val="90000"/>
                </a:lnSpc>
                <a:spcBef>
                  <a:spcPct val="0"/>
                </a:spcBef>
                <a:spcAft>
                  <a:spcPct val="35000"/>
                </a:spcAft>
              </a:pPr>
              <a:r>
                <a:rPr lang="hr-HR" sz="3067" b="1" dirty="0">
                  <a:effectLst>
                    <a:outerShdw blurRad="38100" dist="38100" dir="2700000" algn="tl">
                      <a:srgbClr val="000000">
                        <a:alpha val="43137"/>
                      </a:srgbClr>
                    </a:outerShdw>
                  </a:effectLst>
                  <a:latin typeface="Big Shoulders Text SemiBold" panose="020B0604020202020204" charset="-18"/>
                </a:rPr>
                <a:t>POSEBAN ELEMENT</a:t>
              </a:r>
            </a:p>
          </p:txBody>
        </p:sp>
      </p:grpSp>
      <p:sp>
        <p:nvSpPr>
          <p:cNvPr id="7" name="Rezervirano mjesto teksta 1">
            <a:extLst>
              <a:ext uri="{FF2B5EF4-FFF2-40B4-BE49-F238E27FC236}">
                <a16:creationId xmlns:a16="http://schemas.microsoft.com/office/drawing/2014/main" id="{A846D3C7-8920-4CDC-BBF7-848E27CAEBAB}"/>
              </a:ext>
            </a:extLst>
          </p:cNvPr>
          <p:cNvSpPr txBox="1">
            <a:spLocks/>
          </p:cNvSpPr>
          <p:nvPr/>
        </p:nvSpPr>
        <p:spPr>
          <a:xfrm>
            <a:off x="1706881" y="5638489"/>
            <a:ext cx="9776665" cy="128725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bel"/>
              <a:buChar char="●"/>
              <a:defRPr sz="1200" b="0" i="0" u="none" strike="noStrike" cap="none">
                <a:solidFill>
                  <a:schemeClr val="dk1"/>
                </a:solidFill>
                <a:latin typeface="Barlow"/>
                <a:ea typeface="Barlow"/>
                <a:cs typeface="Barlow"/>
                <a:sym typeface="Barlow"/>
              </a:defRPr>
            </a:lvl1pPr>
            <a:lvl2pPr marL="914400" marR="0" lvl="1"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Barlow"/>
                <a:ea typeface="Barlow"/>
                <a:cs typeface="Barlow"/>
                <a:sym typeface="Barlow"/>
              </a:defRPr>
            </a:lvl2pPr>
            <a:lvl3pPr marL="1371600" marR="0" lvl="2"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Barlow"/>
                <a:ea typeface="Barlow"/>
                <a:cs typeface="Barlow"/>
                <a:sym typeface="Barlow"/>
              </a:defRPr>
            </a:lvl3pPr>
            <a:lvl4pPr marL="1828800" marR="0" lvl="3"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Barlow"/>
                <a:ea typeface="Barlow"/>
                <a:cs typeface="Barlow"/>
                <a:sym typeface="Barlow"/>
              </a:defRPr>
            </a:lvl4pPr>
            <a:lvl5pPr marL="2286000" marR="0" lvl="4"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Barlow"/>
                <a:ea typeface="Barlow"/>
                <a:cs typeface="Barlow"/>
                <a:sym typeface="Barlow"/>
              </a:defRPr>
            </a:lvl5pPr>
            <a:lvl6pPr marL="2743200" marR="0" lvl="5"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Barlow"/>
                <a:ea typeface="Barlow"/>
                <a:cs typeface="Barlow"/>
                <a:sym typeface="Barlow"/>
              </a:defRPr>
            </a:lvl6pPr>
            <a:lvl7pPr marL="3200400" marR="0" lvl="6"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Barlow"/>
                <a:ea typeface="Barlow"/>
                <a:cs typeface="Barlow"/>
                <a:sym typeface="Barlow"/>
              </a:defRPr>
            </a:lvl7pPr>
            <a:lvl8pPr marL="3657600" marR="0" lvl="7"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Barlow"/>
                <a:ea typeface="Barlow"/>
                <a:cs typeface="Barlow"/>
                <a:sym typeface="Barlow"/>
              </a:defRPr>
            </a:lvl8pPr>
            <a:lvl9pPr marL="4114800" marR="0" lvl="8" indent="-317500" algn="l" rtl="0">
              <a:lnSpc>
                <a:spcPct val="115000"/>
              </a:lnSpc>
              <a:spcBef>
                <a:spcPts val="1600"/>
              </a:spcBef>
              <a:spcAft>
                <a:spcPts val="1600"/>
              </a:spcAft>
              <a:buClr>
                <a:schemeClr val="dk1"/>
              </a:buClr>
              <a:buSzPts val="1400"/>
              <a:buFont typeface="Arial"/>
              <a:buChar char="■"/>
              <a:defRPr sz="1400" b="0" i="0" u="none" strike="noStrike" cap="none">
                <a:solidFill>
                  <a:schemeClr val="dk1"/>
                </a:solidFill>
                <a:latin typeface="Barlow"/>
                <a:ea typeface="Barlow"/>
                <a:cs typeface="Barlow"/>
                <a:sym typeface="Barlow"/>
              </a:defRPr>
            </a:lvl9pPr>
          </a:lstStyle>
          <a:p>
            <a:pPr marL="0" lvl="2" indent="0" algn="ctr">
              <a:buNone/>
            </a:pPr>
            <a:r>
              <a:rPr lang="hr-HR" sz="1467" i="1" dirty="0">
                <a:solidFill>
                  <a:srgbClr val="FF0000"/>
                </a:solidFill>
                <a:effectLst>
                  <a:outerShdw blurRad="38100" dist="38100" dir="2700000" algn="tl">
                    <a:srgbClr val="000000">
                      <a:alpha val="43137"/>
                    </a:srgbClr>
                  </a:outerShdw>
                </a:effectLst>
              </a:rPr>
              <a:t>* Neovisno o tomu ispunjava li uvjete za ostvarivanje više prava, kandidatu će se priznati ostvarivanje isključivo jednoga prava od prava, koje je za njega najpovoljnije.</a:t>
            </a:r>
          </a:p>
        </p:txBody>
      </p:sp>
      <p:grpSp>
        <p:nvGrpSpPr>
          <p:cNvPr id="8" name="Google Shape;1830;p82">
            <a:extLst>
              <a:ext uri="{FF2B5EF4-FFF2-40B4-BE49-F238E27FC236}">
                <a16:creationId xmlns:a16="http://schemas.microsoft.com/office/drawing/2014/main" id="{5E3A4481-5EE3-43D3-9850-021593DA516F}"/>
              </a:ext>
            </a:extLst>
          </p:cNvPr>
          <p:cNvGrpSpPr/>
          <p:nvPr/>
        </p:nvGrpSpPr>
        <p:grpSpPr>
          <a:xfrm rot="-790651" flipH="1">
            <a:off x="2568069" y="239158"/>
            <a:ext cx="1331455" cy="685701"/>
            <a:chOff x="1255637" y="720502"/>
            <a:chExt cx="761125" cy="522000"/>
          </a:xfrm>
        </p:grpSpPr>
        <p:sp>
          <p:nvSpPr>
            <p:cNvPr id="9" name="Google Shape;1831;p82">
              <a:extLst>
                <a:ext uri="{FF2B5EF4-FFF2-40B4-BE49-F238E27FC236}">
                  <a16:creationId xmlns:a16="http://schemas.microsoft.com/office/drawing/2014/main" id="{845E7D38-9A22-4336-89F3-E373B819CEDA}"/>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0" name="Google Shape;1832;p82">
              <a:extLst>
                <a:ext uri="{FF2B5EF4-FFF2-40B4-BE49-F238E27FC236}">
                  <a16:creationId xmlns:a16="http://schemas.microsoft.com/office/drawing/2014/main" id="{D66A1859-FFEB-4DAA-84D1-1CB2950D203C}"/>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1" name="Google Shape;1833;p82">
              <a:extLst>
                <a:ext uri="{FF2B5EF4-FFF2-40B4-BE49-F238E27FC236}">
                  <a16:creationId xmlns:a16="http://schemas.microsoft.com/office/drawing/2014/main" id="{3286535E-D135-4EA9-9A54-50BB44E1C4E0}"/>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2" name="Google Shape;1834;p82">
              <a:extLst>
                <a:ext uri="{FF2B5EF4-FFF2-40B4-BE49-F238E27FC236}">
                  <a16:creationId xmlns:a16="http://schemas.microsoft.com/office/drawing/2014/main" id="{1841AB63-8902-4B22-B421-7ECB78FEDE83}"/>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3" name="Google Shape;1835;p82">
              <a:extLst>
                <a:ext uri="{FF2B5EF4-FFF2-40B4-BE49-F238E27FC236}">
                  <a16:creationId xmlns:a16="http://schemas.microsoft.com/office/drawing/2014/main" id="{854586E1-66EB-4D7D-A758-BDD503B11B2C}"/>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6228433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8F14F298-BB9F-4D6A-A459-C91F699DBBCB}"/>
              </a:ext>
            </a:extLst>
          </p:cNvPr>
          <p:cNvSpPr>
            <a:spLocks noGrp="1"/>
          </p:cNvSpPr>
          <p:nvPr>
            <p:ph type="body" idx="1"/>
          </p:nvPr>
        </p:nvSpPr>
        <p:spPr>
          <a:xfrm>
            <a:off x="2778073" y="1571737"/>
            <a:ext cx="8705472" cy="4909107"/>
          </a:xfrm>
        </p:spPr>
        <p:txBody>
          <a:bodyPr/>
          <a:lstStyle/>
          <a:p>
            <a:r>
              <a:rPr lang="hr-HR" sz="2400" dirty="0">
                <a:effectLst>
                  <a:outerShdw blurRad="38100" dist="38100" dir="2700000" algn="tl">
                    <a:srgbClr val="000000">
                      <a:alpha val="43137"/>
                    </a:srgbClr>
                  </a:outerShdw>
                </a:effectLst>
              </a:rPr>
              <a:t>Kandidat ostvaruje pravo na </a:t>
            </a:r>
            <a:r>
              <a:rPr lang="hr-HR" sz="2400" b="1" dirty="0">
                <a:solidFill>
                  <a:srgbClr val="CC0099"/>
                </a:solidFill>
                <a:effectLst>
                  <a:outerShdw blurRad="38100" dist="38100" dir="2700000" algn="tl">
                    <a:srgbClr val="000000">
                      <a:alpha val="43137"/>
                    </a:srgbClr>
                  </a:outerShdw>
                </a:effectLst>
              </a:rPr>
              <a:t>POSEBAN ELEMENT </a:t>
            </a:r>
            <a:r>
              <a:rPr lang="hr-HR" sz="2400" dirty="0">
                <a:effectLst>
                  <a:outerShdw blurRad="38100" dist="38100" dir="2700000" algn="tl">
                    <a:srgbClr val="000000">
                      <a:alpha val="43137"/>
                    </a:srgbClr>
                  </a:outerShdw>
                </a:effectLst>
              </a:rPr>
              <a:t>ako:</a:t>
            </a:r>
          </a:p>
          <a:p>
            <a:pPr lvl="1"/>
            <a:r>
              <a:rPr lang="hr-HR" sz="2400" b="1" dirty="0">
                <a:solidFill>
                  <a:srgbClr val="002060"/>
                </a:solidFill>
                <a:effectLst>
                  <a:outerShdw blurRad="38100" dist="38100" dir="2700000" algn="tl">
                    <a:srgbClr val="000000">
                      <a:alpha val="43137"/>
                    </a:srgbClr>
                  </a:outerShdw>
                </a:effectLst>
              </a:rPr>
              <a:t>je </a:t>
            </a:r>
            <a:r>
              <a:rPr lang="hr-HR" sz="2400" b="1" dirty="0">
                <a:solidFill>
                  <a:schemeClr val="accent4">
                    <a:lumMod val="75000"/>
                  </a:schemeClr>
                </a:solidFill>
                <a:effectLst>
                  <a:outerShdw blurRad="38100" dist="38100" dir="2700000" algn="tl">
                    <a:srgbClr val="000000">
                      <a:alpha val="43137"/>
                    </a:srgbClr>
                  </a:outerShdw>
                </a:effectLst>
              </a:rPr>
              <a:t>dijete bez roditelja ili odgovarajuće roditeljske skrbi </a:t>
            </a:r>
            <a:r>
              <a:rPr lang="hr-HR" sz="2400" b="1" dirty="0">
                <a:solidFill>
                  <a:srgbClr val="002060"/>
                </a:solidFill>
                <a:effectLst>
                  <a:outerShdw blurRad="38100" dist="38100" dir="2700000" algn="tl">
                    <a:srgbClr val="000000">
                      <a:alpha val="43137"/>
                    </a:srgbClr>
                  </a:outerShdw>
                </a:effectLst>
              </a:rPr>
              <a:t>prema zakonu koji uređuje socijalnu skrb dodaje se </a:t>
            </a:r>
            <a:r>
              <a:rPr lang="hr-HR" sz="2400" b="1" dirty="0">
                <a:solidFill>
                  <a:schemeClr val="accent4">
                    <a:lumMod val="75000"/>
                  </a:schemeClr>
                </a:solidFill>
                <a:effectLst>
                  <a:outerShdw blurRad="38100" dist="38100" dir="2700000" algn="tl">
                    <a:srgbClr val="000000">
                      <a:alpha val="43137"/>
                    </a:srgbClr>
                  </a:outerShdw>
                </a:effectLst>
              </a:rPr>
              <a:t>jedan bod </a:t>
            </a:r>
            <a:r>
              <a:rPr lang="hr-HR" sz="2400" b="1" dirty="0">
                <a:solidFill>
                  <a:srgbClr val="002060"/>
                </a:solidFill>
                <a:effectLst>
                  <a:outerShdw blurRad="38100" dist="38100" dir="2700000" algn="tl">
                    <a:srgbClr val="000000">
                      <a:alpha val="43137"/>
                    </a:srgbClr>
                  </a:outerShdw>
                </a:effectLst>
              </a:rPr>
              <a:t>na broj bodova koji je utvrđen tijekom postupka vrednovanja.</a:t>
            </a:r>
          </a:p>
          <a:p>
            <a:pPr lvl="2"/>
            <a:r>
              <a:rPr lang="hr-HR" sz="2133" b="1" dirty="0">
                <a:solidFill>
                  <a:srgbClr val="002060"/>
                </a:solidFill>
                <a:effectLst>
                  <a:outerShdw blurRad="38100" dist="38100" dir="2700000" algn="tl">
                    <a:srgbClr val="000000">
                      <a:alpha val="43137"/>
                    </a:srgbClr>
                  </a:outerShdw>
                </a:effectLst>
              </a:rPr>
              <a:t>kandidat prilaže </a:t>
            </a:r>
            <a:r>
              <a:rPr lang="hr-HR" sz="2133" b="1" dirty="0">
                <a:solidFill>
                  <a:srgbClr val="00B050"/>
                </a:solidFill>
                <a:effectLst>
                  <a:outerShdw blurRad="38100" dist="38100" dir="2700000" algn="tl">
                    <a:srgbClr val="000000">
                      <a:alpha val="43137"/>
                    </a:srgbClr>
                  </a:outerShdw>
                </a:effectLst>
              </a:rPr>
              <a:t>potvrdu nadležnog centra za socijalnu skrb</a:t>
            </a:r>
            <a:r>
              <a:rPr lang="hr-HR" sz="2133" b="1" dirty="0">
                <a:solidFill>
                  <a:srgbClr val="002060"/>
                </a:solidFill>
                <a:effectLst>
                  <a:outerShdw blurRad="38100" dist="38100" dir="2700000" algn="tl">
                    <a:srgbClr val="000000">
                      <a:alpha val="43137"/>
                    </a:srgbClr>
                  </a:outerShdw>
                </a:effectLst>
              </a:rPr>
              <a:t> da je kandidat dijete bez roditelja ili odgovarajuće roditeljske skrbi.</a:t>
            </a:r>
            <a:br>
              <a:rPr lang="hr-HR" sz="2133" b="1" dirty="0">
                <a:solidFill>
                  <a:srgbClr val="002060"/>
                </a:solidFill>
                <a:effectLst>
                  <a:outerShdw blurRad="38100" dist="38100" dir="2700000" algn="tl">
                    <a:srgbClr val="000000">
                      <a:alpha val="43137"/>
                    </a:srgbClr>
                  </a:outerShdw>
                </a:effectLst>
              </a:rPr>
            </a:br>
            <a:endParaRPr lang="hr-HR" sz="2133" b="1" dirty="0">
              <a:solidFill>
                <a:srgbClr val="002060"/>
              </a:solidFill>
              <a:effectLst>
                <a:outerShdw blurRad="38100" dist="38100" dir="2700000" algn="tl">
                  <a:srgbClr val="000000">
                    <a:alpha val="43137"/>
                  </a:srgbClr>
                </a:outerShdw>
              </a:effectLst>
            </a:endParaRPr>
          </a:p>
          <a:p>
            <a:pPr marL="0" lvl="2" indent="0">
              <a:buNone/>
            </a:pPr>
            <a:r>
              <a:rPr lang="hr-HR" sz="1600" i="1" dirty="0">
                <a:solidFill>
                  <a:srgbClr val="FF0000"/>
                </a:solidFill>
                <a:effectLst>
                  <a:outerShdw blurRad="38100" dist="38100" dir="2700000" algn="tl">
                    <a:srgbClr val="000000">
                      <a:alpha val="43137"/>
                    </a:srgbClr>
                  </a:outerShdw>
                </a:effectLst>
              </a:rPr>
              <a:t>* </a:t>
            </a:r>
            <a:endParaRPr lang="hr-HR" sz="1600" i="1" dirty="0" smtClean="0">
              <a:solidFill>
                <a:srgbClr val="FF0000"/>
              </a:solidFill>
              <a:effectLst>
                <a:outerShdw blurRad="38100" dist="38100" dir="2700000" algn="tl">
                  <a:srgbClr val="000000">
                    <a:alpha val="43137"/>
                  </a:srgbClr>
                </a:outerShdw>
              </a:effectLst>
            </a:endParaRPr>
          </a:p>
          <a:p>
            <a:pPr marL="0" lvl="2" indent="0">
              <a:buNone/>
            </a:pPr>
            <a:r>
              <a:rPr lang="hr-HR" sz="1600" i="1" dirty="0" smtClean="0">
                <a:solidFill>
                  <a:srgbClr val="FF0000"/>
                </a:solidFill>
                <a:effectLst>
                  <a:outerShdw blurRad="38100" dist="38100" dir="2700000" algn="tl">
                    <a:srgbClr val="000000">
                      <a:alpha val="43137"/>
                    </a:srgbClr>
                  </a:outerShdw>
                </a:effectLst>
              </a:rPr>
              <a:t>Neovisno </a:t>
            </a:r>
            <a:r>
              <a:rPr lang="hr-HR" sz="1600" i="1" dirty="0">
                <a:solidFill>
                  <a:srgbClr val="FF0000"/>
                </a:solidFill>
                <a:effectLst>
                  <a:outerShdw blurRad="38100" dist="38100" dir="2700000" algn="tl">
                    <a:srgbClr val="000000">
                      <a:alpha val="43137"/>
                    </a:srgbClr>
                  </a:outerShdw>
                </a:effectLst>
              </a:rPr>
              <a:t>o tomu ispunjava li uvjete za ostvarivanje više prava, kandidatu će se priznati ostvarivanje isključivo jednoga prava od prava, koje je za njega najpovoljnije.</a:t>
            </a:r>
          </a:p>
        </p:txBody>
      </p:sp>
      <p:sp>
        <p:nvSpPr>
          <p:cNvPr id="3" name="Naslov 2">
            <a:extLst>
              <a:ext uri="{FF2B5EF4-FFF2-40B4-BE49-F238E27FC236}">
                <a16:creationId xmlns:a16="http://schemas.microsoft.com/office/drawing/2014/main" id="{7F212861-FCF9-4ECA-A407-A73D3EF6A6D2}"/>
              </a:ext>
            </a:extLst>
          </p:cNvPr>
          <p:cNvSpPr>
            <a:spLocks noGrp="1"/>
          </p:cNvSpPr>
          <p:nvPr>
            <p:ph type="title"/>
          </p:nvPr>
        </p:nvSpPr>
        <p:spPr/>
        <p:txBody>
          <a:bodyPr/>
          <a:lstStyle/>
          <a:p>
            <a:r>
              <a:rPr lang="hr-HR" b="1" dirty="0">
                <a:effectLst>
                  <a:outerShdw blurRad="38100" dist="38100" dir="2700000" algn="tl">
                    <a:srgbClr val="000000">
                      <a:alpha val="43137"/>
                    </a:srgbClr>
                  </a:outerShdw>
                </a:effectLst>
              </a:rPr>
              <a:t>Ono što se </a:t>
            </a:r>
            <a:r>
              <a:rPr lang="hr-HR" b="1" dirty="0">
                <a:solidFill>
                  <a:schemeClr val="accent4">
                    <a:lumMod val="75000"/>
                  </a:schemeClr>
                </a:solidFill>
                <a:effectLst>
                  <a:outerShdw blurRad="38100" dist="38100" dir="2700000" algn="tl">
                    <a:srgbClr val="000000">
                      <a:alpha val="43137"/>
                    </a:srgbClr>
                  </a:outerShdw>
                </a:effectLst>
              </a:rPr>
              <a:t>NEKIMA</a:t>
            </a:r>
            <a:r>
              <a:rPr lang="hr-HR" b="1" dirty="0">
                <a:effectLst>
                  <a:outerShdw blurRad="38100" dist="38100" dir="2700000" algn="tl">
                    <a:srgbClr val="000000">
                      <a:alpha val="43137"/>
                    </a:srgbClr>
                  </a:outerShdw>
                </a:effectLst>
              </a:rPr>
              <a:t> boduje…</a:t>
            </a:r>
          </a:p>
        </p:txBody>
      </p:sp>
      <p:grpSp>
        <p:nvGrpSpPr>
          <p:cNvPr id="4" name="Grupa 3">
            <a:extLst>
              <a:ext uri="{FF2B5EF4-FFF2-40B4-BE49-F238E27FC236}">
                <a16:creationId xmlns:a16="http://schemas.microsoft.com/office/drawing/2014/main" id="{8DAE6CD7-C0C0-4E79-8001-E715A9995EB5}"/>
              </a:ext>
            </a:extLst>
          </p:cNvPr>
          <p:cNvGrpSpPr/>
          <p:nvPr/>
        </p:nvGrpSpPr>
        <p:grpSpPr>
          <a:xfrm>
            <a:off x="152401" y="1894534"/>
            <a:ext cx="2827200" cy="4263516"/>
            <a:chOff x="583" y="-1"/>
            <a:chExt cx="1513799" cy="3197637"/>
          </a:xfrm>
          <a:solidFill>
            <a:schemeClr val="accent6"/>
          </a:solidFill>
        </p:grpSpPr>
        <p:sp>
          <p:nvSpPr>
            <p:cNvPr id="5" name="Dijagram toka: Ručna operacija 4">
              <a:extLst>
                <a:ext uri="{FF2B5EF4-FFF2-40B4-BE49-F238E27FC236}">
                  <a16:creationId xmlns:a16="http://schemas.microsoft.com/office/drawing/2014/main" id="{BDDD7E0C-E073-4558-91C5-27F95D709017}"/>
                </a:ext>
              </a:extLst>
            </p:cNvPr>
            <p:cNvSpPr/>
            <p:nvPr/>
          </p:nvSpPr>
          <p:spPr>
            <a:xfrm rot="16200000">
              <a:off x="-841336" y="841918"/>
              <a:ext cx="3197637" cy="1513799"/>
            </a:xfrm>
            <a:prstGeom prst="flowChartManualOperation">
              <a:avLst/>
            </a:prstGeom>
            <a:grp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 name="Dijagram toka: Ručna operacija 4">
              <a:extLst>
                <a:ext uri="{FF2B5EF4-FFF2-40B4-BE49-F238E27FC236}">
                  <a16:creationId xmlns:a16="http://schemas.microsoft.com/office/drawing/2014/main" id="{588BF9E5-ADE8-4EC4-9E25-6ED0918A4849}"/>
                </a:ext>
              </a:extLst>
            </p:cNvPr>
            <p:cNvSpPr txBox="1"/>
            <p:nvPr/>
          </p:nvSpPr>
          <p:spPr>
            <a:xfrm rot="21600000">
              <a:off x="583" y="639526"/>
              <a:ext cx="1513799" cy="191858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4733" tIns="0" rIns="193145" bIns="0" numCol="1" spcCol="1270" anchor="ctr" anchorCtr="0">
              <a:noAutofit/>
            </a:bodyPr>
            <a:lstStyle/>
            <a:p>
              <a:pPr algn="ctr" defTabSz="1363099">
                <a:lnSpc>
                  <a:spcPct val="90000"/>
                </a:lnSpc>
                <a:spcBef>
                  <a:spcPct val="0"/>
                </a:spcBef>
                <a:spcAft>
                  <a:spcPct val="35000"/>
                </a:spcAft>
              </a:pPr>
              <a:r>
                <a:rPr lang="hr-HR" sz="3067" b="1" dirty="0">
                  <a:effectLst>
                    <a:outerShdw blurRad="38100" dist="38100" dir="2700000" algn="tl">
                      <a:srgbClr val="000000">
                        <a:alpha val="43137"/>
                      </a:srgbClr>
                    </a:outerShdw>
                  </a:effectLst>
                  <a:latin typeface="Big Shoulders Text SemiBold" panose="020B0604020202020204" charset="-18"/>
                </a:rPr>
                <a:t>POSEBAN ELEMENT</a:t>
              </a:r>
            </a:p>
          </p:txBody>
        </p:sp>
      </p:grpSp>
      <p:grpSp>
        <p:nvGrpSpPr>
          <p:cNvPr id="7" name="Google Shape;1830;p82">
            <a:extLst>
              <a:ext uri="{FF2B5EF4-FFF2-40B4-BE49-F238E27FC236}">
                <a16:creationId xmlns:a16="http://schemas.microsoft.com/office/drawing/2014/main" id="{B25EE901-267F-4C63-954D-FE87EB944C56}"/>
              </a:ext>
            </a:extLst>
          </p:cNvPr>
          <p:cNvGrpSpPr/>
          <p:nvPr/>
        </p:nvGrpSpPr>
        <p:grpSpPr>
          <a:xfrm rot="-790651" flipH="1">
            <a:off x="2568069" y="239158"/>
            <a:ext cx="1331455" cy="685701"/>
            <a:chOff x="1255637" y="720502"/>
            <a:chExt cx="761125" cy="522000"/>
          </a:xfrm>
        </p:grpSpPr>
        <p:sp>
          <p:nvSpPr>
            <p:cNvPr id="8" name="Google Shape;1831;p82">
              <a:extLst>
                <a:ext uri="{FF2B5EF4-FFF2-40B4-BE49-F238E27FC236}">
                  <a16:creationId xmlns:a16="http://schemas.microsoft.com/office/drawing/2014/main" id="{CEDD101C-6502-457E-BDD9-1BC85DB3D7E5}"/>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 name="Google Shape;1832;p82">
              <a:extLst>
                <a:ext uri="{FF2B5EF4-FFF2-40B4-BE49-F238E27FC236}">
                  <a16:creationId xmlns:a16="http://schemas.microsoft.com/office/drawing/2014/main" id="{1C912345-1BC3-40BD-A751-F693A87ECF86}"/>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0" name="Google Shape;1833;p82">
              <a:extLst>
                <a:ext uri="{FF2B5EF4-FFF2-40B4-BE49-F238E27FC236}">
                  <a16:creationId xmlns:a16="http://schemas.microsoft.com/office/drawing/2014/main" id="{CA933CB8-D856-401B-8B9D-A2FCF5DCCBAE}"/>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1" name="Google Shape;1834;p82">
              <a:extLst>
                <a:ext uri="{FF2B5EF4-FFF2-40B4-BE49-F238E27FC236}">
                  <a16:creationId xmlns:a16="http://schemas.microsoft.com/office/drawing/2014/main" id="{72DF5A8D-6C25-4739-A8C3-2EF325139343}"/>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2" name="Google Shape;1835;p82">
              <a:extLst>
                <a:ext uri="{FF2B5EF4-FFF2-40B4-BE49-F238E27FC236}">
                  <a16:creationId xmlns:a16="http://schemas.microsoft.com/office/drawing/2014/main" id="{67A692A5-D32D-4923-9C92-C14111291E4A}"/>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41837624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idx="1"/>
          </p:nvPr>
        </p:nvSpPr>
        <p:spPr/>
        <p:txBody>
          <a:bodyPr/>
          <a:lstStyle/>
          <a:p>
            <a:pPr fontAlgn="base"/>
            <a:r>
              <a:rPr lang="hr-HR" sz="2133" b="1" dirty="0"/>
              <a:t>Cjelokupnu dokumentaciju za ostvarivanje prava potrebno je dostaviti </a:t>
            </a:r>
            <a:r>
              <a:rPr lang="hr-HR" sz="2133" b="1" dirty="0" smtClean="0"/>
              <a:t>do </a:t>
            </a:r>
            <a:r>
              <a:rPr lang="hr-HR" sz="2133" b="1" dirty="0"/>
              <a:t>roka navedenoga u Kalendaru (28. 6. do 4. 7. 2024</a:t>
            </a:r>
            <a:r>
              <a:rPr lang="hr-HR" sz="2133" b="1" dirty="0" smtClean="0"/>
              <a:t>.) - </a:t>
            </a:r>
            <a:r>
              <a:rPr lang="hr-HR" sz="2400" dirty="0" smtClean="0">
                <a:solidFill>
                  <a:srgbClr val="231F20"/>
                </a:solidFill>
                <a:latin typeface="Minion Pro Cond"/>
              </a:rPr>
              <a:t>dostavljaju </a:t>
            </a:r>
            <a:r>
              <a:rPr lang="hr-HR" sz="2400" dirty="0">
                <a:solidFill>
                  <a:srgbClr val="231F20"/>
                </a:solidFill>
                <a:latin typeface="Minion Pro Cond"/>
              </a:rPr>
              <a:t>se putem </a:t>
            </a:r>
            <a:r>
              <a:rPr lang="hr-HR" sz="2400" dirty="0" smtClean="0">
                <a:solidFill>
                  <a:srgbClr val="231F20"/>
                </a:solidFill>
                <a:latin typeface="Minion Pro Cond"/>
              </a:rPr>
              <a:t>srednje.e-upisi.hr</a:t>
            </a:r>
            <a:endParaRPr lang="hr-HR" sz="2400" dirty="0">
              <a:solidFill>
                <a:srgbClr val="231F20"/>
              </a:solidFill>
              <a:latin typeface="Minion Pro Cond"/>
            </a:endParaRPr>
          </a:p>
          <a:p>
            <a:pPr algn="ctr"/>
            <a:endParaRPr lang="hr-HR" sz="2133" b="1" dirty="0"/>
          </a:p>
        </p:txBody>
      </p:sp>
      <p:sp>
        <p:nvSpPr>
          <p:cNvPr id="3" name="Naslov 2"/>
          <p:cNvSpPr>
            <a:spLocks noGrp="1"/>
          </p:cNvSpPr>
          <p:nvPr>
            <p:ph type="title"/>
          </p:nvPr>
        </p:nvSpPr>
        <p:spPr/>
        <p:txBody>
          <a:bodyPr/>
          <a:lstStyle/>
          <a:p>
            <a:r>
              <a:rPr lang="hr-HR" dirty="0" smtClean="0">
                <a:solidFill>
                  <a:srgbClr val="00B050"/>
                </a:solidFill>
              </a:rPr>
              <a:t>VAŽNO!</a:t>
            </a:r>
            <a:endParaRPr lang="hr-HR" dirty="0">
              <a:solidFill>
                <a:srgbClr val="00B050"/>
              </a:solidFill>
            </a:endParaRP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5303" y="3162255"/>
            <a:ext cx="2975479" cy="2975479"/>
          </a:xfrm>
          <a:prstGeom prst="rect">
            <a:avLst/>
          </a:prstGeom>
        </p:spPr>
      </p:pic>
      <p:grpSp>
        <p:nvGrpSpPr>
          <p:cNvPr id="5" name="Google Shape;1830;p82">
            <a:extLst>
              <a:ext uri="{FF2B5EF4-FFF2-40B4-BE49-F238E27FC236}">
                <a16:creationId xmlns:a16="http://schemas.microsoft.com/office/drawing/2014/main" id="{B25EE901-267F-4C63-954D-FE87EB944C56}"/>
              </a:ext>
            </a:extLst>
          </p:cNvPr>
          <p:cNvGrpSpPr/>
          <p:nvPr/>
        </p:nvGrpSpPr>
        <p:grpSpPr>
          <a:xfrm rot="-790651" flipH="1">
            <a:off x="4279577" y="298394"/>
            <a:ext cx="1331455" cy="685701"/>
            <a:chOff x="1255637" y="720502"/>
            <a:chExt cx="761125" cy="522000"/>
          </a:xfrm>
        </p:grpSpPr>
        <p:sp>
          <p:nvSpPr>
            <p:cNvPr id="6" name="Google Shape;1831;p82">
              <a:extLst>
                <a:ext uri="{FF2B5EF4-FFF2-40B4-BE49-F238E27FC236}">
                  <a16:creationId xmlns:a16="http://schemas.microsoft.com/office/drawing/2014/main" id="{CEDD101C-6502-457E-BDD9-1BC85DB3D7E5}"/>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7" name="Google Shape;1832;p82">
              <a:extLst>
                <a:ext uri="{FF2B5EF4-FFF2-40B4-BE49-F238E27FC236}">
                  <a16:creationId xmlns:a16="http://schemas.microsoft.com/office/drawing/2014/main" id="{1C912345-1BC3-40BD-A751-F693A87ECF86}"/>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8" name="Google Shape;1833;p82">
              <a:extLst>
                <a:ext uri="{FF2B5EF4-FFF2-40B4-BE49-F238E27FC236}">
                  <a16:creationId xmlns:a16="http://schemas.microsoft.com/office/drawing/2014/main" id="{CA933CB8-D856-401B-8B9D-A2FCF5DCCBAE}"/>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 name="Google Shape;1834;p82">
              <a:extLst>
                <a:ext uri="{FF2B5EF4-FFF2-40B4-BE49-F238E27FC236}">
                  <a16:creationId xmlns:a16="http://schemas.microsoft.com/office/drawing/2014/main" id="{72DF5A8D-6C25-4739-A8C3-2EF325139343}"/>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0" name="Google Shape;1835;p82">
              <a:extLst>
                <a:ext uri="{FF2B5EF4-FFF2-40B4-BE49-F238E27FC236}">
                  <a16:creationId xmlns:a16="http://schemas.microsoft.com/office/drawing/2014/main" id="{67A692A5-D32D-4923-9C92-C14111291E4A}"/>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4277479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idx="1"/>
          </p:nvPr>
        </p:nvSpPr>
        <p:spPr>
          <a:xfrm>
            <a:off x="3386668" y="1600971"/>
            <a:ext cx="8386616" cy="4243200"/>
          </a:xfrm>
        </p:spPr>
        <p:txBody>
          <a:bodyPr/>
          <a:lstStyle/>
          <a:p>
            <a:pPr algn="just"/>
            <a:r>
              <a:rPr lang="hr-HR" sz="1867" b="1" dirty="0"/>
              <a:t>Kandidat s teškoćama u razvoju je kandidat koji je osnovnu školu završio prema rješenju županijskog upravnog odjela o primjerenome programu obrazovanja.</a:t>
            </a:r>
          </a:p>
          <a:p>
            <a:pPr algn="just"/>
            <a:endParaRPr lang="hr-HR" sz="1867" b="1" dirty="0"/>
          </a:p>
          <a:p>
            <a:pPr algn="just"/>
            <a:r>
              <a:rPr lang="hr-HR" sz="1867" b="1" dirty="0">
                <a:solidFill>
                  <a:schemeClr val="accent3"/>
                </a:solidFill>
              </a:rPr>
              <a:t>Kandidati s teškoćama u razvoju rangiraju se na zasebnim ljestvicama poretka na kojima se nalaze isključivo kandidati s teškoćama u razvoju i to na temelju: ukupnog broja bodova u programima obrazovanja za koje posjeduju stručno mišljenje službe za profesionalno usmjeravanje Hrvatskoga zavoda za zapošljavanje.</a:t>
            </a:r>
          </a:p>
          <a:p>
            <a:pPr algn="just"/>
            <a:endParaRPr lang="hr-HR" sz="1867" b="1" dirty="0"/>
          </a:p>
          <a:p>
            <a:pPr marL="203195" indent="0" algn="just">
              <a:buNone/>
            </a:pPr>
            <a:r>
              <a:rPr lang="hr-HR" sz="2400" b="1" dirty="0">
                <a:solidFill>
                  <a:srgbClr val="CC0099"/>
                </a:solidFill>
              </a:rPr>
              <a:t>      !!!</a:t>
            </a:r>
          </a:p>
          <a:p>
            <a:pPr algn="just"/>
            <a:r>
              <a:rPr lang="hr-HR" sz="1867" b="1" dirty="0">
                <a:solidFill>
                  <a:srgbClr val="00B050"/>
                </a:solidFill>
              </a:rPr>
              <a:t>Pri upisu u jedan od programa obrazovanja/zanimanja, za koje kandidat s teškoćama u razvoju posjeduje stručno mišljenje Zavoda, nije potrebno posjedovati uvjerenje – potvrdu o ispunjavanju zdravstvenih zahtjeva nadležnoga školskog liječnika, odnosno liječničku svjedodžbu medicine rada.</a:t>
            </a:r>
          </a:p>
          <a:p>
            <a:endParaRPr lang="hr-HR" sz="1867" b="1" dirty="0"/>
          </a:p>
        </p:txBody>
      </p:sp>
      <p:sp>
        <p:nvSpPr>
          <p:cNvPr id="3" name="Naslov 2"/>
          <p:cNvSpPr>
            <a:spLocks noGrp="1"/>
          </p:cNvSpPr>
          <p:nvPr>
            <p:ph type="title"/>
          </p:nvPr>
        </p:nvSpPr>
        <p:spPr/>
        <p:txBody>
          <a:bodyPr/>
          <a:lstStyle/>
          <a:p>
            <a:r>
              <a:rPr lang="hr-HR" dirty="0" smtClean="0"/>
              <a:t>Kandidati s teškoćama u razvoju</a:t>
            </a:r>
            <a:endParaRPr lang="hr-HR" dirty="0"/>
          </a:p>
        </p:txBody>
      </p:sp>
      <p:grpSp>
        <p:nvGrpSpPr>
          <p:cNvPr id="4" name="Grupa 3">
            <a:extLst>
              <a:ext uri="{FF2B5EF4-FFF2-40B4-BE49-F238E27FC236}">
                <a16:creationId xmlns:a16="http://schemas.microsoft.com/office/drawing/2014/main" id="{8DAE6CD7-C0C0-4E79-8001-E715A9995EB5}"/>
              </a:ext>
            </a:extLst>
          </p:cNvPr>
          <p:cNvGrpSpPr/>
          <p:nvPr/>
        </p:nvGrpSpPr>
        <p:grpSpPr>
          <a:xfrm>
            <a:off x="381001" y="1600971"/>
            <a:ext cx="2894832" cy="4557080"/>
            <a:chOff x="583" y="-1"/>
            <a:chExt cx="1513799" cy="3197637"/>
          </a:xfrm>
        </p:grpSpPr>
        <p:sp>
          <p:nvSpPr>
            <p:cNvPr id="5" name="Dijagram toka: Ručna operacija 4">
              <a:extLst>
                <a:ext uri="{FF2B5EF4-FFF2-40B4-BE49-F238E27FC236}">
                  <a16:creationId xmlns:a16="http://schemas.microsoft.com/office/drawing/2014/main" id="{BDDD7E0C-E073-4558-91C5-27F95D709017}"/>
                </a:ext>
              </a:extLst>
            </p:cNvPr>
            <p:cNvSpPr/>
            <p:nvPr/>
          </p:nvSpPr>
          <p:spPr>
            <a:xfrm rot="16200000">
              <a:off x="-841336" y="841918"/>
              <a:ext cx="3197637" cy="1513799"/>
            </a:xfrm>
            <a:prstGeom prst="flowChartManualOperation">
              <a:avLst/>
            </a:prstGeom>
            <a:solidFill>
              <a:schemeClr val="accent4"/>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 name="Dijagram toka: Ručna operacija 4">
              <a:extLst>
                <a:ext uri="{FF2B5EF4-FFF2-40B4-BE49-F238E27FC236}">
                  <a16:creationId xmlns:a16="http://schemas.microsoft.com/office/drawing/2014/main" id="{588BF9E5-ADE8-4EC4-9E25-6ED0918A4849}"/>
                </a:ext>
              </a:extLst>
            </p:cNvPr>
            <p:cNvSpPr txBox="1"/>
            <p:nvPr/>
          </p:nvSpPr>
          <p:spPr>
            <a:xfrm rot="21600000">
              <a:off x="583" y="639526"/>
              <a:ext cx="1513799" cy="1918583"/>
            </a:xfrm>
            <a:prstGeom prst="rect">
              <a:avLst/>
            </a:prstGeom>
            <a:solidFill>
              <a:schemeClr val="accent4"/>
            </a:solidFill>
          </p:spPr>
          <p:style>
            <a:lnRef idx="0">
              <a:scrgbClr r="0" g="0" b="0"/>
            </a:lnRef>
            <a:fillRef idx="0">
              <a:scrgbClr r="0" g="0" b="0"/>
            </a:fillRef>
            <a:effectRef idx="0">
              <a:scrgbClr r="0" g="0" b="0"/>
            </a:effectRef>
            <a:fontRef idx="minor">
              <a:schemeClr val="lt1"/>
            </a:fontRef>
          </p:style>
          <p:txBody>
            <a:bodyPr spcFirstLastPara="0" vert="horz" wrap="square" lIns="194733" tIns="0" rIns="193145" bIns="0" numCol="1" spcCol="1270" anchor="ctr" anchorCtr="0">
              <a:noAutofit/>
            </a:bodyPr>
            <a:lstStyle/>
            <a:p>
              <a:pPr algn="ctr" defTabSz="1363099">
                <a:lnSpc>
                  <a:spcPct val="90000"/>
                </a:lnSpc>
                <a:spcBef>
                  <a:spcPct val="0"/>
                </a:spcBef>
                <a:spcAft>
                  <a:spcPct val="35000"/>
                </a:spcAft>
                <a:buClr>
                  <a:srgbClr val="000000"/>
                </a:buClr>
                <a:defRPr/>
              </a:pPr>
              <a:r>
                <a:rPr lang="hr-HR" sz="2667" b="1" dirty="0">
                  <a:solidFill>
                    <a:srgbClr val="DAF7D9"/>
                  </a:solidFill>
                  <a:effectLst>
                    <a:outerShdw blurRad="38100" dist="38100" dir="2700000" algn="tl">
                      <a:srgbClr val="000000">
                        <a:alpha val="43137"/>
                      </a:srgbClr>
                    </a:outerShdw>
                  </a:effectLst>
                  <a:latin typeface="Big Shoulders Text SemiBold" panose="020B0604020202020204" charset="-18"/>
                  <a:sym typeface="Arial"/>
                </a:rPr>
                <a:t>KANDIDATI KOJI SE ŠKOLUJU PREMA RJEŠENJU ŽUPANIJSKOG UPRAVNOG ODJELA</a:t>
              </a:r>
            </a:p>
          </p:txBody>
        </p:sp>
      </p:grpSp>
    </p:spTree>
    <p:extLst>
      <p:ext uri="{BB962C8B-B14F-4D97-AF65-F5344CB8AC3E}">
        <p14:creationId xmlns:p14="http://schemas.microsoft.com/office/powerpoint/2010/main" val="37825311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idx="1"/>
          </p:nvPr>
        </p:nvSpPr>
        <p:spPr>
          <a:xfrm>
            <a:off x="3054158" y="1600971"/>
            <a:ext cx="8694497" cy="4243200"/>
          </a:xfrm>
        </p:spPr>
        <p:txBody>
          <a:bodyPr/>
          <a:lstStyle/>
          <a:p>
            <a:pPr algn="just"/>
            <a:r>
              <a:rPr lang="hr-HR" sz="1733" b="1" dirty="0"/>
              <a:t>Pravo upisa u nekome programu ostvaruje onoliko kandidata koliko se u tome programu može upisati sukladno Državnom pedagoškom standardu (najviše 3 učenika u jednom razrednom odjelu).</a:t>
            </a:r>
          </a:p>
          <a:p>
            <a:pPr algn="just"/>
            <a:endParaRPr lang="hr-HR" sz="1733" b="1" dirty="0"/>
          </a:p>
          <a:p>
            <a:pPr algn="just"/>
            <a:r>
              <a:rPr lang="hr-HR" sz="1733" b="1" dirty="0"/>
              <a:t>Potrebna dokumentacija pri upisu: </a:t>
            </a:r>
            <a:r>
              <a:rPr lang="hr-HR" sz="1733" b="1" dirty="0">
                <a:solidFill>
                  <a:srgbClr val="CC0099"/>
                </a:solidFill>
              </a:rPr>
              <a:t>rješenje Ureda/upravnog odjela za obrazovanje o primjerenom programu obrazovanja i stručno mišljenje Službe za profesionalno usmjeravanje Hrvatskoga zavoda za zapošljavanje o sposobnostima i motivaciji učenika. </a:t>
            </a:r>
          </a:p>
          <a:p>
            <a:pPr algn="just"/>
            <a:endParaRPr lang="hr-HR" sz="1733" b="1" dirty="0"/>
          </a:p>
          <a:p>
            <a:pPr algn="just"/>
            <a:r>
              <a:rPr lang="hr-HR" sz="1733" b="1" dirty="0"/>
              <a:t>Kandidati s teškoćama u razvoju moraju zadovoljiti na ispitu sposobnosti i darovitosti u školama u kojima je to uvjet za upis.</a:t>
            </a:r>
          </a:p>
          <a:p>
            <a:pPr algn="just"/>
            <a:endParaRPr lang="hr-HR" sz="1733" b="1" dirty="0"/>
          </a:p>
          <a:p>
            <a:pPr algn="just"/>
            <a:r>
              <a:rPr lang="hr-HR" sz="1733" b="1" dirty="0"/>
              <a:t>Kandidati s teškoćama u razvoju moraju, također, ispunjavati uvjet minimalnog bodovnog praga, ako ga je škola postavila (četverogodišnje škole).</a:t>
            </a:r>
          </a:p>
          <a:p>
            <a:pPr algn="just"/>
            <a:endParaRPr lang="hr-HR" sz="1733" b="1" dirty="0"/>
          </a:p>
          <a:p>
            <a:pPr algn="just"/>
            <a:r>
              <a:rPr lang="hr-HR" sz="1733" b="1" dirty="0"/>
              <a:t>Kandidati prilikom upisa programa obrazovanja/srednjih škola obvezno biraju strane jezike i izborne predmete u školi u kojoj su ostvarili pravo upisa.</a:t>
            </a:r>
          </a:p>
          <a:p>
            <a:endParaRPr lang="hr-HR" sz="1867" b="1" dirty="0"/>
          </a:p>
        </p:txBody>
      </p:sp>
      <p:sp>
        <p:nvSpPr>
          <p:cNvPr id="3" name="Naslov 2"/>
          <p:cNvSpPr>
            <a:spLocks noGrp="1"/>
          </p:cNvSpPr>
          <p:nvPr>
            <p:ph type="title"/>
          </p:nvPr>
        </p:nvSpPr>
        <p:spPr/>
        <p:txBody>
          <a:bodyPr/>
          <a:lstStyle/>
          <a:p>
            <a:r>
              <a:rPr lang="hr-HR" dirty="0" smtClean="0"/>
              <a:t>Kandidati s teškoćama u razvoju</a:t>
            </a:r>
            <a:endParaRPr lang="hr-HR" dirty="0"/>
          </a:p>
        </p:txBody>
      </p:sp>
      <p:grpSp>
        <p:nvGrpSpPr>
          <p:cNvPr id="4" name="Grupa 3">
            <a:extLst>
              <a:ext uri="{FF2B5EF4-FFF2-40B4-BE49-F238E27FC236}">
                <a16:creationId xmlns:a16="http://schemas.microsoft.com/office/drawing/2014/main" id="{8DAE6CD7-C0C0-4E79-8001-E715A9995EB5}"/>
              </a:ext>
            </a:extLst>
          </p:cNvPr>
          <p:cNvGrpSpPr/>
          <p:nvPr/>
        </p:nvGrpSpPr>
        <p:grpSpPr>
          <a:xfrm>
            <a:off x="304800" y="1600971"/>
            <a:ext cx="2971033" cy="4557080"/>
            <a:chOff x="583" y="-1"/>
            <a:chExt cx="1513799" cy="3197637"/>
          </a:xfrm>
          <a:solidFill>
            <a:schemeClr val="accent4"/>
          </a:solidFill>
        </p:grpSpPr>
        <p:sp>
          <p:nvSpPr>
            <p:cNvPr id="5" name="Dijagram toka: Ručna operacija 4">
              <a:extLst>
                <a:ext uri="{FF2B5EF4-FFF2-40B4-BE49-F238E27FC236}">
                  <a16:creationId xmlns:a16="http://schemas.microsoft.com/office/drawing/2014/main" id="{BDDD7E0C-E073-4558-91C5-27F95D709017}"/>
                </a:ext>
              </a:extLst>
            </p:cNvPr>
            <p:cNvSpPr/>
            <p:nvPr/>
          </p:nvSpPr>
          <p:spPr>
            <a:xfrm rot="16200000">
              <a:off x="-841336" y="841918"/>
              <a:ext cx="3197637" cy="1513799"/>
            </a:xfrm>
            <a:prstGeom prst="flowChartManualOperation">
              <a:avLst/>
            </a:prstGeom>
            <a:grp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 name="Dijagram toka: Ručna operacija 4">
              <a:extLst>
                <a:ext uri="{FF2B5EF4-FFF2-40B4-BE49-F238E27FC236}">
                  <a16:creationId xmlns:a16="http://schemas.microsoft.com/office/drawing/2014/main" id="{588BF9E5-ADE8-4EC4-9E25-6ED0918A4849}"/>
                </a:ext>
              </a:extLst>
            </p:cNvPr>
            <p:cNvSpPr txBox="1"/>
            <p:nvPr/>
          </p:nvSpPr>
          <p:spPr>
            <a:xfrm rot="21600000">
              <a:off x="583" y="639526"/>
              <a:ext cx="1513799" cy="191858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4733" tIns="0" rIns="193145" bIns="0" numCol="1" spcCol="1270" anchor="ctr" anchorCtr="0">
              <a:noAutofit/>
            </a:bodyPr>
            <a:lstStyle/>
            <a:p>
              <a:pPr algn="ctr" defTabSz="1363099">
                <a:lnSpc>
                  <a:spcPct val="90000"/>
                </a:lnSpc>
                <a:spcBef>
                  <a:spcPct val="0"/>
                </a:spcBef>
                <a:spcAft>
                  <a:spcPct val="35000"/>
                </a:spcAft>
              </a:pPr>
              <a:r>
                <a:rPr lang="hr-HR" sz="2667" b="1" dirty="0">
                  <a:effectLst>
                    <a:outerShdw blurRad="38100" dist="38100" dir="2700000" algn="tl">
                      <a:srgbClr val="000000">
                        <a:alpha val="43137"/>
                      </a:srgbClr>
                    </a:outerShdw>
                  </a:effectLst>
                  <a:latin typeface="Big Shoulders Text SemiBold" panose="020B0604020202020204" charset="-18"/>
                </a:rPr>
                <a:t>KANDIDATI KOJI SE ŠKOLUJU PREMA RJEŠENJU ŽUPANIJSKOG UPRAVNOG ODJELA</a:t>
              </a:r>
            </a:p>
          </p:txBody>
        </p:sp>
      </p:grpSp>
    </p:spTree>
    <p:extLst>
      <p:ext uri="{BB962C8B-B14F-4D97-AF65-F5344CB8AC3E}">
        <p14:creationId xmlns:p14="http://schemas.microsoft.com/office/powerpoint/2010/main" val="32834805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idx="1"/>
          </p:nvPr>
        </p:nvSpPr>
        <p:spPr>
          <a:xfrm>
            <a:off x="2992584" y="1490372"/>
            <a:ext cx="8694497" cy="4778277"/>
          </a:xfrm>
        </p:spPr>
        <p:txBody>
          <a:bodyPr/>
          <a:lstStyle/>
          <a:p>
            <a:pPr algn="just"/>
            <a:r>
              <a:rPr lang="hr-HR" sz="1867" b="1" dirty="0"/>
              <a:t>Sam poredak programa obrazovanja na listi prioriteta koji će roditelji i kandidat iskazati upisnome povjerenstvu županijskog upravnog odjela, ne jamče niti osiguravaju da će se kandidat uistinu i upisati u onaj obrazovni program koji su naveli kao svoj prvi izbor – </a:t>
            </a:r>
            <a:r>
              <a:rPr lang="hr-HR" sz="1867" b="1" dirty="0">
                <a:solidFill>
                  <a:schemeClr val="accent3"/>
                </a:solidFill>
              </a:rPr>
              <a:t>konačan upis ovisi i o drugim kandidatima s teškoćama u razvoju na ljestvici i njihovom broju bodova te broju upisnih mjesta za kandidate s teškoćama u razvoju u pojedinome razrednome odjelu.</a:t>
            </a:r>
          </a:p>
          <a:p>
            <a:pPr algn="just"/>
            <a:endParaRPr lang="hr-HR" sz="1867" b="1" dirty="0">
              <a:solidFill>
                <a:schemeClr val="accent3"/>
              </a:solidFill>
            </a:endParaRPr>
          </a:p>
          <a:p>
            <a:pPr algn="just"/>
            <a:endParaRPr lang="hr-HR" sz="1867" b="1" dirty="0"/>
          </a:p>
          <a:p>
            <a:pPr algn="just"/>
            <a:r>
              <a:rPr lang="hr-HR" sz="1867" b="1" dirty="0"/>
              <a:t>Ako kandidat s teškoćama u razvoju ne ostvari pravo upisa na zasebnim ljestvicama poretka, onda može konkurirati s ostalim kandidatima.</a:t>
            </a:r>
          </a:p>
          <a:p>
            <a:pPr algn="just"/>
            <a:endParaRPr lang="hr-HR" sz="1867" b="1" dirty="0"/>
          </a:p>
          <a:p>
            <a:pPr algn="just"/>
            <a:r>
              <a:rPr lang="hr-HR" sz="1867" b="1" dirty="0"/>
              <a:t>Kandidati koji nemaju stručno mišljenje službe za profesionalno usmjeravanje Hrvatskoga zavoda za zapošljavanje ili ne žele koristiti pravo upisa temeljem mišljenja Hrvatskoga zavoda za zapošljavanje dužni su pribaviti liječničku svjedodžbu medicine rada ili potvrdu nadležnog školskog liječnika ukoliko su isti uvjet za upis pojedinog zanimanja.</a:t>
            </a:r>
          </a:p>
          <a:p>
            <a:endParaRPr lang="hr-HR" sz="1867" b="1" dirty="0"/>
          </a:p>
        </p:txBody>
      </p:sp>
      <p:sp>
        <p:nvSpPr>
          <p:cNvPr id="3" name="Naslov 2"/>
          <p:cNvSpPr>
            <a:spLocks noGrp="1"/>
          </p:cNvSpPr>
          <p:nvPr>
            <p:ph type="title"/>
          </p:nvPr>
        </p:nvSpPr>
        <p:spPr/>
        <p:txBody>
          <a:bodyPr/>
          <a:lstStyle/>
          <a:p>
            <a:r>
              <a:rPr lang="hr-HR" dirty="0" smtClean="0"/>
              <a:t>Kandidati s teškoćama u razvoju</a:t>
            </a:r>
            <a:endParaRPr lang="hr-HR" dirty="0"/>
          </a:p>
        </p:txBody>
      </p:sp>
      <p:grpSp>
        <p:nvGrpSpPr>
          <p:cNvPr id="4" name="Grupa 3">
            <a:extLst>
              <a:ext uri="{FF2B5EF4-FFF2-40B4-BE49-F238E27FC236}">
                <a16:creationId xmlns:a16="http://schemas.microsoft.com/office/drawing/2014/main" id="{8DAE6CD7-C0C0-4E79-8001-E715A9995EB5}"/>
              </a:ext>
            </a:extLst>
          </p:cNvPr>
          <p:cNvGrpSpPr/>
          <p:nvPr/>
        </p:nvGrpSpPr>
        <p:grpSpPr>
          <a:xfrm>
            <a:off x="228601" y="1600971"/>
            <a:ext cx="3047232" cy="4557080"/>
            <a:chOff x="583" y="-1"/>
            <a:chExt cx="1513799" cy="3197637"/>
          </a:xfrm>
          <a:solidFill>
            <a:schemeClr val="accent4"/>
          </a:solidFill>
        </p:grpSpPr>
        <p:sp>
          <p:nvSpPr>
            <p:cNvPr id="5" name="Dijagram toka: Ručna operacija 4">
              <a:extLst>
                <a:ext uri="{FF2B5EF4-FFF2-40B4-BE49-F238E27FC236}">
                  <a16:creationId xmlns:a16="http://schemas.microsoft.com/office/drawing/2014/main" id="{BDDD7E0C-E073-4558-91C5-27F95D709017}"/>
                </a:ext>
              </a:extLst>
            </p:cNvPr>
            <p:cNvSpPr/>
            <p:nvPr/>
          </p:nvSpPr>
          <p:spPr>
            <a:xfrm rot="16200000">
              <a:off x="-841336" y="841918"/>
              <a:ext cx="3197637" cy="1513799"/>
            </a:xfrm>
            <a:prstGeom prst="flowChartManualOperation">
              <a:avLst/>
            </a:prstGeom>
            <a:grp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 name="Dijagram toka: Ručna operacija 4">
              <a:extLst>
                <a:ext uri="{FF2B5EF4-FFF2-40B4-BE49-F238E27FC236}">
                  <a16:creationId xmlns:a16="http://schemas.microsoft.com/office/drawing/2014/main" id="{588BF9E5-ADE8-4EC4-9E25-6ED0918A4849}"/>
                </a:ext>
              </a:extLst>
            </p:cNvPr>
            <p:cNvSpPr txBox="1"/>
            <p:nvPr/>
          </p:nvSpPr>
          <p:spPr>
            <a:xfrm rot="21600000">
              <a:off x="583" y="639526"/>
              <a:ext cx="1513799" cy="191858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4733" tIns="0" rIns="193145" bIns="0" numCol="1" spcCol="1270" anchor="ctr" anchorCtr="0">
              <a:noAutofit/>
            </a:bodyPr>
            <a:lstStyle/>
            <a:p>
              <a:pPr algn="ctr" defTabSz="1363099">
                <a:lnSpc>
                  <a:spcPct val="90000"/>
                </a:lnSpc>
                <a:spcBef>
                  <a:spcPct val="0"/>
                </a:spcBef>
                <a:spcAft>
                  <a:spcPct val="35000"/>
                </a:spcAft>
                <a:buClr>
                  <a:srgbClr val="000000"/>
                </a:buClr>
                <a:defRPr/>
              </a:pPr>
              <a:r>
                <a:rPr lang="hr-HR" sz="2667" b="1" dirty="0">
                  <a:solidFill>
                    <a:srgbClr val="DAF7D9"/>
                  </a:solidFill>
                  <a:effectLst>
                    <a:outerShdw blurRad="38100" dist="38100" dir="2700000" algn="tl">
                      <a:srgbClr val="000000">
                        <a:alpha val="43137"/>
                      </a:srgbClr>
                    </a:outerShdw>
                  </a:effectLst>
                  <a:latin typeface="Big Shoulders Text SemiBold" panose="020B0604020202020204" charset="-18"/>
                  <a:sym typeface="Arial"/>
                </a:rPr>
                <a:t>KANDIDATI KOJI SE ŠKOLUJU PREMA RJEŠENJU ŽUPANIJSKOG UPRAVNOG ODJELA</a:t>
              </a:r>
            </a:p>
          </p:txBody>
        </p:sp>
      </p:grpSp>
      <p:sp>
        <p:nvSpPr>
          <p:cNvPr id="7" name="Kružna strelica 6"/>
          <p:cNvSpPr/>
          <p:nvPr/>
        </p:nvSpPr>
        <p:spPr>
          <a:xfrm>
            <a:off x="3886200" y="3276600"/>
            <a:ext cx="775856" cy="800485"/>
          </a:xfrm>
          <a:prstGeom prst="circular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sz="2400">
              <a:solidFill>
                <a:schemeClr val="tx1"/>
              </a:solidFill>
            </a:endParaRPr>
          </a:p>
        </p:txBody>
      </p:sp>
    </p:spTree>
    <p:extLst>
      <p:ext uri="{BB962C8B-B14F-4D97-AF65-F5344CB8AC3E}">
        <p14:creationId xmlns:p14="http://schemas.microsoft.com/office/powerpoint/2010/main" val="13476830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idx="1"/>
          </p:nvPr>
        </p:nvSpPr>
        <p:spPr>
          <a:xfrm>
            <a:off x="3162158" y="1623955"/>
            <a:ext cx="8214119" cy="4243200"/>
          </a:xfrm>
        </p:spPr>
        <p:txBody>
          <a:bodyPr/>
          <a:lstStyle/>
          <a:p>
            <a:pPr algn="just"/>
            <a:r>
              <a:rPr lang="hr-HR" b="1" dirty="0"/>
              <a:t>Provjera znanja kandidata iz stranog jezika: Kandidat koji u osnovnoj školi nije učio određeni strani jezik može prilikom prijave programa obrazovanja odabrati učenje toga stranog jezika kao prvoga stranog jezika uz uvjet da je na provjeri znanja utvrđena mogućnost učenja toga stranog jezika kao prvoga stranog jezika. Provjeru znanja provodi Stručno povjerenstvo srednje škole u koju se kandidat želi upisati. Položena provjera znanja u jednoj školi vrijedi i za ostale prijavljene škole. </a:t>
            </a:r>
            <a:r>
              <a:rPr lang="hr-HR" b="1" dirty="0" smtClean="0"/>
              <a:t>Popis škola koje će si međusobno priznavati rezultate ispita iz dodatnih provjera znanja možete pronaći na mrežnoj stranici </a:t>
            </a:r>
            <a:r>
              <a:rPr lang="hr-HR" b="1" dirty="0" smtClean="0">
                <a:hlinkClick r:id="rId2"/>
              </a:rPr>
              <a:t>https://srednje.e-upisi.hr </a:t>
            </a:r>
            <a:r>
              <a:rPr lang="hr-HR" b="1" dirty="0" smtClean="0"/>
              <a:t>pod „</a:t>
            </a:r>
            <a:r>
              <a:rPr lang="hr-HR" b="1" dirty="0"/>
              <a:t>Č</a:t>
            </a:r>
            <a:r>
              <a:rPr lang="hr-HR" b="1" dirty="0" smtClean="0"/>
              <a:t>esta pitanja”.</a:t>
            </a:r>
          </a:p>
          <a:p>
            <a:pPr algn="just"/>
            <a:endParaRPr lang="hr-HR" b="1" dirty="0"/>
          </a:p>
          <a:p>
            <a:pPr algn="just"/>
            <a:r>
              <a:rPr lang="hr-HR" b="1" dirty="0" smtClean="0"/>
              <a:t>Provjera </a:t>
            </a:r>
            <a:r>
              <a:rPr lang="hr-HR" b="1" dirty="0"/>
              <a:t>znanja je </a:t>
            </a:r>
            <a:r>
              <a:rPr lang="hr-HR" b="1" dirty="0" smtClean="0"/>
              <a:t>eliminacijska, odnosno ako kandidat ne zadovolji navedeni preduvjet, bit će obrisan s liste prije kraja prijava obrazovnih programa.</a:t>
            </a:r>
            <a:endParaRPr lang="hr-HR" b="1" dirty="0"/>
          </a:p>
          <a:p>
            <a:pPr algn="just"/>
            <a:endParaRPr lang="hr-HR" b="1" dirty="0"/>
          </a:p>
          <a:p>
            <a:pPr algn="just"/>
            <a:r>
              <a:rPr lang="hr-HR" b="1" dirty="0" smtClean="0"/>
              <a:t>Ako </a:t>
            </a:r>
            <a:r>
              <a:rPr lang="hr-HR" b="1" dirty="0"/>
              <a:t>je učenik pohađao izbornu nastavu iz drugog stranog jezika minimalno 4 godine, ne mora prolaziti dodatnu provjeru znanja iz tog jezika</a:t>
            </a:r>
            <a:r>
              <a:rPr lang="hr-HR" b="1" dirty="0" smtClean="0"/>
              <a:t>).</a:t>
            </a:r>
          </a:p>
          <a:p>
            <a:pPr algn="just"/>
            <a:endParaRPr lang="hr-HR" b="1" dirty="0"/>
          </a:p>
          <a:p>
            <a:pPr algn="just"/>
            <a:r>
              <a:rPr lang="hr-HR" b="1" dirty="0"/>
              <a:t>Datum održavanja provjere znanja stranog jezika srednje škole će objaviti u natječaju na svojim mrežnim </a:t>
            </a:r>
            <a:r>
              <a:rPr lang="hr-HR" b="1" dirty="0" smtClean="0"/>
              <a:t>stranicama.</a:t>
            </a:r>
            <a:endParaRPr lang="hr-HR" b="1" dirty="0"/>
          </a:p>
          <a:p>
            <a:endParaRPr lang="hr-HR" dirty="0"/>
          </a:p>
        </p:txBody>
      </p:sp>
      <p:sp>
        <p:nvSpPr>
          <p:cNvPr id="3" name="Naslov 2"/>
          <p:cNvSpPr>
            <a:spLocks noGrp="1"/>
          </p:cNvSpPr>
          <p:nvPr>
            <p:ph type="title"/>
          </p:nvPr>
        </p:nvSpPr>
        <p:spPr/>
        <p:txBody>
          <a:bodyPr/>
          <a:lstStyle/>
          <a:p>
            <a:r>
              <a:rPr lang="hr-HR" dirty="0" smtClean="0"/>
              <a:t>PROVJERA ZNANJA STRANOG JEZIKA</a:t>
            </a:r>
            <a:endParaRPr lang="hr-HR" dirty="0"/>
          </a:p>
        </p:txBody>
      </p:sp>
      <p:grpSp>
        <p:nvGrpSpPr>
          <p:cNvPr id="4" name="Grupa 3">
            <a:extLst>
              <a:ext uri="{FF2B5EF4-FFF2-40B4-BE49-F238E27FC236}">
                <a16:creationId xmlns:a16="http://schemas.microsoft.com/office/drawing/2014/main" id="{8DAE6CD7-C0C0-4E79-8001-E715A9995EB5}"/>
              </a:ext>
            </a:extLst>
          </p:cNvPr>
          <p:cNvGrpSpPr/>
          <p:nvPr/>
        </p:nvGrpSpPr>
        <p:grpSpPr>
          <a:xfrm>
            <a:off x="533401" y="1894534"/>
            <a:ext cx="2446200" cy="4263516"/>
            <a:chOff x="583" y="-1"/>
            <a:chExt cx="1513799" cy="3197637"/>
          </a:xfrm>
          <a:solidFill>
            <a:schemeClr val="accent3"/>
          </a:solidFill>
        </p:grpSpPr>
        <p:sp>
          <p:nvSpPr>
            <p:cNvPr id="5" name="Dijagram toka: Ručna operacija 4">
              <a:extLst>
                <a:ext uri="{FF2B5EF4-FFF2-40B4-BE49-F238E27FC236}">
                  <a16:creationId xmlns:a16="http://schemas.microsoft.com/office/drawing/2014/main" id="{BDDD7E0C-E073-4558-91C5-27F95D709017}"/>
                </a:ext>
              </a:extLst>
            </p:cNvPr>
            <p:cNvSpPr/>
            <p:nvPr/>
          </p:nvSpPr>
          <p:spPr>
            <a:xfrm rot="16200000">
              <a:off x="-841336" y="841918"/>
              <a:ext cx="3197637" cy="1513799"/>
            </a:xfrm>
            <a:prstGeom prst="flowChartManualOperation">
              <a:avLst/>
            </a:prstGeom>
            <a:grp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 name="Dijagram toka: Ručna operacija 4">
              <a:extLst>
                <a:ext uri="{FF2B5EF4-FFF2-40B4-BE49-F238E27FC236}">
                  <a16:creationId xmlns:a16="http://schemas.microsoft.com/office/drawing/2014/main" id="{588BF9E5-ADE8-4EC4-9E25-6ED0918A4849}"/>
                </a:ext>
              </a:extLst>
            </p:cNvPr>
            <p:cNvSpPr txBox="1"/>
            <p:nvPr/>
          </p:nvSpPr>
          <p:spPr>
            <a:xfrm rot="21600000">
              <a:off x="583" y="639526"/>
              <a:ext cx="1513799" cy="191858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4733" tIns="0" rIns="193145" bIns="0" numCol="1" spcCol="1270" anchor="ctr" anchorCtr="0">
              <a:noAutofit/>
            </a:bodyPr>
            <a:lstStyle/>
            <a:p>
              <a:pPr algn="ctr" defTabSz="1363099">
                <a:lnSpc>
                  <a:spcPct val="90000"/>
                </a:lnSpc>
                <a:spcBef>
                  <a:spcPct val="0"/>
                </a:spcBef>
                <a:spcAft>
                  <a:spcPct val="35000"/>
                </a:spcAft>
              </a:pPr>
              <a:r>
                <a:rPr lang="hr-HR" sz="3067" b="1" dirty="0">
                  <a:effectLst>
                    <a:outerShdw blurRad="38100" dist="38100" dir="2700000" algn="tl">
                      <a:srgbClr val="000000">
                        <a:alpha val="43137"/>
                      </a:srgbClr>
                    </a:outerShdw>
                  </a:effectLst>
                  <a:latin typeface="Big Shoulders Text SemiBold" panose="020B0604020202020204" charset="-18"/>
                </a:rPr>
                <a:t>PRVI STRANI JEZIK</a:t>
              </a:r>
            </a:p>
          </p:txBody>
        </p:sp>
      </p:grpSp>
    </p:spTree>
    <p:extLst>
      <p:ext uri="{BB962C8B-B14F-4D97-AF65-F5344CB8AC3E}">
        <p14:creationId xmlns:p14="http://schemas.microsoft.com/office/powerpoint/2010/main" val="11950711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356794A2-3472-483A-BA48-F7EB0669D141}"/>
              </a:ext>
            </a:extLst>
          </p:cNvPr>
          <p:cNvSpPr>
            <a:spLocks noGrp="1"/>
          </p:cNvSpPr>
          <p:nvPr>
            <p:ph type="body" idx="1"/>
          </p:nvPr>
        </p:nvSpPr>
        <p:spPr>
          <a:xfrm>
            <a:off x="960000" y="1599893"/>
            <a:ext cx="10270800" cy="4243200"/>
          </a:xfrm>
        </p:spPr>
        <p:txBody>
          <a:bodyPr/>
          <a:lstStyle/>
          <a:p>
            <a:r>
              <a:rPr lang="hr-HR" sz="2400" dirty="0">
                <a:effectLst>
                  <a:outerShdw blurRad="38100" dist="38100" dir="2700000" algn="tl">
                    <a:srgbClr val="000000">
                      <a:alpha val="43137"/>
                    </a:srgbClr>
                  </a:outerShdw>
                </a:effectLst>
              </a:rPr>
              <a:t>Ovisno  o tome  što je propisano za određeni program obrazovanja, kandidat koji se upisuje u programe za koje je posebnim propisima i mjerilima određeno </a:t>
            </a:r>
            <a:r>
              <a:rPr lang="hr-HR" sz="2400" b="1" dirty="0">
                <a:effectLst>
                  <a:outerShdw blurRad="38100" dist="38100" dir="2700000" algn="tl">
                    <a:srgbClr val="000000">
                      <a:alpha val="43137"/>
                    </a:srgbClr>
                  </a:outerShdw>
                </a:effectLst>
              </a:rPr>
              <a:t>obvezno utvrđivanje zdravstvene sposobnosti</a:t>
            </a:r>
            <a:r>
              <a:rPr lang="hr-HR" sz="2400" dirty="0">
                <a:effectLst>
                  <a:outerShdw blurRad="38100" dist="38100" dir="2700000" algn="tl">
                    <a:srgbClr val="000000">
                      <a:alpha val="43137"/>
                    </a:srgbClr>
                  </a:outerShdw>
                </a:effectLst>
              </a:rPr>
              <a:t>, pri upisu u program obvezno dostavlja </a:t>
            </a:r>
            <a:r>
              <a:rPr lang="hr-HR" sz="2400" b="1" dirty="0">
                <a:solidFill>
                  <a:schemeClr val="accent4">
                    <a:lumMod val="75000"/>
                  </a:schemeClr>
                </a:solidFill>
                <a:effectLst>
                  <a:outerShdw blurRad="38100" dist="38100" dir="2700000" algn="tl">
                    <a:srgbClr val="000000">
                      <a:alpha val="43137"/>
                    </a:srgbClr>
                  </a:outerShdw>
                </a:effectLst>
              </a:rPr>
              <a:t>potvrdu nadležnoga školskog liječnika o zdravstvenoj sposobnosti kandidata za propisani program </a:t>
            </a:r>
            <a:r>
              <a:rPr lang="hr-HR" sz="2400" dirty="0">
                <a:effectLst>
                  <a:outerShdw blurRad="38100" dist="38100" dir="2700000" algn="tl">
                    <a:srgbClr val="000000">
                      <a:alpha val="43137"/>
                    </a:srgbClr>
                  </a:outerShdw>
                </a:effectLst>
              </a:rPr>
              <a:t>ili </a:t>
            </a:r>
            <a:r>
              <a:rPr lang="hr-HR" sz="2400" b="1" dirty="0">
                <a:solidFill>
                  <a:schemeClr val="accent4">
                    <a:lumMod val="75000"/>
                  </a:schemeClr>
                </a:solidFill>
                <a:effectLst>
                  <a:outerShdw blurRad="38100" dist="38100" dir="2700000" algn="tl">
                    <a:srgbClr val="000000">
                      <a:alpha val="43137"/>
                    </a:srgbClr>
                  </a:outerShdw>
                </a:effectLst>
              </a:rPr>
              <a:t>liječničku svjedodžbu medicine rada</a:t>
            </a:r>
            <a:r>
              <a:rPr lang="hr-HR" sz="2400" dirty="0">
                <a:effectLst>
                  <a:outerShdw blurRad="38100" dist="38100" dir="2700000" algn="tl">
                    <a:srgbClr val="000000">
                      <a:alpha val="43137"/>
                    </a:srgbClr>
                  </a:outerShdw>
                </a:effectLst>
              </a:rPr>
              <a:t>.</a:t>
            </a:r>
          </a:p>
          <a:p>
            <a:r>
              <a:rPr lang="hr-HR" sz="2400" dirty="0">
                <a:effectLst>
                  <a:outerShdw blurRad="38100" dist="38100" dir="2700000" algn="tl">
                    <a:srgbClr val="000000">
                      <a:alpha val="43137"/>
                    </a:srgbClr>
                  </a:outerShdw>
                </a:effectLst>
              </a:rPr>
              <a:t>Iznimno, kandidat koji u trenutku upisa nije u mogućnosti dostaviti liječničku svjedodžbu medicine rada, </a:t>
            </a:r>
            <a:r>
              <a:rPr lang="hr-HR" sz="2400" b="1" dirty="0">
                <a:effectLst>
                  <a:outerShdw blurRad="38100" dist="38100" dir="2700000" algn="tl">
                    <a:srgbClr val="000000">
                      <a:alpha val="43137"/>
                    </a:srgbClr>
                  </a:outerShdw>
                </a:effectLst>
              </a:rPr>
              <a:t>pri upisu dostavlja  potvrdu obiteljskog  liječnika</a:t>
            </a:r>
            <a:r>
              <a:rPr lang="hr-HR" sz="2400" dirty="0">
                <a:effectLst>
                  <a:outerShdw blurRad="38100" dist="38100" dir="2700000" algn="tl">
                    <a:srgbClr val="000000">
                      <a:alpha val="43137"/>
                    </a:srgbClr>
                  </a:outerShdw>
                </a:effectLst>
              </a:rPr>
              <a:t>, a </a:t>
            </a:r>
            <a:r>
              <a:rPr lang="hr-HR" sz="2400" b="1" dirty="0">
                <a:effectLst>
                  <a:outerShdw blurRad="38100" dist="38100" dir="2700000" algn="tl">
                    <a:srgbClr val="000000">
                      <a:alpha val="43137"/>
                    </a:srgbClr>
                  </a:outerShdw>
                </a:effectLst>
              </a:rPr>
              <a:t>liječničku svjedodžbu medicine rada dostavlja školi najkasnije </a:t>
            </a:r>
            <a:r>
              <a:rPr lang="hr-HR" sz="2400" b="1" dirty="0">
                <a:solidFill>
                  <a:srgbClr val="FF0000"/>
                </a:solidFill>
                <a:effectLst>
                  <a:outerShdw blurRad="38100" dist="38100" dir="2700000" algn="tl">
                    <a:srgbClr val="000000">
                      <a:alpha val="43137"/>
                    </a:srgbClr>
                  </a:outerShdw>
                </a:effectLst>
              </a:rPr>
              <a:t>do </a:t>
            </a:r>
            <a:r>
              <a:rPr lang="hr-HR" sz="2400" b="1" dirty="0" smtClean="0">
                <a:solidFill>
                  <a:srgbClr val="FF0000"/>
                </a:solidFill>
                <a:effectLst>
                  <a:outerShdw blurRad="38100" dist="38100" dir="2700000" algn="tl">
                    <a:srgbClr val="000000">
                      <a:alpha val="43137"/>
                    </a:srgbClr>
                  </a:outerShdw>
                </a:effectLst>
              </a:rPr>
              <a:t>KRAJA PRVOG POLUGODIŠTA PRVOG RAZREDA </a:t>
            </a:r>
            <a:r>
              <a:rPr lang="hr-HR" sz="2400" b="1" dirty="0">
                <a:solidFill>
                  <a:srgbClr val="FF0000"/>
                </a:solidFill>
                <a:effectLst>
                  <a:outerShdw blurRad="38100" dist="38100" dir="2700000" algn="tl">
                    <a:srgbClr val="000000">
                      <a:alpha val="43137"/>
                    </a:srgbClr>
                  </a:outerShdw>
                </a:effectLst>
              </a:rPr>
              <a:t>tekuće školske godine</a:t>
            </a:r>
            <a:r>
              <a:rPr lang="hr-HR" sz="2400" b="1" dirty="0">
                <a:effectLst>
                  <a:outerShdw blurRad="38100" dist="38100" dir="2700000" algn="tl">
                    <a:srgbClr val="000000">
                      <a:alpha val="43137"/>
                    </a:srgbClr>
                  </a:outerShdw>
                </a:effectLst>
              </a:rPr>
              <a:t>.</a:t>
            </a:r>
          </a:p>
          <a:p>
            <a:endParaRPr lang="hr-HR" sz="2400" dirty="0">
              <a:effectLst>
                <a:outerShdw blurRad="38100" dist="38100" dir="2700000" algn="tl">
                  <a:srgbClr val="000000">
                    <a:alpha val="43137"/>
                  </a:srgbClr>
                </a:outerShdw>
              </a:effectLst>
            </a:endParaRPr>
          </a:p>
        </p:txBody>
      </p:sp>
      <p:sp>
        <p:nvSpPr>
          <p:cNvPr id="3" name="Naslov 2">
            <a:extLst>
              <a:ext uri="{FF2B5EF4-FFF2-40B4-BE49-F238E27FC236}">
                <a16:creationId xmlns:a16="http://schemas.microsoft.com/office/drawing/2014/main" id="{AFF1A36D-485E-4D3E-904A-3ABC7845C907}"/>
              </a:ext>
            </a:extLst>
          </p:cNvPr>
          <p:cNvSpPr>
            <a:spLocks noGrp="1"/>
          </p:cNvSpPr>
          <p:nvPr>
            <p:ph type="title"/>
          </p:nvPr>
        </p:nvSpPr>
        <p:spPr/>
        <p:txBody>
          <a:bodyPr/>
          <a:lstStyle/>
          <a:p>
            <a:r>
              <a:rPr lang="hr-HR" b="1" dirty="0">
                <a:effectLst>
                  <a:outerShdw blurRad="38100" dist="38100" dir="2700000" algn="tl">
                    <a:srgbClr val="000000">
                      <a:alpha val="43137"/>
                    </a:srgbClr>
                  </a:outerShdw>
                </a:effectLst>
              </a:rPr>
              <a:t>ZDRAVSTVENA SPOSOBNOST KANDIDATA</a:t>
            </a:r>
          </a:p>
        </p:txBody>
      </p:sp>
      <p:pic>
        <p:nvPicPr>
          <p:cNvPr id="5" name="Grafika 4" descr="Doctor male with solid fill">
            <a:extLst>
              <a:ext uri="{FF2B5EF4-FFF2-40B4-BE49-F238E27FC236}">
                <a16:creationId xmlns:a16="http://schemas.microsoft.com/office/drawing/2014/main" id="{E641EC5D-C670-4319-B2A2-302EFA055577}"/>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52240" y="5233493"/>
            <a:ext cx="1219200" cy="1219200"/>
          </a:xfrm>
          <a:prstGeom prst="rect">
            <a:avLst/>
          </a:prstGeom>
        </p:spPr>
      </p:pic>
      <p:pic>
        <p:nvPicPr>
          <p:cNvPr id="7" name="Grafika 6" descr="Doctor female with solid fill">
            <a:extLst>
              <a:ext uri="{FF2B5EF4-FFF2-40B4-BE49-F238E27FC236}">
                <a16:creationId xmlns:a16="http://schemas.microsoft.com/office/drawing/2014/main" id="{6639B1C1-3982-464F-8D52-3702A8F6CB3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386800" y="5233493"/>
            <a:ext cx="1219200" cy="1219200"/>
          </a:xfrm>
          <a:prstGeom prst="rect">
            <a:avLst/>
          </a:prstGeom>
        </p:spPr>
      </p:pic>
      <p:grpSp>
        <p:nvGrpSpPr>
          <p:cNvPr id="6" name="Google Shape;1830;p82">
            <a:extLst>
              <a:ext uri="{FF2B5EF4-FFF2-40B4-BE49-F238E27FC236}">
                <a16:creationId xmlns:a16="http://schemas.microsoft.com/office/drawing/2014/main" id="{D1385E56-3E3E-4A04-B443-8CF0F6BA2FED}"/>
              </a:ext>
            </a:extLst>
          </p:cNvPr>
          <p:cNvGrpSpPr/>
          <p:nvPr/>
        </p:nvGrpSpPr>
        <p:grpSpPr>
          <a:xfrm rot="-790651" flipH="1">
            <a:off x="836272" y="298395"/>
            <a:ext cx="1331455" cy="685701"/>
            <a:chOff x="1255637" y="720502"/>
            <a:chExt cx="761125" cy="522000"/>
          </a:xfrm>
        </p:grpSpPr>
        <p:sp>
          <p:nvSpPr>
            <p:cNvPr id="8" name="Google Shape;1831;p82">
              <a:extLst>
                <a:ext uri="{FF2B5EF4-FFF2-40B4-BE49-F238E27FC236}">
                  <a16:creationId xmlns:a16="http://schemas.microsoft.com/office/drawing/2014/main" id="{A3B1A8B7-EA38-453E-92D8-D325B4BB04BE}"/>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 name="Google Shape;1832;p82">
              <a:extLst>
                <a:ext uri="{FF2B5EF4-FFF2-40B4-BE49-F238E27FC236}">
                  <a16:creationId xmlns:a16="http://schemas.microsoft.com/office/drawing/2014/main" id="{541EE36E-E47B-4FAD-BB24-69255705AD85}"/>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0" name="Google Shape;1833;p82">
              <a:extLst>
                <a:ext uri="{FF2B5EF4-FFF2-40B4-BE49-F238E27FC236}">
                  <a16:creationId xmlns:a16="http://schemas.microsoft.com/office/drawing/2014/main" id="{EAA49FEB-F545-456B-93C1-C56D4B782133}"/>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1" name="Google Shape;1834;p82">
              <a:extLst>
                <a:ext uri="{FF2B5EF4-FFF2-40B4-BE49-F238E27FC236}">
                  <a16:creationId xmlns:a16="http://schemas.microsoft.com/office/drawing/2014/main" id="{B1CCDA2C-5C2C-43B6-8FBB-1AF2A721AF8D}"/>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2" name="Google Shape;1835;p82">
              <a:extLst>
                <a:ext uri="{FF2B5EF4-FFF2-40B4-BE49-F238E27FC236}">
                  <a16:creationId xmlns:a16="http://schemas.microsoft.com/office/drawing/2014/main" id="{6925CF2E-C4B6-413F-AB85-8D6797AA8FE5}"/>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3093408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lstStyle/>
          <a:p>
            <a:r>
              <a:rPr lang="hr-HR" dirty="0" smtClean="0"/>
              <a:t>KAKO SE VREDNUJE UKUPAN REZULTAT KANDIDATA?</a:t>
            </a:r>
            <a:endParaRPr lang="hr-HR" dirty="0"/>
          </a:p>
        </p:txBody>
      </p:sp>
      <p:graphicFrame>
        <p:nvGraphicFramePr>
          <p:cNvPr id="4" name="Rezervirano mjesto sadržaja 5"/>
          <p:cNvGraphicFramePr>
            <a:graphicFrameLocks/>
          </p:cNvGraphicFramePr>
          <p:nvPr>
            <p:extLst/>
          </p:nvPr>
        </p:nvGraphicFramePr>
        <p:xfrm>
          <a:off x="431369" y="1600970"/>
          <a:ext cx="10923200" cy="4765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jagram 4"/>
          <p:cNvGraphicFramePr/>
          <p:nvPr>
            <p:extLst/>
          </p:nvPr>
        </p:nvGraphicFramePr>
        <p:xfrm>
          <a:off x="1884219" y="1126833"/>
          <a:ext cx="8484539"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59526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idx="1"/>
          </p:nvPr>
        </p:nvSpPr>
        <p:spPr>
          <a:xfrm>
            <a:off x="4441239" y="1842075"/>
            <a:ext cx="7319112" cy="4243200"/>
          </a:xfrm>
        </p:spPr>
        <p:txBody>
          <a:bodyPr/>
          <a:lstStyle/>
          <a:p>
            <a:r>
              <a:rPr lang="hr-HR" sz="2133" dirty="0"/>
              <a:t>Info-kanalu o e-upisima pokrenut na </a:t>
            </a:r>
            <a:r>
              <a:rPr lang="hr-HR" sz="2133" b="1" dirty="0" err="1">
                <a:effectLst>
                  <a:outerShdw blurRad="38100" dist="38100" dir="2700000" algn="tl">
                    <a:srgbClr val="000000">
                      <a:alpha val="43137"/>
                    </a:srgbClr>
                  </a:outerShdw>
                </a:effectLst>
              </a:rPr>
              <a:t>Viberu</a:t>
            </a:r>
            <a:endParaRPr lang="hr-HR" sz="2133" b="1" dirty="0">
              <a:effectLst>
                <a:outerShdw blurRad="38100" dist="38100" dir="2700000" algn="tl">
                  <a:srgbClr val="000000">
                    <a:alpha val="43137"/>
                  </a:srgbClr>
                </a:outerShdw>
              </a:effectLst>
            </a:endParaRPr>
          </a:p>
          <a:p>
            <a:r>
              <a:rPr lang="hr-HR" sz="2133" dirty="0"/>
              <a:t>Kanal je pokrenuo CARNET </a:t>
            </a:r>
            <a:r>
              <a:rPr lang="hr-HR" sz="2133" dirty="0" err="1"/>
              <a:t>Helpdesk</a:t>
            </a:r>
            <a:r>
              <a:rPr lang="hr-HR" sz="2133" dirty="0"/>
              <a:t>, a na njemu ćemo vas </a:t>
            </a:r>
            <a:r>
              <a:rPr lang="hr-HR" sz="2133" b="1" dirty="0">
                <a:effectLst>
                  <a:outerShdw blurRad="38100" dist="38100" dir="2700000" algn="tl">
                    <a:srgbClr val="000000">
                      <a:alpha val="43137"/>
                    </a:srgbClr>
                  </a:outerShdw>
                </a:effectLst>
              </a:rPr>
              <a:t>obavještavati o svim važnim rokovima i čestim pitanjima koja pristignu na CARNET-ov </a:t>
            </a:r>
            <a:r>
              <a:rPr lang="hr-HR" sz="2133" b="1" dirty="0" err="1">
                <a:effectLst>
                  <a:outerShdw blurRad="38100" dist="38100" dir="2700000" algn="tl">
                    <a:srgbClr val="000000">
                      <a:alpha val="43137"/>
                    </a:srgbClr>
                  </a:outerShdw>
                </a:effectLst>
              </a:rPr>
              <a:t>Helpdesk</a:t>
            </a:r>
            <a:r>
              <a:rPr lang="hr-HR" sz="2133" dirty="0"/>
              <a:t>. </a:t>
            </a:r>
          </a:p>
          <a:p>
            <a:r>
              <a:rPr lang="hr-HR" sz="2133" dirty="0"/>
              <a:t>Kanalu se možete pridružiti putem ove </a:t>
            </a:r>
            <a:r>
              <a:rPr lang="hr-HR" sz="2133" dirty="0">
                <a:hlinkClick r:id="rId3"/>
              </a:rPr>
              <a:t>poveznice</a:t>
            </a:r>
            <a:r>
              <a:rPr lang="hr-HR" sz="2133" dirty="0"/>
              <a:t>: </a:t>
            </a:r>
            <a:r>
              <a:rPr lang="hr-HR" sz="2133" b="1" dirty="0">
                <a:effectLst>
                  <a:outerShdw blurRad="38100" dist="38100" dir="2700000" algn="tl">
                    <a:srgbClr val="000000">
                      <a:alpha val="43137"/>
                    </a:srgbClr>
                  </a:outerShdw>
                </a:effectLst>
                <a:hlinkClick r:id="rId4"/>
              </a:rPr>
              <a:t>https://invite.viber.com/?g2=AQAA34S7pUVe%2BU8t9iXKTyTJsC%2ByafqY6X3FpGHTSMPF9z148XiZZU%2BYkUAWnfwY&amp;lang=en</a:t>
            </a:r>
            <a:endParaRPr lang="hr-HR" sz="2133" b="1" dirty="0">
              <a:effectLst>
                <a:outerShdw blurRad="38100" dist="38100" dir="2700000" algn="tl">
                  <a:srgbClr val="000000">
                    <a:alpha val="43137"/>
                  </a:srgbClr>
                </a:outerShdw>
              </a:effectLst>
            </a:endParaRPr>
          </a:p>
          <a:p>
            <a:r>
              <a:rPr lang="hr-HR" sz="2133" dirty="0"/>
              <a:t>ili skeniranjem QR koda.</a:t>
            </a:r>
          </a:p>
          <a:p>
            <a:endParaRPr lang="hr-HR" dirty="0"/>
          </a:p>
        </p:txBody>
      </p:sp>
      <p:sp>
        <p:nvSpPr>
          <p:cNvPr id="3" name="Naslov 2"/>
          <p:cNvSpPr>
            <a:spLocks noGrp="1"/>
          </p:cNvSpPr>
          <p:nvPr>
            <p:ph type="title"/>
          </p:nvPr>
        </p:nvSpPr>
        <p:spPr/>
        <p:txBody>
          <a:bodyPr/>
          <a:lstStyle/>
          <a:p>
            <a:r>
              <a:rPr lang="hr-HR" sz="2133" b="1" dirty="0">
                <a:solidFill>
                  <a:srgbClr val="7030A0"/>
                </a:solidFill>
                <a:effectLst>
                  <a:outerShdw blurRad="38100" dist="38100" dir="2700000" algn="tl">
                    <a:srgbClr val="000000">
                      <a:alpha val="43137"/>
                    </a:srgbClr>
                  </a:outerShdw>
                </a:effectLst>
              </a:rPr>
              <a:t>VIBER</a:t>
            </a:r>
            <a:r>
              <a:rPr lang="hr-HR" sz="2133" b="1" dirty="0">
                <a:effectLst>
                  <a:outerShdw blurRad="38100" dist="38100" dir="2700000" algn="tl">
                    <a:srgbClr val="000000">
                      <a:alpha val="43137"/>
                    </a:srgbClr>
                  </a:outerShdw>
                </a:effectLst>
              </a:rPr>
              <a:t> kanal za informiranje i obavještavanje o postupku prijava i upisa u srednje škole</a:t>
            </a:r>
          </a:p>
        </p:txBody>
      </p:sp>
      <p:grpSp>
        <p:nvGrpSpPr>
          <p:cNvPr id="5" name="Google Shape;1830;p82">
            <a:extLst>
              <a:ext uri="{FF2B5EF4-FFF2-40B4-BE49-F238E27FC236}">
                <a16:creationId xmlns:a16="http://schemas.microsoft.com/office/drawing/2014/main" id="{F14AAB73-8D47-4C26-A3CC-D8F1061EF0CC}"/>
              </a:ext>
            </a:extLst>
          </p:cNvPr>
          <p:cNvGrpSpPr/>
          <p:nvPr/>
        </p:nvGrpSpPr>
        <p:grpSpPr>
          <a:xfrm rot="-790651" flipH="1">
            <a:off x="858354" y="298395"/>
            <a:ext cx="1331455" cy="685701"/>
            <a:chOff x="1255637" y="720502"/>
            <a:chExt cx="761125" cy="522000"/>
          </a:xfrm>
        </p:grpSpPr>
        <p:sp>
          <p:nvSpPr>
            <p:cNvPr id="6" name="Google Shape;1831;p82">
              <a:extLst>
                <a:ext uri="{FF2B5EF4-FFF2-40B4-BE49-F238E27FC236}">
                  <a16:creationId xmlns:a16="http://schemas.microsoft.com/office/drawing/2014/main" id="{71A6DDA8-2007-4C15-89CD-8D5BC6DDDBB5}"/>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7" name="Google Shape;1832;p82">
              <a:extLst>
                <a:ext uri="{FF2B5EF4-FFF2-40B4-BE49-F238E27FC236}">
                  <a16:creationId xmlns:a16="http://schemas.microsoft.com/office/drawing/2014/main" id="{2E8F50A6-C28F-4CA1-99AB-8C71A78CD43F}"/>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8" name="Google Shape;1833;p82">
              <a:extLst>
                <a:ext uri="{FF2B5EF4-FFF2-40B4-BE49-F238E27FC236}">
                  <a16:creationId xmlns:a16="http://schemas.microsoft.com/office/drawing/2014/main" id="{F2A268FA-91C4-48ED-9024-AC80D46D11B9}"/>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 name="Google Shape;1834;p82">
              <a:extLst>
                <a:ext uri="{FF2B5EF4-FFF2-40B4-BE49-F238E27FC236}">
                  <a16:creationId xmlns:a16="http://schemas.microsoft.com/office/drawing/2014/main" id="{C4265B8A-2AFE-4BD8-B4EA-962E036FF0B4}"/>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0" name="Google Shape;1835;p82">
              <a:extLst>
                <a:ext uri="{FF2B5EF4-FFF2-40B4-BE49-F238E27FC236}">
                  <a16:creationId xmlns:a16="http://schemas.microsoft.com/office/drawing/2014/main" id="{6CC269C6-EDBC-4EA1-AB80-C66EFA986CC9}"/>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pic>
        <p:nvPicPr>
          <p:cNvPr id="11" name="Slika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0310" y="5346954"/>
            <a:ext cx="1634197" cy="670021"/>
          </a:xfrm>
          <a:prstGeom prst="rect">
            <a:avLst/>
          </a:prstGeom>
        </p:spPr>
      </p:pic>
      <p:pic>
        <p:nvPicPr>
          <p:cNvPr id="13" name="Slika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31763" y="5259591"/>
            <a:ext cx="1863637" cy="1164773"/>
          </a:xfrm>
          <a:prstGeom prst="rect">
            <a:avLst/>
          </a:prstGeom>
        </p:spPr>
      </p:pic>
      <p:pic>
        <p:nvPicPr>
          <p:cNvPr id="4" name="Slika 3"/>
          <p:cNvPicPr>
            <a:picLocks noChangeAspect="1"/>
          </p:cNvPicPr>
          <p:nvPr/>
        </p:nvPicPr>
        <p:blipFill>
          <a:blip r:embed="rId7"/>
          <a:stretch>
            <a:fillRect/>
          </a:stretch>
        </p:blipFill>
        <p:spPr>
          <a:xfrm>
            <a:off x="293450" y="1734011"/>
            <a:ext cx="4344713" cy="5004709"/>
          </a:xfrm>
          <a:prstGeom prst="rect">
            <a:avLst/>
          </a:prstGeom>
        </p:spPr>
      </p:pic>
    </p:spTree>
    <p:extLst>
      <p:ext uri="{BB962C8B-B14F-4D97-AF65-F5344CB8AC3E}">
        <p14:creationId xmlns:p14="http://schemas.microsoft.com/office/powerpoint/2010/main" val="7490825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idx="1"/>
          </p:nvPr>
        </p:nvSpPr>
        <p:spPr/>
        <p:txBody>
          <a:bodyPr/>
          <a:lstStyle/>
          <a:p>
            <a:r>
              <a:rPr lang="hr-HR" dirty="0">
                <a:effectLst>
                  <a:outerShdw blurRad="38100" dist="38100" dir="2700000" algn="tl">
                    <a:srgbClr val="000000">
                      <a:alpha val="43137"/>
                    </a:srgbClr>
                  </a:outerShdw>
                </a:effectLst>
              </a:rPr>
              <a:t>Učenik mora </a:t>
            </a:r>
            <a:r>
              <a:rPr lang="hr-HR" b="1" dirty="0">
                <a:effectLst>
                  <a:outerShdw blurRad="38100" dist="38100" dir="2700000" algn="tl">
                    <a:srgbClr val="000000">
                      <a:alpha val="43137"/>
                    </a:srgbClr>
                  </a:outerShdw>
                </a:effectLst>
              </a:rPr>
              <a:t>pronaći mjesto za naukovanje/praktičnu nastavu</a:t>
            </a:r>
            <a:r>
              <a:rPr lang="hr-HR" dirty="0">
                <a:effectLst>
                  <a:outerShdw blurRad="38100" dist="38100" dir="2700000" algn="tl">
                    <a:srgbClr val="000000">
                      <a:alpha val="43137"/>
                    </a:srgbClr>
                  </a:outerShdw>
                </a:effectLst>
              </a:rPr>
              <a:t>. </a:t>
            </a:r>
            <a:r>
              <a:rPr lang="hr-HR" dirty="0" smtClean="0">
                <a:effectLst>
                  <a:outerShdw blurRad="38100" dist="38100" dir="2700000" algn="tl">
                    <a:srgbClr val="000000">
                      <a:alpha val="43137"/>
                    </a:srgbClr>
                  </a:outerShdw>
                </a:effectLst>
              </a:rPr>
              <a:t>Dio </a:t>
            </a:r>
            <a:r>
              <a:rPr lang="hr-HR" dirty="0">
                <a:effectLst>
                  <a:outerShdw blurRad="38100" dist="38100" dir="2700000" algn="tl">
                    <a:srgbClr val="000000">
                      <a:alpha val="43137"/>
                    </a:srgbClr>
                  </a:outerShdw>
                </a:effectLst>
              </a:rPr>
              <a:t>nastave učenik </a:t>
            </a:r>
            <a:r>
              <a:rPr lang="hr-HR" b="1" dirty="0">
                <a:effectLst>
                  <a:outerShdw blurRad="38100" dist="38100" dir="2700000" algn="tl">
                    <a:srgbClr val="000000">
                      <a:alpha val="43137"/>
                    </a:srgbClr>
                  </a:outerShdw>
                </a:effectLst>
              </a:rPr>
              <a:t>obavlja u školi </a:t>
            </a:r>
            <a:r>
              <a:rPr lang="hr-HR" dirty="0">
                <a:effectLst>
                  <a:outerShdw blurRad="38100" dist="38100" dir="2700000" algn="tl">
                    <a:srgbClr val="000000">
                      <a:alpha val="43137"/>
                    </a:srgbClr>
                  </a:outerShdw>
                </a:effectLst>
              </a:rPr>
              <a:t>(opće obrazovni dio) </a:t>
            </a:r>
            <a:r>
              <a:rPr lang="hr-HR" dirty="0" smtClean="0">
                <a:effectLst>
                  <a:outerShdw blurRad="38100" dist="38100" dir="2700000" algn="tl">
                    <a:srgbClr val="000000">
                      <a:alpha val="43137"/>
                    </a:srgbClr>
                  </a:outerShdw>
                </a:effectLst>
              </a:rPr>
              <a:t>dok naukovanja odnosno </a:t>
            </a:r>
            <a:r>
              <a:rPr lang="hr-HR" b="1" dirty="0" smtClean="0">
                <a:effectLst>
                  <a:outerShdw blurRad="38100" dist="38100" dir="2700000" algn="tl">
                    <a:srgbClr val="000000">
                      <a:alpha val="43137"/>
                    </a:srgbClr>
                  </a:outerShdw>
                </a:effectLst>
              </a:rPr>
              <a:t>praksu obavlja </a:t>
            </a:r>
            <a:r>
              <a:rPr lang="hr-HR" b="1" dirty="0">
                <a:effectLst>
                  <a:outerShdw blurRad="38100" dist="38100" dir="2700000" algn="tl">
                    <a:srgbClr val="000000">
                      <a:alpha val="43137"/>
                    </a:srgbClr>
                  </a:outerShdw>
                </a:effectLst>
              </a:rPr>
              <a:t>kod licenciranoga obrtnika </a:t>
            </a:r>
            <a:r>
              <a:rPr lang="hr-HR" dirty="0" smtClean="0">
                <a:effectLst>
                  <a:outerShdw blurRad="38100" dist="38100" dir="2700000" algn="tl">
                    <a:srgbClr val="000000">
                      <a:alpha val="43137"/>
                    </a:srgbClr>
                  </a:outerShdw>
                </a:effectLst>
              </a:rPr>
              <a:t>(</a:t>
            </a:r>
            <a:r>
              <a:rPr lang="hr-HR" dirty="0">
                <a:effectLst>
                  <a:outerShdw blurRad="38100" dist="38100" dir="2700000" algn="tl">
                    <a:srgbClr val="000000">
                      <a:alpha val="43137"/>
                    </a:srgbClr>
                  </a:outerShdw>
                </a:effectLst>
              </a:rPr>
              <a:t>stručno – teorijski dio i praktičnu nastavu</a:t>
            </a:r>
            <a:r>
              <a:rPr lang="hr-HR" dirty="0" smtClean="0">
                <a:effectLst>
                  <a:outerShdw blurRad="38100" dist="38100" dir="2700000" algn="tl">
                    <a:srgbClr val="000000">
                      <a:alpha val="43137"/>
                    </a:srgbClr>
                  </a:outerShdw>
                </a:effectLst>
              </a:rPr>
              <a:t>).</a:t>
            </a:r>
          </a:p>
          <a:p>
            <a:r>
              <a:rPr lang="hr-HR" dirty="0" smtClean="0">
                <a:effectLst>
                  <a:outerShdw blurRad="38100" dist="38100" dir="2700000" algn="tl">
                    <a:srgbClr val="000000">
                      <a:alpha val="43137"/>
                    </a:srgbClr>
                  </a:outerShdw>
                </a:effectLst>
              </a:rPr>
              <a:t>Licencirani </a:t>
            </a:r>
            <a:r>
              <a:rPr lang="hr-HR" dirty="0">
                <a:effectLst>
                  <a:outerShdw blurRad="38100" dist="38100" dir="2700000" algn="tl">
                    <a:srgbClr val="000000">
                      <a:alpha val="43137"/>
                    </a:srgbClr>
                  </a:outerShdw>
                </a:effectLst>
              </a:rPr>
              <a:t>obrtnici dostupni na </a:t>
            </a:r>
            <a:r>
              <a:rPr lang="hr-HR" b="1" dirty="0">
                <a:effectLst>
                  <a:outerShdw blurRad="38100" dist="38100" dir="2700000" algn="tl">
                    <a:srgbClr val="000000">
                      <a:alpha val="43137"/>
                    </a:srgbClr>
                  </a:outerShdw>
                </a:effectLst>
              </a:rPr>
              <a:t>e-Naukovanje</a:t>
            </a:r>
            <a:r>
              <a:rPr lang="hr-HR" dirty="0">
                <a:effectLst>
                  <a:outerShdw blurRad="38100" dist="38100" dir="2700000" algn="tl">
                    <a:srgbClr val="000000">
                      <a:alpha val="43137"/>
                    </a:srgbClr>
                  </a:outerShdw>
                </a:effectLst>
              </a:rPr>
              <a:t>: </a:t>
            </a:r>
            <a:r>
              <a:rPr lang="hr-HR" dirty="0">
                <a:effectLst>
                  <a:outerShdw blurRad="38100" dist="38100" dir="2700000" algn="tl">
                    <a:srgbClr val="000000">
                      <a:alpha val="43137"/>
                    </a:srgbClr>
                  </a:outerShdw>
                </a:effectLst>
                <a:hlinkClick r:id="rId3"/>
              </a:rPr>
              <a:t>https://</a:t>
            </a:r>
            <a:r>
              <a:rPr lang="hr-HR" dirty="0" smtClean="0">
                <a:effectLst>
                  <a:outerShdw blurRad="38100" dist="38100" dir="2700000" algn="tl">
                    <a:srgbClr val="000000">
                      <a:alpha val="43137"/>
                    </a:srgbClr>
                  </a:outerShdw>
                </a:effectLst>
                <a:hlinkClick r:id="rId3"/>
              </a:rPr>
              <a:t>enaukovanje.gov.hr/slobodnaMjesta/home.htm</a:t>
            </a:r>
            <a:r>
              <a:rPr lang="hr-HR" dirty="0" smtClean="0">
                <a:effectLst>
                  <a:outerShdw blurRad="38100" dist="38100" dir="2700000" algn="tl">
                    <a:srgbClr val="000000">
                      <a:alpha val="43137"/>
                    </a:srgbClr>
                  </a:outerShdw>
                </a:effectLst>
              </a:rPr>
              <a:t> </a:t>
            </a:r>
            <a:endParaRPr lang="hr-HR" dirty="0">
              <a:effectLst>
                <a:outerShdw blurRad="38100" dist="38100" dir="2700000" algn="tl">
                  <a:srgbClr val="000000">
                    <a:alpha val="43137"/>
                  </a:srgbClr>
                </a:outerShdw>
              </a:effectLst>
            </a:endParaRPr>
          </a:p>
          <a:p>
            <a:r>
              <a:rPr lang="hr-HR" dirty="0" smtClean="0">
                <a:effectLst>
                  <a:outerShdw blurRad="38100" dist="38100" dir="2700000" algn="tl">
                    <a:srgbClr val="000000">
                      <a:alpha val="43137"/>
                    </a:srgbClr>
                  </a:outerShdw>
                </a:effectLst>
              </a:rPr>
              <a:t>Pri </a:t>
            </a:r>
            <a:r>
              <a:rPr lang="hr-HR" dirty="0">
                <a:effectLst>
                  <a:outerShdw blurRad="38100" dist="38100" dir="2700000" algn="tl">
                    <a:srgbClr val="000000">
                      <a:alpha val="43137"/>
                    </a:srgbClr>
                  </a:outerShdw>
                </a:effectLst>
              </a:rPr>
              <a:t>upisu u srednju školu učenik je dužan </a:t>
            </a:r>
            <a:r>
              <a:rPr lang="hr-HR" b="1" dirty="0">
                <a:effectLst>
                  <a:outerShdw blurRad="38100" dist="38100" dir="2700000" algn="tl">
                    <a:srgbClr val="000000">
                      <a:alpha val="43137"/>
                    </a:srgbClr>
                  </a:outerShdw>
                </a:effectLst>
              </a:rPr>
              <a:t>dostaviti </a:t>
            </a:r>
            <a:r>
              <a:rPr lang="hr-HR" b="1" dirty="0" smtClean="0">
                <a:effectLst>
                  <a:outerShdw blurRad="38100" dist="38100" dir="2700000" algn="tl">
                    <a:srgbClr val="000000">
                      <a:alpha val="43137"/>
                    </a:srgbClr>
                  </a:outerShdw>
                </a:effectLst>
              </a:rPr>
              <a:t>potvrdu </a:t>
            </a:r>
            <a:r>
              <a:rPr lang="hr-HR" b="1" dirty="0">
                <a:effectLst>
                  <a:outerShdw blurRad="38100" dist="38100" dir="2700000" algn="tl">
                    <a:srgbClr val="000000">
                      <a:alpha val="43137"/>
                    </a:srgbClr>
                  </a:outerShdw>
                </a:effectLst>
              </a:rPr>
              <a:t>liječnika</a:t>
            </a:r>
            <a:r>
              <a:rPr lang="hr-HR" dirty="0">
                <a:effectLst>
                  <a:outerShdw blurRad="38100" dist="38100" dir="2700000" algn="tl">
                    <a:srgbClr val="000000">
                      <a:alpha val="43137"/>
                    </a:srgbClr>
                  </a:outerShdw>
                </a:effectLst>
              </a:rPr>
              <a:t> (školskog liječnika ili medicine rada) </a:t>
            </a:r>
            <a:br>
              <a:rPr lang="hr-HR" dirty="0">
                <a:effectLst>
                  <a:outerShdw blurRad="38100" dist="38100" dir="2700000" algn="tl">
                    <a:srgbClr val="000000">
                      <a:alpha val="43137"/>
                    </a:srgbClr>
                  </a:outerShdw>
                </a:effectLst>
              </a:rPr>
            </a:br>
            <a:r>
              <a:rPr lang="hr-HR" dirty="0">
                <a:effectLst>
                  <a:outerShdw blurRad="38100" dist="38100" dir="2700000" algn="tl">
                    <a:srgbClr val="000000">
                      <a:alpha val="43137"/>
                    </a:srgbClr>
                  </a:outerShdw>
                </a:effectLst>
              </a:rPr>
              <a:t>te </a:t>
            </a:r>
            <a:r>
              <a:rPr lang="hr-HR" b="1" dirty="0">
                <a:effectLst>
                  <a:outerShdw blurRad="38100" dist="38100" dir="2700000" algn="tl">
                    <a:srgbClr val="000000">
                      <a:alpha val="43137"/>
                    </a:srgbClr>
                  </a:outerShdw>
                </a:effectLst>
              </a:rPr>
              <a:t>ugovor o naukovanju koji mora sklopiti s obrtnikom </a:t>
            </a:r>
            <a:r>
              <a:rPr lang="hr-HR" dirty="0" smtClean="0">
                <a:effectLst>
                  <a:outerShdw blurRad="38100" dist="38100" dir="2700000" algn="tl">
                    <a:srgbClr val="000000">
                      <a:alpha val="43137"/>
                    </a:srgbClr>
                  </a:outerShdw>
                </a:effectLst>
              </a:rPr>
              <a:t>(</a:t>
            </a:r>
            <a:r>
              <a:rPr lang="hr-HR" dirty="0">
                <a:effectLst>
                  <a:outerShdw blurRad="38100" dist="38100" dir="2700000" algn="tl">
                    <a:srgbClr val="000000">
                      <a:alpha val="43137"/>
                    </a:srgbClr>
                  </a:outerShdw>
                </a:effectLst>
              </a:rPr>
              <a:t>roditelj i učenik) </a:t>
            </a:r>
            <a:r>
              <a:rPr lang="hr-HR" b="1" dirty="0">
                <a:solidFill>
                  <a:schemeClr val="accent4">
                    <a:lumMod val="75000"/>
                  </a:schemeClr>
                </a:solidFill>
                <a:effectLst>
                  <a:outerShdw blurRad="38100" dist="38100" dir="2700000" algn="tl">
                    <a:srgbClr val="000000">
                      <a:alpha val="43137"/>
                    </a:srgbClr>
                  </a:outerShdw>
                </a:effectLst>
              </a:rPr>
              <a:t>do </a:t>
            </a:r>
            <a:r>
              <a:rPr lang="hr-HR" b="1" dirty="0" smtClean="0">
                <a:solidFill>
                  <a:schemeClr val="accent4">
                    <a:lumMod val="75000"/>
                  </a:schemeClr>
                </a:solidFill>
                <a:effectLst>
                  <a:outerShdw blurRad="38100" dist="38100" dir="2700000" algn="tl">
                    <a:srgbClr val="000000">
                      <a:alpha val="43137"/>
                    </a:srgbClr>
                  </a:outerShdw>
                </a:effectLst>
              </a:rPr>
              <a:t>30. rujna tekuće školske godine</a:t>
            </a:r>
            <a:r>
              <a:rPr lang="hr-HR" dirty="0" smtClean="0">
                <a:solidFill>
                  <a:schemeClr val="accent4">
                    <a:lumMod val="75000"/>
                  </a:schemeClr>
                </a:solidFill>
                <a:effectLst>
                  <a:outerShdw blurRad="38100" dist="38100" dir="2700000" algn="tl">
                    <a:srgbClr val="000000">
                      <a:alpha val="43137"/>
                    </a:srgbClr>
                  </a:outerShdw>
                </a:effectLst>
              </a:rPr>
              <a:t>.</a:t>
            </a:r>
            <a:endParaRPr lang="hr-HR" dirty="0">
              <a:solidFill>
                <a:schemeClr val="accent4">
                  <a:lumMod val="75000"/>
                </a:schemeClr>
              </a:solidFill>
              <a:effectLst>
                <a:outerShdw blurRad="38100" dist="38100" dir="2700000" algn="tl">
                  <a:srgbClr val="000000">
                    <a:alpha val="43137"/>
                  </a:srgbClr>
                </a:outerShdw>
              </a:effectLst>
            </a:endParaRPr>
          </a:p>
          <a:p>
            <a:r>
              <a:rPr lang="hr-HR" b="1" dirty="0">
                <a:effectLst>
                  <a:outerShdw blurRad="38100" dist="38100" dir="2700000" algn="tl">
                    <a:srgbClr val="000000">
                      <a:alpha val="43137"/>
                    </a:srgbClr>
                  </a:outerShdw>
                </a:effectLst>
              </a:rPr>
              <a:t>Ugovor o naukovanju </a:t>
            </a:r>
            <a:r>
              <a:rPr lang="hr-HR" b="1" dirty="0" smtClean="0">
                <a:effectLst>
                  <a:outerShdw blurRad="38100" dist="38100" dir="2700000" algn="tl">
                    <a:srgbClr val="000000">
                      <a:alpha val="43137"/>
                    </a:srgbClr>
                  </a:outerShdw>
                </a:effectLst>
              </a:rPr>
              <a:t>(4 primjerka) sklapaju </a:t>
            </a:r>
            <a:r>
              <a:rPr lang="hr-HR" b="1" dirty="0">
                <a:effectLst>
                  <a:outerShdw blurRad="38100" dist="38100" dir="2700000" algn="tl">
                    <a:srgbClr val="000000">
                      <a:alpha val="43137"/>
                    </a:srgbClr>
                  </a:outerShdw>
                </a:effectLst>
              </a:rPr>
              <a:t>obrtnik</a:t>
            </a:r>
            <a:r>
              <a:rPr lang="hr-HR" dirty="0">
                <a:effectLst>
                  <a:outerShdw blurRad="38100" dist="38100" dir="2700000" algn="tl">
                    <a:srgbClr val="000000">
                      <a:alpha val="43137"/>
                    </a:srgbClr>
                  </a:outerShdw>
                </a:effectLst>
              </a:rPr>
              <a:t> ili pravna osoba koji imaju dozvolu (licenciju) za izvođenje naukovanja i </a:t>
            </a:r>
            <a:r>
              <a:rPr lang="hr-HR" b="1" dirty="0">
                <a:effectLst>
                  <a:outerShdw blurRad="38100" dist="38100" dir="2700000" algn="tl">
                    <a:srgbClr val="000000">
                      <a:alpha val="43137"/>
                    </a:srgbClr>
                  </a:outerShdw>
                </a:effectLst>
              </a:rPr>
              <a:t>kandidat (roditelj ili skrbnik kandidata), </a:t>
            </a:r>
            <a:r>
              <a:rPr lang="hr-HR" dirty="0">
                <a:effectLst>
                  <a:outerShdw blurRad="38100" dist="38100" dir="2700000" algn="tl">
                    <a:srgbClr val="000000">
                      <a:alpha val="43137"/>
                    </a:srgbClr>
                  </a:outerShdw>
                </a:effectLst>
              </a:rPr>
              <a:t>u skladu sa zakonom koji uređuje obavljanje obrta, a prilikom sklapanja ugovora </a:t>
            </a:r>
            <a:r>
              <a:rPr lang="hr-HR" b="1" dirty="0">
                <a:effectLst>
                  <a:outerShdw blurRad="38100" dist="38100" dir="2700000" algn="tl">
                    <a:srgbClr val="000000">
                      <a:alpha val="43137"/>
                    </a:srgbClr>
                  </a:outerShdw>
                </a:effectLst>
              </a:rPr>
              <a:t>kandidat </a:t>
            </a:r>
            <a:r>
              <a:rPr lang="hr-HR" b="1" dirty="0">
                <a:solidFill>
                  <a:schemeClr val="accent4">
                    <a:lumMod val="75000"/>
                  </a:schemeClr>
                </a:solidFill>
                <a:effectLst>
                  <a:outerShdw blurRad="38100" dist="38100" dir="2700000" algn="tl">
                    <a:srgbClr val="000000">
                      <a:alpha val="43137"/>
                    </a:srgbClr>
                  </a:outerShdw>
                </a:effectLst>
              </a:rPr>
              <a:t>donosi na uvid</a:t>
            </a:r>
            <a:r>
              <a:rPr lang="hr-HR" b="1" dirty="0">
                <a:effectLst>
                  <a:outerShdw blurRad="38100" dist="38100" dir="2700000" algn="tl">
                    <a:srgbClr val="000000">
                      <a:alpha val="43137"/>
                    </a:srgbClr>
                  </a:outerShdw>
                </a:effectLst>
              </a:rPr>
              <a:t>:</a:t>
            </a:r>
          </a:p>
          <a:p>
            <a:pPr lvl="1"/>
            <a:r>
              <a:rPr lang="hr-HR" b="1" i="1" dirty="0">
                <a:effectLst>
                  <a:outerShdw blurRad="38100" dist="38100" dir="2700000" algn="tl">
                    <a:srgbClr val="000000">
                      <a:alpha val="43137"/>
                    </a:srgbClr>
                  </a:outerShdw>
                </a:effectLst>
              </a:rPr>
              <a:t>ovjerenu presliku svjedodžbe završnoga razreda osnovnog obrazovanja;</a:t>
            </a:r>
          </a:p>
          <a:p>
            <a:pPr lvl="1"/>
            <a:r>
              <a:rPr lang="hr-HR" b="1" i="1" dirty="0">
                <a:effectLst>
                  <a:outerShdw blurRad="38100" dist="38100" dir="2700000" algn="tl">
                    <a:srgbClr val="000000">
                      <a:alpha val="43137"/>
                    </a:srgbClr>
                  </a:outerShdw>
                </a:effectLst>
              </a:rPr>
              <a:t>liječničku svjedodžbu medicine rada.</a:t>
            </a:r>
          </a:p>
          <a:p>
            <a:r>
              <a:rPr lang="hr-HR" dirty="0" smtClean="0">
                <a:effectLst>
                  <a:outerShdw blurRad="38100" dist="38100" dir="2700000" algn="tl">
                    <a:srgbClr val="000000">
                      <a:alpha val="43137"/>
                    </a:srgbClr>
                  </a:outerShdw>
                </a:effectLst>
              </a:rPr>
              <a:t>Evidenciju </a:t>
            </a:r>
            <a:r>
              <a:rPr lang="hr-HR" dirty="0">
                <a:effectLst>
                  <a:outerShdw blurRad="38100" dist="38100" dir="2700000" algn="tl">
                    <a:srgbClr val="000000">
                      <a:alpha val="43137"/>
                    </a:srgbClr>
                  </a:outerShdw>
                </a:effectLst>
              </a:rPr>
              <a:t>i verifikaciju ugovora o naukovanju vodi </a:t>
            </a:r>
            <a:r>
              <a:rPr lang="hr-HR" b="1" dirty="0">
                <a:effectLst>
                  <a:outerShdw blurRad="38100" dist="38100" dir="2700000" algn="tl">
                    <a:srgbClr val="000000">
                      <a:alpha val="43137"/>
                    </a:srgbClr>
                  </a:outerShdw>
                </a:effectLst>
              </a:rPr>
              <a:t>Hrvatska obrtnička komora.</a:t>
            </a:r>
          </a:p>
          <a:p>
            <a:endParaRPr lang="hr-HR" dirty="0">
              <a:effectLst>
                <a:outerShdw blurRad="38100" dist="38100" dir="2700000" algn="tl">
                  <a:srgbClr val="000000">
                    <a:alpha val="43137"/>
                  </a:srgbClr>
                </a:outerShdw>
              </a:effectLst>
            </a:endParaRPr>
          </a:p>
        </p:txBody>
      </p:sp>
      <p:sp>
        <p:nvSpPr>
          <p:cNvPr id="3" name="Naslov 2"/>
          <p:cNvSpPr>
            <a:spLocks noGrp="1"/>
          </p:cNvSpPr>
          <p:nvPr>
            <p:ph type="title"/>
          </p:nvPr>
        </p:nvSpPr>
        <p:spPr/>
        <p:txBody>
          <a:bodyPr/>
          <a:lstStyle/>
          <a:p>
            <a:r>
              <a:rPr lang="hr-HR" sz="2667" b="1" dirty="0">
                <a:effectLst>
                  <a:outerShdw blurRad="38100" dist="38100" dir="2700000" algn="tl">
                    <a:srgbClr val="000000">
                      <a:alpha val="43137"/>
                    </a:srgbClr>
                  </a:outerShdw>
                </a:effectLst>
              </a:rPr>
              <a:t>Zanimanja vezana uz OBRTE – Jedinstveni model obrazovanja (JMO)</a:t>
            </a:r>
          </a:p>
        </p:txBody>
      </p:sp>
    </p:spTree>
    <p:extLst>
      <p:ext uri="{BB962C8B-B14F-4D97-AF65-F5344CB8AC3E}">
        <p14:creationId xmlns:p14="http://schemas.microsoft.com/office/powerpoint/2010/main" val="16170241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idx="1"/>
          </p:nvPr>
        </p:nvSpPr>
        <p:spPr>
          <a:xfrm>
            <a:off x="960000" y="1735100"/>
            <a:ext cx="10270800" cy="4243200"/>
          </a:xfrm>
        </p:spPr>
        <p:txBody>
          <a:bodyPr/>
          <a:lstStyle/>
          <a:p>
            <a:r>
              <a:rPr lang="hr-HR" dirty="0">
                <a:effectLst>
                  <a:outerShdw blurRad="38100" dist="38100" dir="2700000" algn="tl">
                    <a:srgbClr val="000000">
                      <a:alpha val="43137"/>
                    </a:srgbClr>
                  </a:outerShdw>
                </a:effectLst>
              </a:rPr>
              <a:t>Kod određenih zanimanja stajat će kratica IG npr. </a:t>
            </a:r>
            <a:r>
              <a:rPr lang="hr-HR" b="1" dirty="0">
                <a:effectLst>
                  <a:outerShdw blurRad="38100" dist="38100" dir="2700000" algn="tl">
                    <a:srgbClr val="000000">
                      <a:alpha val="43137"/>
                    </a:srgbClr>
                  </a:outerShdw>
                </a:effectLst>
              </a:rPr>
              <a:t>Prodavač – IG </a:t>
            </a:r>
            <a:r>
              <a:rPr lang="hr-HR" dirty="0" smtClean="0">
                <a:effectLst>
                  <a:outerShdw blurRad="38100" dist="38100" dir="2700000" algn="tl">
                    <a:srgbClr val="000000">
                      <a:alpha val="43137"/>
                    </a:srgbClr>
                  </a:outerShdw>
                </a:effectLst>
              </a:rPr>
              <a:t>što označava </a:t>
            </a:r>
            <a:r>
              <a:rPr lang="hr-HR" b="1" dirty="0">
                <a:effectLst>
                  <a:outerShdw blurRad="38100" dist="38100" dir="2700000" algn="tl">
                    <a:srgbClr val="000000">
                      <a:alpha val="43137"/>
                    </a:srgbClr>
                  </a:outerShdw>
                </a:effectLst>
              </a:rPr>
              <a:t>kraticu za </a:t>
            </a:r>
            <a:r>
              <a:rPr lang="hr-HR" b="1" i="1" dirty="0">
                <a:effectLst>
                  <a:outerShdw blurRad="38100" dist="38100" dir="2700000" algn="tl">
                    <a:srgbClr val="000000">
                      <a:alpha val="43137"/>
                    </a:srgbClr>
                  </a:outerShdw>
                </a:effectLst>
              </a:rPr>
              <a:t>industriju i gospodarstvo.</a:t>
            </a:r>
          </a:p>
          <a:p>
            <a:r>
              <a:rPr lang="hr-HR" dirty="0">
                <a:effectLst>
                  <a:outerShdw blurRad="38100" dist="38100" dir="2700000" algn="tl">
                    <a:srgbClr val="000000">
                      <a:alpha val="43137"/>
                    </a:srgbClr>
                  </a:outerShdw>
                </a:effectLst>
              </a:rPr>
              <a:t>Isto kao i </a:t>
            </a:r>
            <a:r>
              <a:rPr lang="hr-HR" b="1" dirty="0">
                <a:effectLst>
                  <a:outerShdw blurRad="38100" dist="38100" dir="2700000" algn="tl">
                    <a:srgbClr val="000000">
                      <a:alpha val="43137"/>
                    </a:srgbClr>
                  </a:outerShdw>
                </a:effectLst>
              </a:rPr>
              <a:t>kod oznake JMO </a:t>
            </a:r>
            <a:r>
              <a:rPr lang="hr-HR" dirty="0">
                <a:effectLst>
                  <a:outerShdw blurRad="38100" dist="38100" dir="2700000" algn="tl">
                    <a:srgbClr val="000000">
                      <a:alpha val="43137"/>
                    </a:srgbClr>
                  </a:outerShdw>
                </a:effectLst>
              </a:rPr>
              <a:t>(Jedinstvenog modela obrazovanja) </a:t>
            </a:r>
            <a:r>
              <a:rPr lang="hr-HR" b="1" dirty="0">
                <a:effectLst>
                  <a:outerShdw blurRad="38100" dist="38100" dir="2700000" algn="tl">
                    <a:srgbClr val="000000">
                      <a:alpha val="43137"/>
                    </a:srgbClr>
                  </a:outerShdw>
                </a:effectLst>
              </a:rPr>
              <a:t>učenik i roditelj moraju sklopiti ugovor o naukovanju kod licenciranog obrtnika za praktičnu nastavu </a:t>
            </a:r>
            <a:r>
              <a:rPr lang="hr-HR" dirty="0">
                <a:effectLst>
                  <a:outerShdw blurRad="38100" dist="38100" dir="2700000" algn="tl">
                    <a:srgbClr val="000000">
                      <a:alpha val="43137"/>
                    </a:srgbClr>
                  </a:outerShdw>
                </a:effectLst>
              </a:rPr>
              <a:t>(praksu) te isti donijeti prilikom upisa u srednju </a:t>
            </a:r>
            <a:r>
              <a:rPr lang="hr-HR" dirty="0" smtClean="0">
                <a:effectLst>
                  <a:outerShdw blurRad="38100" dist="38100" dir="2700000" algn="tl">
                    <a:srgbClr val="000000">
                      <a:alpha val="43137"/>
                    </a:srgbClr>
                  </a:outerShdw>
                </a:effectLst>
              </a:rPr>
              <a:t>školu.</a:t>
            </a:r>
            <a:endParaRPr lang="hr-HR" dirty="0">
              <a:effectLst>
                <a:outerShdw blurRad="38100" dist="38100" dir="2700000" algn="tl">
                  <a:srgbClr val="000000">
                    <a:alpha val="43137"/>
                  </a:srgbClr>
                </a:outerShdw>
              </a:effectLst>
            </a:endParaRPr>
          </a:p>
          <a:p>
            <a:r>
              <a:rPr lang="hr-HR" dirty="0" smtClean="0">
                <a:effectLst>
                  <a:outerShdw blurRad="38100" dist="38100" dir="2700000" algn="tl">
                    <a:srgbClr val="000000">
                      <a:alpha val="43137"/>
                    </a:srgbClr>
                  </a:outerShdw>
                </a:effectLst>
              </a:rPr>
              <a:t>Pri upisu u srednju školu učenik je dužan </a:t>
            </a:r>
            <a:r>
              <a:rPr lang="hr-HR" b="1" dirty="0" smtClean="0">
                <a:effectLst>
                  <a:outerShdw blurRad="38100" dist="38100" dir="2700000" algn="tl">
                    <a:srgbClr val="000000">
                      <a:alpha val="43137"/>
                    </a:srgbClr>
                  </a:outerShdw>
                </a:effectLst>
              </a:rPr>
              <a:t>dostaviti potvrdu liječnika</a:t>
            </a:r>
            <a:r>
              <a:rPr lang="hr-HR" dirty="0" smtClean="0">
                <a:effectLst>
                  <a:outerShdw blurRad="38100" dist="38100" dir="2700000" algn="tl">
                    <a:srgbClr val="000000">
                      <a:alpha val="43137"/>
                    </a:srgbClr>
                  </a:outerShdw>
                </a:effectLst>
              </a:rPr>
              <a:t> (školskog liječnika ili medicine rada) </a:t>
            </a:r>
            <a:br>
              <a:rPr lang="hr-HR" dirty="0" smtClean="0">
                <a:effectLst>
                  <a:outerShdw blurRad="38100" dist="38100" dir="2700000" algn="tl">
                    <a:srgbClr val="000000">
                      <a:alpha val="43137"/>
                    </a:srgbClr>
                  </a:outerShdw>
                </a:effectLst>
              </a:rPr>
            </a:br>
            <a:r>
              <a:rPr lang="hr-HR" dirty="0" smtClean="0">
                <a:effectLst>
                  <a:outerShdw blurRad="38100" dist="38100" dir="2700000" algn="tl">
                    <a:srgbClr val="000000">
                      <a:alpha val="43137"/>
                    </a:srgbClr>
                  </a:outerShdw>
                </a:effectLst>
              </a:rPr>
              <a:t>te </a:t>
            </a:r>
            <a:r>
              <a:rPr lang="hr-HR" b="1" dirty="0" smtClean="0">
                <a:effectLst>
                  <a:outerShdw blurRad="38100" dist="38100" dir="2700000" algn="tl">
                    <a:srgbClr val="000000">
                      <a:alpha val="43137"/>
                    </a:srgbClr>
                  </a:outerShdw>
                </a:effectLst>
              </a:rPr>
              <a:t>ugovor o naukovanju koji mora sklopiti s obrtnikom </a:t>
            </a:r>
            <a:r>
              <a:rPr lang="hr-HR" dirty="0" smtClean="0">
                <a:effectLst>
                  <a:outerShdw blurRad="38100" dist="38100" dir="2700000" algn="tl">
                    <a:srgbClr val="000000">
                      <a:alpha val="43137"/>
                    </a:srgbClr>
                  </a:outerShdw>
                </a:effectLst>
              </a:rPr>
              <a:t>(roditelj i učenik) </a:t>
            </a:r>
            <a:r>
              <a:rPr lang="hr-HR" b="1" dirty="0" smtClean="0">
                <a:solidFill>
                  <a:schemeClr val="accent4">
                    <a:lumMod val="75000"/>
                  </a:schemeClr>
                </a:solidFill>
                <a:effectLst>
                  <a:outerShdw blurRad="38100" dist="38100" dir="2700000" algn="tl">
                    <a:srgbClr val="000000">
                      <a:alpha val="43137"/>
                    </a:srgbClr>
                  </a:outerShdw>
                </a:effectLst>
              </a:rPr>
              <a:t>do 30. rujna tekuće školske godine</a:t>
            </a:r>
            <a:r>
              <a:rPr lang="hr-HR" dirty="0" smtClean="0">
                <a:solidFill>
                  <a:schemeClr val="accent4">
                    <a:lumMod val="75000"/>
                  </a:schemeClr>
                </a:solidFill>
                <a:effectLst>
                  <a:outerShdw blurRad="38100" dist="38100" dir="2700000" algn="tl">
                    <a:srgbClr val="000000">
                      <a:alpha val="43137"/>
                    </a:srgbClr>
                  </a:outerShdw>
                </a:effectLst>
              </a:rPr>
              <a:t>.</a:t>
            </a:r>
          </a:p>
          <a:p>
            <a:r>
              <a:rPr lang="hr-HR" b="1" dirty="0" smtClean="0">
                <a:effectLst>
                  <a:outerShdw blurRad="38100" dist="38100" dir="2700000" algn="tl">
                    <a:srgbClr val="000000">
                      <a:alpha val="43137"/>
                    </a:srgbClr>
                  </a:outerShdw>
                </a:effectLst>
              </a:rPr>
              <a:t>Ugovor o naukovanju (4 primjerka) sklapaju obrtnik</a:t>
            </a:r>
            <a:r>
              <a:rPr lang="hr-HR" dirty="0" smtClean="0">
                <a:effectLst>
                  <a:outerShdw blurRad="38100" dist="38100" dir="2700000" algn="tl">
                    <a:srgbClr val="000000">
                      <a:alpha val="43137"/>
                    </a:srgbClr>
                  </a:outerShdw>
                </a:effectLst>
              </a:rPr>
              <a:t> ili pravna osoba koji imaju dozvolu (licenciju) za izvođenje naukovanja i </a:t>
            </a:r>
            <a:r>
              <a:rPr lang="hr-HR" b="1" dirty="0" smtClean="0">
                <a:effectLst>
                  <a:outerShdw blurRad="38100" dist="38100" dir="2700000" algn="tl">
                    <a:srgbClr val="000000">
                      <a:alpha val="43137"/>
                    </a:srgbClr>
                  </a:outerShdw>
                </a:effectLst>
              </a:rPr>
              <a:t>kandidat (roditelj ili skrbnik kandidata), </a:t>
            </a:r>
            <a:r>
              <a:rPr lang="hr-HR" dirty="0" smtClean="0">
                <a:effectLst>
                  <a:outerShdw blurRad="38100" dist="38100" dir="2700000" algn="tl">
                    <a:srgbClr val="000000">
                      <a:alpha val="43137"/>
                    </a:srgbClr>
                  </a:outerShdw>
                </a:effectLst>
              </a:rPr>
              <a:t>u skladu sa zakonom koji uređuje obavljanje obrta, a prilikom sklapanja ugovora </a:t>
            </a:r>
            <a:r>
              <a:rPr lang="hr-HR" b="1" dirty="0" smtClean="0">
                <a:effectLst>
                  <a:outerShdw blurRad="38100" dist="38100" dir="2700000" algn="tl">
                    <a:srgbClr val="000000">
                      <a:alpha val="43137"/>
                    </a:srgbClr>
                  </a:outerShdw>
                </a:effectLst>
              </a:rPr>
              <a:t>kandidat </a:t>
            </a:r>
            <a:r>
              <a:rPr lang="hr-HR" b="1" dirty="0" smtClean="0">
                <a:solidFill>
                  <a:schemeClr val="accent4">
                    <a:lumMod val="75000"/>
                  </a:schemeClr>
                </a:solidFill>
                <a:effectLst>
                  <a:outerShdw blurRad="38100" dist="38100" dir="2700000" algn="tl">
                    <a:srgbClr val="000000">
                      <a:alpha val="43137"/>
                    </a:srgbClr>
                  </a:outerShdw>
                </a:effectLst>
              </a:rPr>
              <a:t>donosi na uvid</a:t>
            </a:r>
            <a:r>
              <a:rPr lang="hr-HR" b="1" dirty="0" smtClean="0">
                <a:effectLst>
                  <a:outerShdw blurRad="38100" dist="38100" dir="2700000" algn="tl">
                    <a:srgbClr val="000000">
                      <a:alpha val="43137"/>
                    </a:srgbClr>
                  </a:outerShdw>
                </a:effectLst>
              </a:rPr>
              <a:t>:</a:t>
            </a:r>
          </a:p>
          <a:p>
            <a:pPr lvl="1"/>
            <a:r>
              <a:rPr lang="hr-HR" sz="1600" b="1" i="1" dirty="0">
                <a:effectLst>
                  <a:outerShdw blurRad="38100" dist="38100" dir="2700000" algn="tl">
                    <a:srgbClr val="000000">
                      <a:alpha val="43137"/>
                    </a:srgbClr>
                  </a:outerShdw>
                </a:effectLst>
              </a:rPr>
              <a:t>– ovjerenu presliku svjedodžbe završnoga razreda osnovnog obrazovanja;</a:t>
            </a:r>
          </a:p>
          <a:p>
            <a:pPr lvl="1"/>
            <a:r>
              <a:rPr lang="hr-HR" sz="1600" b="1" i="1" dirty="0">
                <a:effectLst>
                  <a:outerShdw blurRad="38100" dist="38100" dir="2700000" algn="tl">
                    <a:srgbClr val="000000">
                      <a:alpha val="43137"/>
                    </a:srgbClr>
                  </a:outerShdw>
                </a:effectLst>
              </a:rPr>
              <a:t>– liječničku svjedodžbu medicine rada.</a:t>
            </a:r>
          </a:p>
          <a:p>
            <a:r>
              <a:rPr lang="hr-HR" dirty="0" smtClean="0">
                <a:effectLst>
                  <a:outerShdw blurRad="38100" dist="38100" dir="2700000" algn="tl">
                    <a:srgbClr val="000000">
                      <a:alpha val="43137"/>
                    </a:srgbClr>
                  </a:outerShdw>
                </a:effectLst>
              </a:rPr>
              <a:t>Evidenciju i verifikaciju ugovora o naukovanju vodi </a:t>
            </a:r>
            <a:r>
              <a:rPr lang="hr-HR" b="1" dirty="0" smtClean="0">
                <a:effectLst>
                  <a:outerShdw blurRad="38100" dist="38100" dir="2700000" algn="tl">
                    <a:srgbClr val="000000">
                      <a:alpha val="43137"/>
                    </a:srgbClr>
                  </a:outerShdw>
                </a:effectLst>
              </a:rPr>
              <a:t>Hrvatska obrtnička komora.</a:t>
            </a:r>
          </a:p>
          <a:p>
            <a:pPr marL="203195" indent="0">
              <a:buNone/>
            </a:pPr>
            <a:endParaRPr lang="hr-HR" b="1" dirty="0">
              <a:effectLst>
                <a:outerShdw blurRad="38100" dist="38100" dir="2700000" algn="tl">
                  <a:srgbClr val="000000">
                    <a:alpha val="43137"/>
                  </a:srgbClr>
                </a:outerShdw>
              </a:effectLst>
            </a:endParaRPr>
          </a:p>
        </p:txBody>
      </p:sp>
      <p:sp>
        <p:nvSpPr>
          <p:cNvPr id="3" name="Naslov 2"/>
          <p:cNvSpPr>
            <a:spLocks noGrp="1"/>
          </p:cNvSpPr>
          <p:nvPr>
            <p:ph type="title"/>
          </p:nvPr>
        </p:nvSpPr>
        <p:spPr/>
        <p:txBody>
          <a:bodyPr/>
          <a:lstStyle/>
          <a:p>
            <a:r>
              <a:rPr lang="hr-HR" sz="2667" b="1" dirty="0">
                <a:effectLst>
                  <a:outerShdw blurRad="38100" dist="38100" dir="2700000" algn="tl">
                    <a:srgbClr val="000000">
                      <a:alpha val="43137"/>
                    </a:srgbClr>
                  </a:outerShdw>
                </a:effectLst>
              </a:rPr>
              <a:t>Zanimanja vezana uz OBRTE – Industrija i gospodarstvo (IG)</a:t>
            </a:r>
            <a:endParaRPr lang="hr-HR" sz="2667" dirty="0"/>
          </a:p>
        </p:txBody>
      </p:sp>
    </p:spTree>
    <p:extLst>
      <p:ext uri="{BB962C8B-B14F-4D97-AF65-F5344CB8AC3E}">
        <p14:creationId xmlns:p14="http://schemas.microsoft.com/office/powerpoint/2010/main" val="15954876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idx="1"/>
          </p:nvPr>
        </p:nvSpPr>
        <p:spPr/>
        <p:txBody>
          <a:bodyPr/>
          <a:lstStyle/>
          <a:p>
            <a:endParaRPr lang="hr-HR" dirty="0"/>
          </a:p>
        </p:txBody>
      </p:sp>
      <p:sp>
        <p:nvSpPr>
          <p:cNvPr id="3" name="Naslov 2"/>
          <p:cNvSpPr>
            <a:spLocks noGrp="1"/>
          </p:cNvSpPr>
          <p:nvPr>
            <p:ph type="title"/>
          </p:nvPr>
        </p:nvSpPr>
        <p:spPr/>
        <p:txBody>
          <a:bodyPr/>
          <a:lstStyle/>
          <a:p>
            <a:endParaRPr lang="hr-HR"/>
          </a:p>
        </p:txBody>
      </p:sp>
      <p:pic>
        <p:nvPicPr>
          <p:cNvPr id="4" name="Slika 3"/>
          <p:cNvPicPr>
            <a:picLocks noChangeAspect="1"/>
          </p:cNvPicPr>
          <p:nvPr/>
        </p:nvPicPr>
        <p:blipFill rotWithShape="1">
          <a:blip r:embed="rId2"/>
          <a:srcRect l="-449" t="7830" r="938" b="11256"/>
          <a:stretch/>
        </p:blipFill>
        <p:spPr>
          <a:xfrm>
            <a:off x="-1" y="0"/>
            <a:ext cx="12192001" cy="6858000"/>
          </a:xfrm>
          <a:prstGeom prst="rect">
            <a:avLst/>
          </a:prstGeom>
        </p:spPr>
      </p:pic>
    </p:spTree>
    <p:extLst>
      <p:ext uri="{BB962C8B-B14F-4D97-AF65-F5344CB8AC3E}">
        <p14:creationId xmlns:p14="http://schemas.microsoft.com/office/powerpoint/2010/main" val="6954737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83692" y="2224695"/>
            <a:ext cx="11108690" cy="4175760"/>
            <a:chOff x="976122" y="2279142"/>
            <a:chExt cx="11108690" cy="4175760"/>
          </a:xfrm>
          <a:solidFill>
            <a:schemeClr val="accent2">
              <a:lumMod val="60000"/>
              <a:lumOff val="40000"/>
            </a:schemeClr>
          </a:solidFill>
        </p:grpSpPr>
        <p:sp>
          <p:nvSpPr>
            <p:cNvPr id="3" name="object 3"/>
            <p:cNvSpPr/>
            <p:nvPr/>
          </p:nvSpPr>
          <p:spPr>
            <a:xfrm>
              <a:off x="976122" y="2279142"/>
              <a:ext cx="11108690" cy="4175760"/>
            </a:xfrm>
            <a:custGeom>
              <a:avLst/>
              <a:gdLst/>
              <a:ahLst/>
              <a:cxnLst/>
              <a:rect l="l" t="t" r="r" b="b"/>
              <a:pathLst>
                <a:path w="11108690" h="4175760">
                  <a:moveTo>
                    <a:pt x="11108436" y="0"/>
                  </a:moveTo>
                  <a:lnTo>
                    <a:pt x="0" y="0"/>
                  </a:lnTo>
                  <a:lnTo>
                    <a:pt x="0" y="4175760"/>
                  </a:lnTo>
                  <a:lnTo>
                    <a:pt x="11108436" y="4175760"/>
                  </a:lnTo>
                  <a:lnTo>
                    <a:pt x="11108436" y="0"/>
                  </a:lnTo>
                  <a:close/>
                </a:path>
              </a:pathLst>
            </a:custGeom>
            <a:grpFill/>
          </p:spPr>
          <p:txBody>
            <a:bodyPr wrap="square" lIns="0" tIns="0" rIns="0" bIns="0" rtlCol="0"/>
            <a:lstStyle/>
            <a:p>
              <a:endParaRPr/>
            </a:p>
          </p:txBody>
        </p:sp>
        <p:sp>
          <p:nvSpPr>
            <p:cNvPr id="4" name="object 4"/>
            <p:cNvSpPr/>
            <p:nvPr/>
          </p:nvSpPr>
          <p:spPr>
            <a:xfrm>
              <a:off x="976122" y="2279142"/>
              <a:ext cx="11108690" cy="4175760"/>
            </a:xfrm>
            <a:custGeom>
              <a:avLst/>
              <a:gdLst/>
              <a:ahLst/>
              <a:cxnLst/>
              <a:rect l="l" t="t" r="r" b="b"/>
              <a:pathLst>
                <a:path w="11108690" h="4175760">
                  <a:moveTo>
                    <a:pt x="0" y="4140708"/>
                  </a:moveTo>
                  <a:lnTo>
                    <a:pt x="0" y="4175760"/>
                  </a:lnTo>
                  <a:lnTo>
                    <a:pt x="35052" y="4175760"/>
                  </a:lnTo>
                  <a:lnTo>
                    <a:pt x="0" y="4140708"/>
                  </a:lnTo>
                  <a:close/>
                </a:path>
                <a:path w="11108690" h="4175760">
                  <a:moveTo>
                    <a:pt x="35052" y="0"/>
                  </a:moveTo>
                  <a:lnTo>
                    <a:pt x="0" y="35052"/>
                  </a:lnTo>
                  <a:lnTo>
                    <a:pt x="0" y="4140708"/>
                  </a:lnTo>
                  <a:lnTo>
                    <a:pt x="35052" y="4175760"/>
                  </a:lnTo>
                  <a:lnTo>
                    <a:pt x="35052" y="0"/>
                  </a:lnTo>
                  <a:close/>
                </a:path>
                <a:path w="11108690" h="4175760">
                  <a:moveTo>
                    <a:pt x="11073384" y="4140708"/>
                  </a:moveTo>
                  <a:lnTo>
                    <a:pt x="35052" y="4140708"/>
                  </a:lnTo>
                  <a:lnTo>
                    <a:pt x="35052" y="4175760"/>
                  </a:lnTo>
                  <a:lnTo>
                    <a:pt x="11073384" y="4175760"/>
                  </a:lnTo>
                  <a:lnTo>
                    <a:pt x="11073384" y="4140708"/>
                  </a:lnTo>
                  <a:close/>
                </a:path>
                <a:path w="11108690" h="4175760">
                  <a:moveTo>
                    <a:pt x="11073384" y="0"/>
                  </a:moveTo>
                  <a:lnTo>
                    <a:pt x="11073384" y="4175760"/>
                  </a:lnTo>
                  <a:lnTo>
                    <a:pt x="11108436" y="4140708"/>
                  </a:lnTo>
                  <a:lnTo>
                    <a:pt x="11108436" y="35052"/>
                  </a:lnTo>
                  <a:lnTo>
                    <a:pt x="11073384" y="0"/>
                  </a:lnTo>
                  <a:close/>
                </a:path>
                <a:path w="11108690" h="4175760">
                  <a:moveTo>
                    <a:pt x="11108436" y="4140708"/>
                  </a:moveTo>
                  <a:lnTo>
                    <a:pt x="11073384" y="4175760"/>
                  </a:lnTo>
                  <a:lnTo>
                    <a:pt x="11108436" y="4175760"/>
                  </a:lnTo>
                  <a:lnTo>
                    <a:pt x="11108436" y="4140708"/>
                  </a:lnTo>
                  <a:close/>
                </a:path>
                <a:path w="11108690" h="4175760">
                  <a:moveTo>
                    <a:pt x="35052" y="0"/>
                  </a:moveTo>
                  <a:lnTo>
                    <a:pt x="0" y="0"/>
                  </a:lnTo>
                  <a:lnTo>
                    <a:pt x="0" y="35052"/>
                  </a:lnTo>
                  <a:lnTo>
                    <a:pt x="35052" y="0"/>
                  </a:lnTo>
                  <a:close/>
                </a:path>
                <a:path w="11108690" h="4175760">
                  <a:moveTo>
                    <a:pt x="11073384" y="0"/>
                  </a:moveTo>
                  <a:lnTo>
                    <a:pt x="35052" y="0"/>
                  </a:lnTo>
                  <a:lnTo>
                    <a:pt x="35052" y="35052"/>
                  </a:lnTo>
                  <a:lnTo>
                    <a:pt x="11073384" y="35052"/>
                  </a:lnTo>
                  <a:lnTo>
                    <a:pt x="11073384" y="0"/>
                  </a:lnTo>
                  <a:close/>
                </a:path>
                <a:path w="11108690" h="4175760">
                  <a:moveTo>
                    <a:pt x="11108436" y="0"/>
                  </a:moveTo>
                  <a:lnTo>
                    <a:pt x="11073384" y="0"/>
                  </a:lnTo>
                  <a:lnTo>
                    <a:pt x="11108436" y="35052"/>
                  </a:lnTo>
                  <a:lnTo>
                    <a:pt x="11108436" y="0"/>
                  </a:lnTo>
                  <a:close/>
                </a:path>
              </a:pathLst>
            </a:custGeom>
            <a:grpFill/>
          </p:spPr>
          <p:txBody>
            <a:bodyPr wrap="square" lIns="0" tIns="0" rIns="0" bIns="0" rtlCol="0"/>
            <a:lstStyle/>
            <a:p>
              <a:endParaRPr/>
            </a:p>
          </p:txBody>
        </p:sp>
      </p:grpSp>
      <p:sp>
        <p:nvSpPr>
          <p:cNvPr id="5" name="object 5"/>
          <p:cNvSpPr txBox="1">
            <a:spLocks noGrp="1"/>
          </p:cNvSpPr>
          <p:nvPr>
            <p:ph type="title"/>
          </p:nvPr>
        </p:nvSpPr>
        <p:spPr>
          <a:xfrm>
            <a:off x="1374394" y="285790"/>
            <a:ext cx="8226806" cy="505267"/>
          </a:xfrm>
          <a:prstGeom prst="rect">
            <a:avLst/>
          </a:prstGeom>
        </p:spPr>
        <p:txBody>
          <a:bodyPr vert="horz" wrap="square" lIns="0" tIns="12700" rIns="0" bIns="0" rtlCol="0">
            <a:spAutoFit/>
          </a:bodyPr>
          <a:lstStyle/>
          <a:p>
            <a:pPr marL="12700">
              <a:lnSpc>
                <a:spcPct val="100000"/>
              </a:lnSpc>
              <a:spcBef>
                <a:spcPts val="100"/>
              </a:spcBef>
            </a:pPr>
            <a:r>
              <a:rPr sz="3200" spc="-20" dirty="0">
                <a:solidFill>
                  <a:srgbClr val="0070C0"/>
                </a:solidFill>
              </a:rPr>
              <a:t>Natječaj</a:t>
            </a:r>
            <a:r>
              <a:rPr sz="3200" dirty="0">
                <a:solidFill>
                  <a:srgbClr val="0070C0"/>
                </a:solidFill>
              </a:rPr>
              <a:t> </a:t>
            </a:r>
            <a:r>
              <a:rPr sz="3200" spc="5" dirty="0">
                <a:solidFill>
                  <a:srgbClr val="0070C0"/>
                </a:solidFill>
              </a:rPr>
              <a:t>za</a:t>
            </a:r>
            <a:r>
              <a:rPr sz="3200" spc="-20" dirty="0">
                <a:solidFill>
                  <a:srgbClr val="0070C0"/>
                </a:solidFill>
              </a:rPr>
              <a:t> </a:t>
            </a:r>
            <a:r>
              <a:rPr sz="3200" spc="15" dirty="0">
                <a:solidFill>
                  <a:srgbClr val="0070C0"/>
                </a:solidFill>
              </a:rPr>
              <a:t>upis</a:t>
            </a:r>
            <a:r>
              <a:rPr sz="3200" spc="-30" dirty="0">
                <a:solidFill>
                  <a:srgbClr val="0070C0"/>
                </a:solidFill>
              </a:rPr>
              <a:t> </a:t>
            </a:r>
            <a:r>
              <a:rPr sz="3200" spc="-35" dirty="0">
                <a:solidFill>
                  <a:srgbClr val="0070C0"/>
                </a:solidFill>
              </a:rPr>
              <a:t>učenika:</a:t>
            </a:r>
            <a:endParaRPr sz="3200" dirty="0">
              <a:solidFill>
                <a:srgbClr val="0070C0"/>
              </a:solidFill>
            </a:endParaRPr>
          </a:p>
        </p:txBody>
      </p:sp>
      <p:sp>
        <p:nvSpPr>
          <p:cNvPr id="12" name="Rezervirano mjesto podnožja 11"/>
          <p:cNvSpPr>
            <a:spLocks noGrp="1"/>
          </p:cNvSpPr>
          <p:nvPr>
            <p:ph type="ftr" sz="quarter" idx="11"/>
          </p:nvPr>
        </p:nvSpPr>
        <p:spPr/>
        <p:txBody>
          <a:bodyPr/>
          <a:lstStyle/>
          <a:p>
            <a:pPr marL="12700">
              <a:lnSpc>
                <a:spcPts val="1375"/>
              </a:lnSpc>
            </a:pPr>
            <a:r>
              <a:rPr lang="hr-HR" spc="-10" smtClean="0"/>
              <a:t>Osnovna škola "M. A. Reljković" Cerna</a:t>
            </a:r>
            <a:endParaRPr lang="hr-HR" spc="-30" dirty="0"/>
          </a:p>
        </p:txBody>
      </p:sp>
      <p:sp>
        <p:nvSpPr>
          <p:cNvPr id="6" name="object 6"/>
          <p:cNvSpPr txBox="1"/>
          <p:nvPr/>
        </p:nvSpPr>
        <p:spPr>
          <a:xfrm>
            <a:off x="1374394" y="983437"/>
            <a:ext cx="10284460" cy="1180451"/>
          </a:xfrm>
          <a:prstGeom prst="rect">
            <a:avLst/>
          </a:prstGeom>
        </p:spPr>
        <p:txBody>
          <a:bodyPr vert="horz" wrap="square" lIns="0" tIns="13335" rIns="0" bIns="0" rtlCol="0">
            <a:spAutoFit/>
          </a:bodyPr>
          <a:lstStyle/>
          <a:p>
            <a:pPr marL="12700">
              <a:lnSpc>
                <a:spcPct val="100000"/>
              </a:lnSpc>
              <a:spcBef>
                <a:spcPts val="1870"/>
              </a:spcBef>
            </a:pPr>
            <a:r>
              <a:rPr lang="hr-HR" sz="2000" b="1" dirty="0"/>
              <a:t>Natječaj za upis učenika objavljuje se najkasnije do </a:t>
            </a:r>
            <a:r>
              <a:rPr lang="hr-HR" sz="2000" b="1" dirty="0">
                <a:solidFill>
                  <a:schemeClr val="accent2"/>
                </a:solidFill>
              </a:rPr>
              <a:t>20. lipnja 2024. </a:t>
            </a:r>
            <a:r>
              <a:rPr lang="hr-HR" sz="2000" b="1" dirty="0"/>
              <a:t>godine na mrežnim stranicama srednje škole i </a:t>
            </a:r>
            <a:r>
              <a:rPr lang="hr-HR" sz="2000" b="1" dirty="0" smtClean="0"/>
              <a:t>osnivača</a:t>
            </a:r>
            <a:endParaRPr lang="hr-HR" sz="2400" b="1" spc="-10" dirty="0" smtClean="0">
              <a:solidFill>
                <a:srgbClr val="181B0D"/>
              </a:solidFill>
              <a:latin typeface="Times New Roman"/>
              <a:cs typeface="Times New Roman"/>
            </a:endParaRPr>
          </a:p>
          <a:p>
            <a:pPr marL="12700">
              <a:lnSpc>
                <a:spcPct val="100000"/>
              </a:lnSpc>
              <a:spcBef>
                <a:spcPts val="1870"/>
              </a:spcBef>
            </a:pPr>
            <a:r>
              <a:rPr sz="2000" b="1" spc="-10" dirty="0" err="1" smtClean="0">
                <a:solidFill>
                  <a:srgbClr val="181B0D"/>
                </a:solidFill>
                <a:latin typeface="Times New Roman"/>
                <a:cs typeface="Times New Roman"/>
              </a:rPr>
              <a:t>Natječaj</a:t>
            </a:r>
            <a:r>
              <a:rPr sz="2000" b="1" spc="5" dirty="0" smtClean="0">
                <a:solidFill>
                  <a:srgbClr val="181B0D"/>
                </a:solidFill>
                <a:latin typeface="Times New Roman"/>
                <a:cs typeface="Times New Roman"/>
              </a:rPr>
              <a:t> </a:t>
            </a:r>
            <a:r>
              <a:rPr sz="2000" b="1" spc="5" dirty="0">
                <a:solidFill>
                  <a:srgbClr val="181B0D"/>
                </a:solidFill>
                <a:latin typeface="Times New Roman"/>
                <a:cs typeface="Times New Roman"/>
              </a:rPr>
              <a:t>za</a:t>
            </a:r>
            <a:r>
              <a:rPr sz="2000" b="1" spc="-15" dirty="0">
                <a:solidFill>
                  <a:srgbClr val="181B0D"/>
                </a:solidFill>
                <a:latin typeface="Times New Roman"/>
                <a:cs typeface="Times New Roman"/>
              </a:rPr>
              <a:t> </a:t>
            </a:r>
            <a:r>
              <a:rPr sz="2000" b="1" spc="5" dirty="0">
                <a:solidFill>
                  <a:srgbClr val="181B0D"/>
                </a:solidFill>
                <a:latin typeface="Times New Roman"/>
                <a:cs typeface="Times New Roman"/>
              </a:rPr>
              <a:t>upis</a:t>
            </a:r>
            <a:r>
              <a:rPr sz="2000" b="1" spc="-30" dirty="0">
                <a:solidFill>
                  <a:srgbClr val="181B0D"/>
                </a:solidFill>
                <a:latin typeface="Times New Roman"/>
                <a:cs typeface="Times New Roman"/>
              </a:rPr>
              <a:t> </a:t>
            </a:r>
            <a:r>
              <a:rPr sz="2000" b="1" spc="-45" dirty="0">
                <a:solidFill>
                  <a:srgbClr val="181B0D"/>
                </a:solidFill>
                <a:latin typeface="Times New Roman"/>
                <a:cs typeface="Times New Roman"/>
              </a:rPr>
              <a:t>sadrži:</a:t>
            </a:r>
            <a:endParaRPr sz="2000" dirty="0">
              <a:latin typeface="Times New Roman"/>
              <a:cs typeface="Times New Roman"/>
            </a:endParaRPr>
          </a:p>
        </p:txBody>
      </p:sp>
      <p:sp>
        <p:nvSpPr>
          <p:cNvPr id="7" name="object 7"/>
          <p:cNvSpPr txBox="1"/>
          <p:nvPr/>
        </p:nvSpPr>
        <p:spPr>
          <a:xfrm>
            <a:off x="668655" y="2352243"/>
            <a:ext cx="5427345" cy="1779270"/>
          </a:xfrm>
          <a:prstGeom prst="rect">
            <a:avLst/>
          </a:prstGeom>
        </p:spPr>
        <p:txBody>
          <a:bodyPr vert="horz" wrap="square" lIns="0" tIns="13335" rIns="0" bIns="0" rtlCol="0">
            <a:spAutoFit/>
          </a:bodyPr>
          <a:lstStyle/>
          <a:p>
            <a:pPr marL="396875" marR="615950" indent="-384810">
              <a:lnSpc>
                <a:spcPct val="100000"/>
              </a:lnSpc>
              <a:spcBef>
                <a:spcPts val="105"/>
              </a:spcBef>
              <a:buFont typeface="Franklin Gothic Medium"/>
              <a:buChar char="■"/>
              <a:tabLst>
                <a:tab pos="396875" algn="l"/>
                <a:tab pos="397510" algn="l"/>
              </a:tabLst>
            </a:pPr>
            <a:r>
              <a:rPr sz="1700" u="sng" spc="-20" dirty="0">
                <a:solidFill>
                  <a:srgbClr val="181B0D"/>
                </a:solidFill>
                <a:uFill>
                  <a:solidFill>
                    <a:srgbClr val="181B0D"/>
                  </a:solidFill>
                </a:uFill>
                <a:latin typeface="Times New Roman"/>
                <a:cs typeface="Times New Roman"/>
              </a:rPr>
              <a:t>popis </a:t>
            </a:r>
            <a:r>
              <a:rPr sz="1700" u="sng" spc="-25" dirty="0">
                <a:solidFill>
                  <a:srgbClr val="181B0D"/>
                </a:solidFill>
                <a:uFill>
                  <a:solidFill>
                    <a:srgbClr val="181B0D"/>
                  </a:solidFill>
                </a:uFill>
                <a:latin typeface="Times New Roman"/>
                <a:cs typeface="Times New Roman"/>
              </a:rPr>
              <a:t>programa</a:t>
            </a:r>
            <a:r>
              <a:rPr sz="1700" u="sng" spc="-30" dirty="0">
                <a:solidFill>
                  <a:srgbClr val="181B0D"/>
                </a:solidFill>
                <a:uFill>
                  <a:solidFill>
                    <a:srgbClr val="181B0D"/>
                  </a:solidFill>
                </a:uFill>
                <a:latin typeface="Times New Roman"/>
                <a:cs typeface="Times New Roman"/>
              </a:rPr>
              <a:t> </a:t>
            </a:r>
            <a:r>
              <a:rPr sz="1700" u="sng" spc="-35" dirty="0">
                <a:solidFill>
                  <a:srgbClr val="181B0D"/>
                </a:solidFill>
                <a:uFill>
                  <a:solidFill>
                    <a:srgbClr val="181B0D"/>
                  </a:solidFill>
                </a:uFill>
                <a:latin typeface="Times New Roman"/>
                <a:cs typeface="Times New Roman"/>
              </a:rPr>
              <a:t>obrazovanja</a:t>
            </a:r>
            <a:r>
              <a:rPr sz="1700" u="sng" spc="-30" dirty="0">
                <a:solidFill>
                  <a:srgbClr val="181B0D"/>
                </a:solidFill>
                <a:uFill>
                  <a:solidFill>
                    <a:srgbClr val="181B0D"/>
                  </a:solidFill>
                </a:uFill>
                <a:latin typeface="Times New Roman"/>
                <a:cs typeface="Times New Roman"/>
              </a:rPr>
              <a:t> </a:t>
            </a:r>
            <a:r>
              <a:rPr sz="1700" u="sng" spc="-85" dirty="0">
                <a:solidFill>
                  <a:srgbClr val="181B0D"/>
                </a:solidFill>
                <a:uFill>
                  <a:solidFill>
                    <a:srgbClr val="181B0D"/>
                  </a:solidFill>
                </a:uFill>
                <a:latin typeface="Times New Roman"/>
                <a:cs typeface="Times New Roman"/>
              </a:rPr>
              <a:t>i</a:t>
            </a:r>
            <a:r>
              <a:rPr sz="1700" u="sng" dirty="0">
                <a:solidFill>
                  <a:srgbClr val="181B0D"/>
                </a:solidFill>
                <a:uFill>
                  <a:solidFill>
                    <a:srgbClr val="181B0D"/>
                  </a:solidFill>
                </a:uFill>
                <a:latin typeface="Times New Roman"/>
                <a:cs typeface="Times New Roman"/>
              </a:rPr>
              <a:t> </a:t>
            </a:r>
            <a:r>
              <a:rPr sz="1700" u="sng" spc="-20" dirty="0">
                <a:solidFill>
                  <a:srgbClr val="181B0D"/>
                </a:solidFill>
                <a:uFill>
                  <a:solidFill>
                    <a:srgbClr val="181B0D"/>
                  </a:solidFill>
                </a:uFill>
                <a:latin typeface="Times New Roman"/>
                <a:cs typeface="Times New Roman"/>
              </a:rPr>
              <a:t>broj </a:t>
            </a:r>
            <a:r>
              <a:rPr sz="1700" u="sng" spc="-25" dirty="0">
                <a:solidFill>
                  <a:srgbClr val="181B0D"/>
                </a:solidFill>
                <a:uFill>
                  <a:solidFill>
                    <a:srgbClr val="181B0D"/>
                  </a:solidFill>
                </a:uFill>
                <a:latin typeface="Times New Roman"/>
                <a:cs typeface="Times New Roman"/>
              </a:rPr>
              <a:t>upisnih</a:t>
            </a:r>
            <a:r>
              <a:rPr sz="1700" u="sng" spc="-35" dirty="0">
                <a:solidFill>
                  <a:srgbClr val="181B0D"/>
                </a:solidFill>
                <a:uFill>
                  <a:solidFill>
                    <a:srgbClr val="181B0D"/>
                  </a:solidFill>
                </a:uFill>
                <a:latin typeface="Times New Roman"/>
                <a:cs typeface="Times New Roman"/>
              </a:rPr>
              <a:t> </a:t>
            </a:r>
            <a:r>
              <a:rPr sz="1700" u="sng" spc="-40" dirty="0">
                <a:solidFill>
                  <a:srgbClr val="181B0D"/>
                </a:solidFill>
                <a:uFill>
                  <a:solidFill>
                    <a:srgbClr val="181B0D"/>
                  </a:solidFill>
                </a:uFill>
                <a:latin typeface="Times New Roman"/>
                <a:cs typeface="Times New Roman"/>
              </a:rPr>
              <a:t>mjesta</a:t>
            </a:r>
            <a:r>
              <a:rPr sz="1700" u="sng" spc="10" dirty="0">
                <a:solidFill>
                  <a:srgbClr val="181B0D"/>
                </a:solidFill>
                <a:uFill>
                  <a:solidFill>
                    <a:srgbClr val="181B0D"/>
                  </a:solidFill>
                </a:uFill>
                <a:latin typeface="Times New Roman"/>
                <a:cs typeface="Times New Roman"/>
              </a:rPr>
              <a:t> </a:t>
            </a:r>
            <a:r>
              <a:rPr sz="1700" u="sng" spc="5" dirty="0">
                <a:solidFill>
                  <a:srgbClr val="181B0D"/>
                </a:solidFill>
                <a:uFill>
                  <a:solidFill>
                    <a:srgbClr val="181B0D"/>
                  </a:solidFill>
                </a:uFill>
                <a:latin typeface="Times New Roman"/>
                <a:cs typeface="Times New Roman"/>
              </a:rPr>
              <a:t>po </a:t>
            </a:r>
            <a:r>
              <a:rPr sz="1700" spc="-409" dirty="0">
                <a:solidFill>
                  <a:srgbClr val="181B0D"/>
                </a:solidFill>
                <a:latin typeface="Times New Roman"/>
                <a:cs typeface="Times New Roman"/>
              </a:rPr>
              <a:t> </a:t>
            </a:r>
            <a:r>
              <a:rPr sz="1700" u="sng" spc="-30" dirty="0">
                <a:solidFill>
                  <a:srgbClr val="181B0D"/>
                </a:solidFill>
                <a:uFill>
                  <a:solidFill>
                    <a:srgbClr val="181B0D"/>
                  </a:solidFill>
                </a:uFill>
                <a:latin typeface="Times New Roman"/>
                <a:cs typeface="Times New Roman"/>
              </a:rPr>
              <a:t>vrstama</a:t>
            </a:r>
            <a:r>
              <a:rPr sz="1700" u="sng" spc="-15" dirty="0">
                <a:solidFill>
                  <a:srgbClr val="181B0D"/>
                </a:solidFill>
                <a:uFill>
                  <a:solidFill>
                    <a:srgbClr val="181B0D"/>
                  </a:solidFill>
                </a:uFill>
                <a:latin typeface="Times New Roman"/>
                <a:cs typeface="Times New Roman"/>
              </a:rPr>
              <a:t> </a:t>
            </a:r>
            <a:r>
              <a:rPr sz="1700" u="sng" spc="-25" dirty="0">
                <a:solidFill>
                  <a:srgbClr val="181B0D"/>
                </a:solidFill>
                <a:uFill>
                  <a:solidFill>
                    <a:srgbClr val="181B0D"/>
                  </a:solidFill>
                </a:uFill>
                <a:latin typeface="Times New Roman"/>
                <a:cs typeface="Times New Roman"/>
              </a:rPr>
              <a:t>programa</a:t>
            </a:r>
            <a:r>
              <a:rPr sz="1700" u="sng" spc="-30" dirty="0">
                <a:solidFill>
                  <a:srgbClr val="181B0D"/>
                </a:solidFill>
                <a:uFill>
                  <a:solidFill>
                    <a:srgbClr val="181B0D"/>
                  </a:solidFill>
                </a:uFill>
                <a:latin typeface="Times New Roman"/>
                <a:cs typeface="Times New Roman"/>
              </a:rPr>
              <a:t> </a:t>
            </a:r>
            <a:r>
              <a:rPr sz="1700" u="sng" spc="-40" dirty="0">
                <a:solidFill>
                  <a:srgbClr val="181B0D"/>
                </a:solidFill>
                <a:uFill>
                  <a:solidFill>
                    <a:srgbClr val="181B0D"/>
                  </a:solidFill>
                </a:uFill>
                <a:latin typeface="Times New Roman"/>
                <a:cs typeface="Times New Roman"/>
              </a:rPr>
              <a:t>obrazovanja,</a:t>
            </a:r>
            <a:endParaRPr sz="1700" dirty="0">
              <a:latin typeface="Times New Roman"/>
              <a:cs typeface="Times New Roman"/>
            </a:endParaRPr>
          </a:p>
          <a:p>
            <a:pPr marL="396875" indent="-384810">
              <a:lnSpc>
                <a:spcPct val="100000"/>
              </a:lnSpc>
              <a:spcBef>
                <a:spcPts val="1195"/>
              </a:spcBef>
              <a:buFont typeface="Franklin Gothic Medium"/>
              <a:buChar char="■"/>
              <a:tabLst>
                <a:tab pos="396875" algn="l"/>
                <a:tab pos="397510" algn="l"/>
              </a:tabLst>
            </a:pPr>
            <a:r>
              <a:rPr sz="1700" u="sng" spc="-35" dirty="0">
                <a:solidFill>
                  <a:srgbClr val="181B0D"/>
                </a:solidFill>
                <a:uFill>
                  <a:solidFill>
                    <a:srgbClr val="181B0D"/>
                  </a:solidFill>
                </a:uFill>
                <a:latin typeface="Times New Roman"/>
                <a:cs typeface="Times New Roman"/>
              </a:rPr>
              <a:t>rokove</a:t>
            </a:r>
            <a:r>
              <a:rPr sz="1700" u="sng" spc="-20" dirty="0">
                <a:solidFill>
                  <a:srgbClr val="181B0D"/>
                </a:solidFill>
                <a:uFill>
                  <a:solidFill>
                    <a:srgbClr val="181B0D"/>
                  </a:solidFill>
                </a:uFill>
                <a:latin typeface="Times New Roman"/>
                <a:cs typeface="Times New Roman"/>
              </a:rPr>
              <a:t> </a:t>
            </a:r>
            <a:r>
              <a:rPr sz="1700" u="sng" spc="-45" dirty="0">
                <a:solidFill>
                  <a:srgbClr val="181B0D"/>
                </a:solidFill>
                <a:uFill>
                  <a:solidFill>
                    <a:srgbClr val="181B0D"/>
                  </a:solidFill>
                </a:uFill>
                <a:latin typeface="Times New Roman"/>
                <a:cs typeface="Times New Roman"/>
              </a:rPr>
              <a:t>za</a:t>
            </a:r>
            <a:r>
              <a:rPr sz="1700" u="sng" spc="-20" dirty="0">
                <a:solidFill>
                  <a:srgbClr val="181B0D"/>
                </a:solidFill>
                <a:uFill>
                  <a:solidFill>
                    <a:srgbClr val="181B0D"/>
                  </a:solidFill>
                </a:uFill>
                <a:latin typeface="Times New Roman"/>
                <a:cs typeface="Times New Roman"/>
              </a:rPr>
              <a:t> </a:t>
            </a:r>
            <a:r>
              <a:rPr sz="1700" u="sng" spc="-30" dirty="0">
                <a:solidFill>
                  <a:srgbClr val="181B0D"/>
                </a:solidFill>
                <a:uFill>
                  <a:solidFill>
                    <a:srgbClr val="181B0D"/>
                  </a:solidFill>
                </a:uFill>
                <a:latin typeface="Times New Roman"/>
                <a:cs typeface="Times New Roman"/>
              </a:rPr>
              <a:t>upis</a:t>
            </a:r>
            <a:r>
              <a:rPr sz="1700" u="sng" spc="-10" dirty="0">
                <a:solidFill>
                  <a:srgbClr val="181B0D"/>
                </a:solidFill>
                <a:uFill>
                  <a:solidFill>
                    <a:srgbClr val="181B0D"/>
                  </a:solidFill>
                </a:uFill>
                <a:latin typeface="Times New Roman"/>
                <a:cs typeface="Times New Roman"/>
              </a:rPr>
              <a:t> </a:t>
            </a:r>
            <a:r>
              <a:rPr sz="1700" u="sng" spc="-45" dirty="0">
                <a:solidFill>
                  <a:srgbClr val="181B0D"/>
                </a:solidFill>
                <a:uFill>
                  <a:solidFill>
                    <a:srgbClr val="181B0D"/>
                  </a:solidFill>
                </a:uFill>
                <a:latin typeface="Times New Roman"/>
                <a:cs typeface="Times New Roman"/>
              </a:rPr>
              <a:t>učenika</a:t>
            </a:r>
            <a:r>
              <a:rPr sz="1700" u="sng" spc="-15" dirty="0">
                <a:solidFill>
                  <a:srgbClr val="181B0D"/>
                </a:solidFill>
                <a:uFill>
                  <a:solidFill>
                    <a:srgbClr val="181B0D"/>
                  </a:solidFill>
                </a:uFill>
                <a:latin typeface="Times New Roman"/>
                <a:cs typeface="Times New Roman"/>
              </a:rPr>
              <a:t> </a:t>
            </a:r>
            <a:r>
              <a:rPr sz="1700" u="sng" spc="-20" dirty="0">
                <a:solidFill>
                  <a:srgbClr val="181B0D"/>
                </a:solidFill>
                <a:uFill>
                  <a:solidFill>
                    <a:srgbClr val="181B0D"/>
                  </a:solidFill>
                </a:uFill>
                <a:latin typeface="Times New Roman"/>
                <a:cs typeface="Times New Roman"/>
              </a:rPr>
              <a:t>u</a:t>
            </a:r>
            <a:r>
              <a:rPr sz="1700" u="sng" spc="-15" dirty="0">
                <a:solidFill>
                  <a:srgbClr val="181B0D"/>
                </a:solidFill>
                <a:uFill>
                  <a:solidFill>
                    <a:srgbClr val="181B0D"/>
                  </a:solidFill>
                </a:uFill>
                <a:latin typeface="Times New Roman"/>
                <a:cs typeface="Times New Roman"/>
              </a:rPr>
              <a:t> </a:t>
            </a:r>
            <a:r>
              <a:rPr sz="1700" u="sng" spc="-10" dirty="0">
                <a:solidFill>
                  <a:srgbClr val="181B0D"/>
                </a:solidFill>
                <a:uFill>
                  <a:solidFill>
                    <a:srgbClr val="181B0D"/>
                  </a:solidFill>
                </a:uFill>
                <a:latin typeface="Times New Roman"/>
                <a:cs typeface="Times New Roman"/>
              </a:rPr>
              <a:t>I.</a:t>
            </a:r>
            <a:r>
              <a:rPr sz="1700" u="sng" dirty="0">
                <a:solidFill>
                  <a:srgbClr val="181B0D"/>
                </a:solidFill>
                <a:uFill>
                  <a:solidFill>
                    <a:srgbClr val="181B0D"/>
                  </a:solidFill>
                </a:uFill>
                <a:latin typeface="Times New Roman"/>
                <a:cs typeface="Times New Roman"/>
              </a:rPr>
              <a:t> </a:t>
            </a:r>
            <a:r>
              <a:rPr sz="1700" u="sng" spc="-30" dirty="0">
                <a:solidFill>
                  <a:srgbClr val="181B0D"/>
                </a:solidFill>
                <a:uFill>
                  <a:solidFill>
                    <a:srgbClr val="181B0D"/>
                  </a:solidFill>
                </a:uFill>
                <a:latin typeface="Times New Roman"/>
                <a:cs typeface="Times New Roman"/>
              </a:rPr>
              <a:t>razred,</a:t>
            </a:r>
            <a:endParaRPr sz="1700" dirty="0">
              <a:latin typeface="Times New Roman"/>
              <a:cs typeface="Times New Roman"/>
            </a:endParaRPr>
          </a:p>
          <a:p>
            <a:pPr marL="396875" indent="-384810">
              <a:lnSpc>
                <a:spcPct val="100000"/>
              </a:lnSpc>
              <a:spcBef>
                <a:spcPts val="1205"/>
              </a:spcBef>
              <a:buFont typeface="Franklin Gothic Medium"/>
              <a:buChar char="■"/>
              <a:tabLst>
                <a:tab pos="396875" algn="l"/>
                <a:tab pos="397510" algn="l"/>
              </a:tabLst>
            </a:pPr>
            <a:r>
              <a:rPr sz="1700" u="sng" spc="-15" dirty="0">
                <a:solidFill>
                  <a:srgbClr val="181B0D"/>
                </a:solidFill>
                <a:uFill>
                  <a:solidFill>
                    <a:srgbClr val="181B0D"/>
                  </a:solidFill>
                </a:uFill>
                <a:latin typeface="Times New Roman"/>
                <a:cs typeface="Times New Roman"/>
              </a:rPr>
              <a:t>predmet</a:t>
            </a:r>
            <a:r>
              <a:rPr sz="1700" u="sng" spc="5" dirty="0">
                <a:solidFill>
                  <a:srgbClr val="181B0D"/>
                </a:solidFill>
                <a:uFill>
                  <a:solidFill>
                    <a:srgbClr val="181B0D"/>
                  </a:solidFill>
                </a:uFill>
                <a:latin typeface="Times New Roman"/>
                <a:cs typeface="Times New Roman"/>
              </a:rPr>
              <a:t> </a:t>
            </a:r>
            <a:r>
              <a:rPr sz="1700" u="sng" spc="-5" dirty="0">
                <a:solidFill>
                  <a:srgbClr val="181B0D"/>
                </a:solidFill>
                <a:uFill>
                  <a:solidFill>
                    <a:srgbClr val="181B0D"/>
                  </a:solidFill>
                </a:uFill>
                <a:latin typeface="Times New Roman"/>
                <a:cs typeface="Times New Roman"/>
              </a:rPr>
              <a:t>posebno</a:t>
            </a:r>
            <a:r>
              <a:rPr sz="1700" u="sng" spc="-20" dirty="0">
                <a:solidFill>
                  <a:srgbClr val="181B0D"/>
                </a:solidFill>
                <a:uFill>
                  <a:solidFill>
                    <a:srgbClr val="181B0D"/>
                  </a:solidFill>
                </a:uFill>
                <a:latin typeface="Times New Roman"/>
                <a:cs typeface="Times New Roman"/>
              </a:rPr>
              <a:t> </a:t>
            </a:r>
            <a:r>
              <a:rPr sz="1700" u="sng" spc="-45" dirty="0">
                <a:solidFill>
                  <a:srgbClr val="181B0D"/>
                </a:solidFill>
                <a:uFill>
                  <a:solidFill>
                    <a:srgbClr val="181B0D"/>
                  </a:solidFill>
                </a:uFill>
                <a:latin typeface="Times New Roman"/>
                <a:cs typeface="Times New Roman"/>
              </a:rPr>
              <a:t>važan</a:t>
            </a:r>
            <a:r>
              <a:rPr sz="1700" u="sng" spc="-25" dirty="0">
                <a:solidFill>
                  <a:srgbClr val="181B0D"/>
                </a:solidFill>
                <a:uFill>
                  <a:solidFill>
                    <a:srgbClr val="181B0D"/>
                  </a:solidFill>
                </a:uFill>
                <a:latin typeface="Times New Roman"/>
                <a:cs typeface="Times New Roman"/>
              </a:rPr>
              <a:t> </a:t>
            </a:r>
            <a:r>
              <a:rPr sz="1700" u="sng" spc="-45" dirty="0">
                <a:solidFill>
                  <a:srgbClr val="181B0D"/>
                </a:solidFill>
                <a:uFill>
                  <a:solidFill>
                    <a:srgbClr val="181B0D"/>
                  </a:solidFill>
                </a:uFill>
                <a:latin typeface="Times New Roman"/>
                <a:cs typeface="Times New Roman"/>
              </a:rPr>
              <a:t>za</a:t>
            </a:r>
            <a:r>
              <a:rPr sz="1700" u="sng" spc="-15" dirty="0">
                <a:solidFill>
                  <a:srgbClr val="181B0D"/>
                </a:solidFill>
                <a:uFill>
                  <a:solidFill>
                    <a:srgbClr val="181B0D"/>
                  </a:solidFill>
                </a:uFill>
                <a:latin typeface="Times New Roman"/>
                <a:cs typeface="Times New Roman"/>
              </a:rPr>
              <a:t> </a:t>
            </a:r>
            <a:r>
              <a:rPr sz="1700" u="sng" spc="-30" dirty="0">
                <a:solidFill>
                  <a:srgbClr val="181B0D"/>
                </a:solidFill>
                <a:uFill>
                  <a:solidFill>
                    <a:srgbClr val="181B0D"/>
                  </a:solidFill>
                </a:uFill>
                <a:latin typeface="Times New Roman"/>
                <a:cs typeface="Times New Roman"/>
              </a:rPr>
              <a:t>upis</a:t>
            </a:r>
            <a:r>
              <a:rPr sz="1700" u="sng" dirty="0">
                <a:solidFill>
                  <a:srgbClr val="181B0D"/>
                </a:solidFill>
                <a:uFill>
                  <a:solidFill>
                    <a:srgbClr val="181B0D"/>
                  </a:solidFill>
                </a:uFill>
                <a:latin typeface="Times New Roman"/>
                <a:cs typeface="Times New Roman"/>
              </a:rPr>
              <a:t> </a:t>
            </a:r>
            <a:r>
              <a:rPr sz="1700" u="sng" spc="-60" dirty="0">
                <a:solidFill>
                  <a:srgbClr val="181B0D"/>
                </a:solidFill>
                <a:uFill>
                  <a:solidFill>
                    <a:srgbClr val="181B0D"/>
                  </a:solidFill>
                </a:uFill>
                <a:latin typeface="Times New Roman"/>
                <a:cs typeface="Times New Roman"/>
              </a:rPr>
              <a:t>koji</a:t>
            </a:r>
            <a:r>
              <a:rPr sz="1700" u="sng" spc="-15" dirty="0">
                <a:solidFill>
                  <a:srgbClr val="181B0D"/>
                </a:solidFill>
                <a:uFill>
                  <a:solidFill>
                    <a:srgbClr val="181B0D"/>
                  </a:solidFill>
                </a:uFill>
                <a:latin typeface="Times New Roman"/>
                <a:cs typeface="Times New Roman"/>
              </a:rPr>
              <a:t> </a:t>
            </a:r>
            <a:r>
              <a:rPr sz="1700" u="sng" spc="-25" dirty="0">
                <a:solidFill>
                  <a:srgbClr val="181B0D"/>
                </a:solidFill>
                <a:uFill>
                  <a:solidFill>
                    <a:srgbClr val="181B0D"/>
                  </a:solidFill>
                </a:uFill>
                <a:latin typeface="Times New Roman"/>
                <a:cs typeface="Times New Roman"/>
              </a:rPr>
              <a:t>određuje</a:t>
            </a:r>
            <a:r>
              <a:rPr sz="1700" u="sng" spc="-15" dirty="0">
                <a:solidFill>
                  <a:srgbClr val="181B0D"/>
                </a:solidFill>
                <a:uFill>
                  <a:solidFill>
                    <a:srgbClr val="181B0D"/>
                  </a:solidFill>
                </a:uFill>
                <a:latin typeface="Times New Roman"/>
                <a:cs typeface="Times New Roman"/>
              </a:rPr>
              <a:t> </a:t>
            </a:r>
            <a:r>
              <a:rPr sz="1700" u="sng" spc="-35" dirty="0">
                <a:solidFill>
                  <a:srgbClr val="181B0D"/>
                </a:solidFill>
                <a:uFill>
                  <a:solidFill>
                    <a:srgbClr val="181B0D"/>
                  </a:solidFill>
                </a:uFill>
                <a:latin typeface="Times New Roman"/>
                <a:cs typeface="Times New Roman"/>
              </a:rPr>
              <a:t>srednja</a:t>
            </a:r>
            <a:r>
              <a:rPr sz="1700" u="sng" spc="-15" dirty="0">
                <a:solidFill>
                  <a:srgbClr val="181B0D"/>
                </a:solidFill>
                <a:uFill>
                  <a:solidFill>
                    <a:srgbClr val="181B0D"/>
                  </a:solidFill>
                </a:uFill>
                <a:latin typeface="Times New Roman"/>
                <a:cs typeface="Times New Roman"/>
              </a:rPr>
              <a:t> </a:t>
            </a:r>
            <a:r>
              <a:rPr sz="1700" u="sng" spc="-50" dirty="0">
                <a:solidFill>
                  <a:srgbClr val="181B0D"/>
                </a:solidFill>
                <a:uFill>
                  <a:solidFill>
                    <a:srgbClr val="181B0D"/>
                  </a:solidFill>
                </a:uFill>
                <a:latin typeface="Times New Roman"/>
                <a:cs typeface="Times New Roman"/>
              </a:rPr>
              <a:t>škola,</a:t>
            </a:r>
            <a:endParaRPr sz="1700" dirty="0">
              <a:latin typeface="Times New Roman"/>
              <a:cs typeface="Times New Roman"/>
            </a:endParaRPr>
          </a:p>
          <a:p>
            <a:pPr marL="396875" indent="-384810">
              <a:lnSpc>
                <a:spcPct val="100000"/>
              </a:lnSpc>
              <a:spcBef>
                <a:spcPts val="1200"/>
              </a:spcBef>
              <a:buFont typeface="Franklin Gothic Medium"/>
              <a:buChar char="■"/>
              <a:tabLst>
                <a:tab pos="396875" algn="l"/>
                <a:tab pos="397510" algn="l"/>
              </a:tabLst>
            </a:pPr>
            <a:r>
              <a:rPr sz="1700" u="sng" spc="-40" dirty="0">
                <a:solidFill>
                  <a:srgbClr val="181B0D"/>
                </a:solidFill>
                <a:uFill>
                  <a:solidFill>
                    <a:srgbClr val="181B0D"/>
                  </a:solidFill>
                </a:uFill>
                <a:latin typeface="Times New Roman"/>
                <a:cs typeface="Times New Roman"/>
              </a:rPr>
              <a:t>natjecanje</a:t>
            </a:r>
            <a:r>
              <a:rPr sz="1700" u="sng" spc="-10" dirty="0">
                <a:solidFill>
                  <a:srgbClr val="181B0D"/>
                </a:solidFill>
                <a:uFill>
                  <a:solidFill>
                    <a:srgbClr val="181B0D"/>
                  </a:solidFill>
                </a:uFill>
                <a:latin typeface="Times New Roman"/>
                <a:cs typeface="Times New Roman"/>
              </a:rPr>
              <a:t> </a:t>
            </a:r>
            <a:r>
              <a:rPr sz="1700" u="sng" spc="-55" dirty="0">
                <a:solidFill>
                  <a:srgbClr val="181B0D"/>
                </a:solidFill>
                <a:uFill>
                  <a:solidFill>
                    <a:srgbClr val="181B0D"/>
                  </a:solidFill>
                </a:uFill>
                <a:latin typeface="Times New Roman"/>
                <a:cs typeface="Times New Roman"/>
              </a:rPr>
              <a:t>iz</a:t>
            </a:r>
            <a:r>
              <a:rPr sz="1700" u="sng" spc="-10" dirty="0">
                <a:solidFill>
                  <a:srgbClr val="181B0D"/>
                </a:solidFill>
                <a:uFill>
                  <a:solidFill>
                    <a:srgbClr val="181B0D"/>
                  </a:solidFill>
                </a:uFill>
                <a:latin typeface="Times New Roman"/>
                <a:cs typeface="Times New Roman"/>
              </a:rPr>
              <a:t> </a:t>
            </a:r>
            <a:r>
              <a:rPr sz="1700" u="sng" spc="-40" dirty="0">
                <a:solidFill>
                  <a:srgbClr val="181B0D"/>
                </a:solidFill>
                <a:uFill>
                  <a:solidFill>
                    <a:srgbClr val="181B0D"/>
                  </a:solidFill>
                </a:uFill>
                <a:latin typeface="Times New Roman"/>
                <a:cs typeface="Times New Roman"/>
              </a:rPr>
              <a:t>znanja</a:t>
            </a:r>
            <a:r>
              <a:rPr sz="1700" u="sng" spc="-20" dirty="0">
                <a:solidFill>
                  <a:srgbClr val="181B0D"/>
                </a:solidFill>
                <a:uFill>
                  <a:solidFill>
                    <a:srgbClr val="181B0D"/>
                  </a:solidFill>
                </a:uFill>
                <a:latin typeface="Times New Roman"/>
                <a:cs typeface="Times New Roman"/>
              </a:rPr>
              <a:t> </a:t>
            </a:r>
            <a:r>
              <a:rPr sz="1700" u="sng" spc="-50" dirty="0">
                <a:solidFill>
                  <a:srgbClr val="181B0D"/>
                </a:solidFill>
                <a:uFill>
                  <a:solidFill>
                    <a:srgbClr val="181B0D"/>
                  </a:solidFill>
                </a:uFill>
                <a:latin typeface="Times New Roman"/>
                <a:cs typeface="Times New Roman"/>
              </a:rPr>
              <a:t>koje</a:t>
            </a:r>
            <a:r>
              <a:rPr sz="1700" u="sng" spc="-10" dirty="0">
                <a:solidFill>
                  <a:srgbClr val="181B0D"/>
                </a:solidFill>
                <a:uFill>
                  <a:solidFill>
                    <a:srgbClr val="181B0D"/>
                  </a:solidFill>
                </a:uFill>
                <a:latin typeface="Times New Roman"/>
                <a:cs typeface="Times New Roman"/>
              </a:rPr>
              <a:t> </a:t>
            </a:r>
            <a:r>
              <a:rPr sz="1700" u="sng" spc="-45" dirty="0">
                <a:solidFill>
                  <a:srgbClr val="181B0D"/>
                </a:solidFill>
                <a:uFill>
                  <a:solidFill>
                    <a:srgbClr val="181B0D"/>
                  </a:solidFill>
                </a:uFill>
                <a:latin typeface="Times New Roman"/>
                <a:cs typeface="Times New Roman"/>
              </a:rPr>
              <a:t>se</a:t>
            </a:r>
            <a:r>
              <a:rPr sz="1700" u="sng" spc="10" dirty="0">
                <a:solidFill>
                  <a:srgbClr val="181B0D"/>
                </a:solidFill>
                <a:uFill>
                  <a:solidFill>
                    <a:srgbClr val="181B0D"/>
                  </a:solidFill>
                </a:uFill>
                <a:latin typeface="Times New Roman"/>
                <a:cs typeface="Times New Roman"/>
              </a:rPr>
              <a:t> </a:t>
            </a:r>
            <a:r>
              <a:rPr sz="1700" u="sng" spc="-35" dirty="0">
                <a:solidFill>
                  <a:srgbClr val="181B0D"/>
                </a:solidFill>
                <a:uFill>
                  <a:solidFill>
                    <a:srgbClr val="181B0D"/>
                  </a:solidFill>
                </a:uFill>
                <a:latin typeface="Times New Roman"/>
                <a:cs typeface="Times New Roman"/>
              </a:rPr>
              <a:t>vrednuje</a:t>
            </a:r>
            <a:r>
              <a:rPr sz="1700" u="sng" spc="-5" dirty="0">
                <a:solidFill>
                  <a:srgbClr val="181B0D"/>
                </a:solidFill>
                <a:uFill>
                  <a:solidFill>
                    <a:srgbClr val="181B0D"/>
                  </a:solidFill>
                </a:uFill>
                <a:latin typeface="Times New Roman"/>
                <a:cs typeface="Times New Roman"/>
              </a:rPr>
              <a:t> </a:t>
            </a:r>
            <a:r>
              <a:rPr sz="1700" u="sng" spc="-30" dirty="0">
                <a:solidFill>
                  <a:srgbClr val="181B0D"/>
                </a:solidFill>
                <a:uFill>
                  <a:solidFill>
                    <a:srgbClr val="181B0D"/>
                  </a:solidFill>
                </a:uFill>
                <a:latin typeface="Times New Roman"/>
                <a:cs typeface="Times New Roman"/>
              </a:rPr>
              <a:t>pri</a:t>
            </a:r>
            <a:r>
              <a:rPr sz="1700" u="sng" spc="-10" dirty="0">
                <a:solidFill>
                  <a:srgbClr val="181B0D"/>
                </a:solidFill>
                <a:uFill>
                  <a:solidFill>
                    <a:srgbClr val="181B0D"/>
                  </a:solidFill>
                </a:uFill>
                <a:latin typeface="Times New Roman"/>
                <a:cs typeface="Times New Roman"/>
              </a:rPr>
              <a:t> </a:t>
            </a:r>
            <a:r>
              <a:rPr sz="1700" u="sng" spc="-35" dirty="0">
                <a:solidFill>
                  <a:srgbClr val="181B0D"/>
                </a:solidFill>
                <a:uFill>
                  <a:solidFill>
                    <a:srgbClr val="181B0D"/>
                  </a:solidFill>
                </a:uFill>
                <a:latin typeface="Times New Roman"/>
                <a:cs typeface="Times New Roman"/>
              </a:rPr>
              <a:t>upisu,</a:t>
            </a:r>
            <a:r>
              <a:rPr sz="1700" u="sng" spc="-5" dirty="0">
                <a:solidFill>
                  <a:srgbClr val="181B0D"/>
                </a:solidFill>
                <a:uFill>
                  <a:solidFill>
                    <a:srgbClr val="181B0D"/>
                  </a:solidFill>
                </a:uFill>
                <a:latin typeface="Times New Roman"/>
                <a:cs typeface="Times New Roman"/>
              </a:rPr>
              <a:t> </a:t>
            </a:r>
            <a:r>
              <a:rPr sz="1700" u="sng" spc="-65" dirty="0">
                <a:solidFill>
                  <a:srgbClr val="181B0D"/>
                </a:solidFill>
                <a:uFill>
                  <a:solidFill>
                    <a:srgbClr val="181B0D"/>
                  </a:solidFill>
                </a:uFill>
                <a:latin typeface="Times New Roman"/>
                <a:cs typeface="Times New Roman"/>
              </a:rPr>
              <a:t>a</a:t>
            </a:r>
            <a:r>
              <a:rPr sz="1700" u="sng" dirty="0">
                <a:solidFill>
                  <a:srgbClr val="181B0D"/>
                </a:solidFill>
                <a:uFill>
                  <a:solidFill>
                    <a:srgbClr val="181B0D"/>
                  </a:solidFill>
                </a:uFill>
                <a:latin typeface="Times New Roman"/>
                <a:cs typeface="Times New Roman"/>
              </a:rPr>
              <a:t> </a:t>
            </a:r>
            <a:r>
              <a:rPr sz="1700" u="sng" spc="-25" dirty="0">
                <a:solidFill>
                  <a:srgbClr val="181B0D"/>
                </a:solidFill>
                <a:uFill>
                  <a:solidFill>
                    <a:srgbClr val="181B0D"/>
                  </a:solidFill>
                </a:uFill>
                <a:latin typeface="Times New Roman"/>
                <a:cs typeface="Times New Roman"/>
              </a:rPr>
              <a:t>određuje</a:t>
            </a:r>
            <a:r>
              <a:rPr sz="1700" u="sng" spc="-15" dirty="0">
                <a:solidFill>
                  <a:srgbClr val="181B0D"/>
                </a:solidFill>
                <a:uFill>
                  <a:solidFill>
                    <a:srgbClr val="181B0D"/>
                  </a:solidFill>
                </a:uFill>
                <a:latin typeface="Times New Roman"/>
                <a:cs typeface="Times New Roman"/>
              </a:rPr>
              <a:t> </a:t>
            </a:r>
            <a:r>
              <a:rPr sz="1700" u="sng" spc="-35" dirty="0">
                <a:solidFill>
                  <a:srgbClr val="181B0D"/>
                </a:solidFill>
                <a:uFill>
                  <a:solidFill>
                    <a:srgbClr val="181B0D"/>
                  </a:solidFill>
                </a:uFill>
                <a:latin typeface="Times New Roman"/>
                <a:cs typeface="Times New Roman"/>
              </a:rPr>
              <a:t>ga</a:t>
            </a:r>
            <a:endParaRPr sz="1700" dirty="0">
              <a:latin typeface="Times New Roman"/>
              <a:cs typeface="Times New Roman"/>
            </a:endParaRPr>
          </a:p>
        </p:txBody>
      </p:sp>
      <p:sp>
        <p:nvSpPr>
          <p:cNvPr id="8" name="object 8"/>
          <p:cNvSpPr txBox="1"/>
          <p:nvPr/>
        </p:nvSpPr>
        <p:spPr>
          <a:xfrm>
            <a:off x="914400" y="4057335"/>
            <a:ext cx="5887403" cy="285115"/>
          </a:xfrm>
          <a:prstGeom prst="rect">
            <a:avLst/>
          </a:prstGeom>
        </p:spPr>
        <p:txBody>
          <a:bodyPr vert="horz" wrap="square" lIns="0" tIns="12700" rIns="0" bIns="0" rtlCol="0">
            <a:spAutoFit/>
          </a:bodyPr>
          <a:lstStyle/>
          <a:p>
            <a:pPr marL="12700">
              <a:lnSpc>
                <a:spcPct val="100000"/>
              </a:lnSpc>
              <a:spcBef>
                <a:spcPts val="100"/>
              </a:spcBef>
              <a:tabLst>
                <a:tab pos="5092700" algn="l"/>
              </a:tabLst>
            </a:pPr>
            <a:r>
              <a:rPr sz="1700" u="sng" spc="-15" dirty="0">
                <a:solidFill>
                  <a:srgbClr val="181B0D"/>
                </a:solidFill>
                <a:uFill>
                  <a:solidFill>
                    <a:srgbClr val="181B0D"/>
                  </a:solidFill>
                </a:uFill>
                <a:latin typeface="Times New Roman"/>
                <a:cs typeface="Times New Roman"/>
              </a:rPr>
              <a:t>sred</a:t>
            </a:r>
            <a:r>
              <a:rPr sz="1700" u="sng" spc="-25" dirty="0">
                <a:solidFill>
                  <a:srgbClr val="181B0D"/>
                </a:solidFill>
                <a:uFill>
                  <a:solidFill>
                    <a:srgbClr val="181B0D"/>
                  </a:solidFill>
                </a:uFill>
                <a:latin typeface="Times New Roman"/>
                <a:cs typeface="Times New Roman"/>
              </a:rPr>
              <a:t>n</a:t>
            </a:r>
            <a:r>
              <a:rPr sz="1700" u="sng" spc="-85" dirty="0">
                <a:solidFill>
                  <a:srgbClr val="181B0D"/>
                </a:solidFill>
                <a:uFill>
                  <a:solidFill>
                    <a:srgbClr val="181B0D"/>
                  </a:solidFill>
                </a:uFill>
                <a:latin typeface="Times New Roman"/>
                <a:cs typeface="Times New Roman"/>
              </a:rPr>
              <a:t>j</a:t>
            </a:r>
            <a:r>
              <a:rPr sz="1700" u="sng" spc="-65" dirty="0">
                <a:solidFill>
                  <a:srgbClr val="181B0D"/>
                </a:solidFill>
                <a:uFill>
                  <a:solidFill>
                    <a:srgbClr val="181B0D"/>
                  </a:solidFill>
                </a:uFill>
                <a:latin typeface="Times New Roman"/>
                <a:cs typeface="Times New Roman"/>
              </a:rPr>
              <a:t>a</a:t>
            </a:r>
            <a:r>
              <a:rPr sz="1700" u="sng" spc="-15" dirty="0">
                <a:solidFill>
                  <a:srgbClr val="181B0D"/>
                </a:solidFill>
                <a:uFill>
                  <a:solidFill>
                    <a:srgbClr val="181B0D"/>
                  </a:solidFill>
                </a:uFill>
                <a:latin typeface="Times New Roman"/>
                <a:cs typeface="Times New Roman"/>
              </a:rPr>
              <a:t> </a:t>
            </a:r>
            <a:r>
              <a:rPr sz="1700" u="sng" spc="-40" dirty="0">
                <a:solidFill>
                  <a:srgbClr val="181B0D"/>
                </a:solidFill>
                <a:uFill>
                  <a:solidFill>
                    <a:srgbClr val="181B0D"/>
                  </a:solidFill>
                </a:uFill>
                <a:latin typeface="Times New Roman"/>
                <a:cs typeface="Times New Roman"/>
              </a:rPr>
              <a:t>š</a:t>
            </a:r>
            <a:r>
              <a:rPr sz="1700" u="sng" spc="-75" dirty="0">
                <a:solidFill>
                  <a:srgbClr val="181B0D"/>
                </a:solidFill>
                <a:uFill>
                  <a:solidFill>
                    <a:srgbClr val="181B0D"/>
                  </a:solidFill>
                </a:uFill>
                <a:latin typeface="Times New Roman"/>
                <a:cs typeface="Times New Roman"/>
              </a:rPr>
              <a:t>k</a:t>
            </a:r>
            <a:r>
              <a:rPr sz="1700" u="sng" spc="-45" dirty="0">
                <a:solidFill>
                  <a:srgbClr val="181B0D"/>
                </a:solidFill>
                <a:uFill>
                  <a:solidFill>
                    <a:srgbClr val="181B0D"/>
                  </a:solidFill>
                </a:uFill>
                <a:latin typeface="Times New Roman"/>
                <a:cs typeface="Times New Roman"/>
              </a:rPr>
              <a:t>ol</a:t>
            </a:r>
            <a:r>
              <a:rPr sz="1700" u="sng" spc="-50" dirty="0">
                <a:solidFill>
                  <a:srgbClr val="181B0D"/>
                </a:solidFill>
                <a:uFill>
                  <a:solidFill>
                    <a:srgbClr val="181B0D"/>
                  </a:solidFill>
                </a:uFill>
                <a:latin typeface="Times New Roman"/>
                <a:cs typeface="Times New Roman"/>
              </a:rPr>
              <a:t>a</a:t>
            </a:r>
            <a:r>
              <a:rPr sz="1700" u="sng" spc="-55" dirty="0">
                <a:solidFill>
                  <a:srgbClr val="181B0D"/>
                </a:solidFill>
                <a:uFill>
                  <a:solidFill>
                    <a:srgbClr val="181B0D"/>
                  </a:solidFill>
                </a:uFill>
                <a:latin typeface="Times New Roman"/>
                <a:cs typeface="Times New Roman"/>
              </a:rPr>
              <a:t>,</a:t>
            </a:r>
            <a:r>
              <a:rPr sz="1700" dirty="0">
                <a:solidFill>
                  <a:srgbClr val="181B0D"/>
                </a:solidFill>
                <a:latin typeface="Times New Roman"/>
                <a:cs typeface="Times New Roman"/>
              </a:rPr>
              <a:t>	</a:t>
            </a:r>
            <a:r>
              <a:rPr sz="1700" dirty="0">
                <a:solidFill>
                  <a:srgbClr val="181B0D"/>
                </a:solidFill>
                <a:latin typeface="Franklin Gothic Medium"/>
                <a:cs typeface="Franklin Gothic Medium"/>
              </a:rPr>
              <a:t>■</a:t>
            </a:r>
            <a:endParaRPr sz="1700" dirty="0">
              <a:latin typeface="Franklin Gothic Medium"/>
              <a:cs typeface="Franklin Gothic Medium"/>
            </a:endParaRPr>
          </a:p>
        </p:txBody>
      </p:sp>
      <p:sp>
        <p:nvSpPr>
          <p:cNvPr id="9" name="object 9"/>
          <p:cNvSpPr txBox="1"/>
          <p:nvPr/>
        </p:nvSpPr>
        <p:spPr>
          <a:xfrm>
            <a:off x="626110" y="4724602"/>
            <a:ext cx="5621020" cy="1626870"/>
          </a:xfrm>
          <a:prstGeom prst="rect">
            <a:avLst/>
          </a:prstGeom>
        </p:spPr>
        <p:txBody>
          <a:bodyPr vert="horz" wrap="square" lIns="0" tIns="13335" rIns="0" bIns="0" rtlCol="0">
            <a:spAutoFit/>
          </a:bodyPr>
          <a:lstStyle/>
          <a:p>
            <a:pPr marL="396875" indent="-384810">
              <a:lnSpc>
                <a:spcPct val="100000"/>
              </a:lnSpc>
              <a:spcBef>
                <a:spcPts val="105"/>
              </a:spcBef>
              <a:buFont typeface="Franklin Gothic Medium"/>
              <a:buChar char="■"/>
              <a:tabLst>
                <a:tab pos="396875" algn="l"/>
                <a:tab pos="397510" algn="l"/>
              </a:tabLst>
            </a:pPr>
            <a:r>
              <a:rPr sz="1700" u="sng" spc="-20" dirty="0">
                <a:solidFill>
                  <a:srgbClr val="181B0D"/>
                </a:solidFill>
                <a:uFill>
                  <a:solidFill>
                    <a:srgbClr val="181B0D"/>
                  </a:solidFill>
                </a:uFill>
                <a:latin typeface="Times New Roman"/>
                <a:cs typeface="Times New Roman"/>
              </a:rPr>
              <a:t>popis</a:t>
            </a:r>
            <a:r>
              <a:rPr sz="1700" u="sng" spc="-15" dirty="0">
                <a:solidFill>
                  <a:srgbClr val="181B0D"/>
                </a:solidFill>
                <a:uFill>
                  <a:solidFill>
                    <a:srgbClr val="181B0D"/>
                  </a:solidFill>
                </a:uFill>
                <a:latin typeface="Times New Roman"/>
                <a:cs typeface="Times New Roman"/>
              </a:rPr>
              <a:t> </a:t>
            </a:r>
            <a:r>
              <a:rPr sz="1700" u="sng" spc="-35" dirty="0">
                <a:solidFill>
                  <a:srgbClr val="181B0D"/>
                </a:solidFill>
                <a:uFill>
                  <a:solidFill>
                    <a:srgbClr val="181B0D"/>
                  </a:solidFill>
                </a:uFill>
                <a:latin typeface="Times New Roman"/>
                <a:cs typeface="Times New Roman"/>
              </a:rPr>
              <a:t>zdravstvenih</a:t>
            </a:r>
            <a:r>
              <a:rPr sz="1700" u="sng" spc="-20" dirty="0">
                <a:solidFill>
                  <a:srgbClr val="181B0D"/>
                </a:solidFill>
                <a:uFill>
                  <a:solidFill>
                    <a:srgbClr val="181B0D"/>
                  </a:solidFill>
                </a:uFill>
                <a:latin typeface="Times New Roman"/>
                <a:cs typeface="Times New Roman"/>
              </a:rPr>
              <a:t> </a:t>
            </a:r>
            <a:r>
              <a:rPr sz="1700" u="sng" spc="-45" dirty="0">
                <a:solidFill>
                  <a:srgbClr val="181B0D"/>
                </a:solidFill>
                <a:uFill>
                  <a:solidFill>
                    <a:srgbClr val="181B0D"/>
                  </a:solidFill>
                </a:uFill>
                <a:latin typeface="Times New Roman"/>
                <a:cs typeface="Times New Roman"/>
              </a:rPr>
              <a:t>zahtjeva</a:t>
            </a:r>
            <a:r>
              <a:rPr sz="1700" u="sng" spc="-10" dirty="0">
                <a:solidFill>
                  <a:srgbClr val="181B0D"/>
                </a:solidFill>
                <a:uFill>
                  <a:solidFill>
                    <a:srgbClr val="181B0D"/>
                  </a:solidFill>
                </a:uFill>
                <a:latin typeface="Times New Roman"/>
                <a:cs typeface="Times New Roman"/>
              </a:rPr>
              <a:t> </a:t>
            </a:r>
            <a:r>
              <a:rPr sz="1700" u="sng" spc="-45" dirty="0">
                <a:solidFill>
                  <a:srgbClr val="181B0D"/>
                </a:solidFill>
                <a:uFill>
                  <a:solidFill>
                    <a:srgbClr val="181B0D"/>
                  </a:solidFill>
                </a:uFill>
                <a:latin typeface="Times New Roman"/>
                <a:cs typeface="Times New Roman"/>
              </a:rPr>
              <a:t>za</a:t>
            </a:r>
            <a:r>
              <a:rPr sz="1700" u="sng" spc="-10" dirty="0">
                <a:solidFill>
                  <a:srgbClr val="181B0D"/>
                </a:solidFill>
                <a:uFill>
                  <a:solidFill>
                    <a:srgbClr val="181B0D"/>
                  </a:solidFill>
                </a:uFill>
                <a:latin typeface="Times New Roman"/>
                <a:cs typeface="Times New Roman"/>
              </a:rPr>
              <a:t> </a:t>
            </a:r>
            <a:r>
              <a:rPr sz="1700" u="sng" spc="-20" dirty="0">
                <a:solidFill>
                  <a:srgbClr val="181B0D"/>
                </a:solidFill>
                <a:uFill>
                  <a:solidFill>
                    <a:srgbClr val="181B0D"/>
                  </a:solidFill>
                </a:uFill>
                <a:latin typeface="Times New Roman"/>
                <a:cs typeface="Times New Roman"/>
              </a:rPr>
              <a:t>programe</a:t>
            </a:r>
            <a:r>
              <a:rPr sz="1700" u="sng" spc="-15" dirty="0">
                <a:solidFill>
                  <a:srgbClr val="181B0D"/>
                </a:solidFill>
                <a:uFill>
                  <a:solidFill>
                    <a:srgbClr val="181B0D"/>
                  </a:solidFill>
                </a:uFill>
                <a:latin typeface="Times New Roman"/>
                <a:cs typeface="Times New Roman"/>
              </a:rPr>
              <a:t> </a:t>
            </a:r>
            <a:r>
              <a:rPr sz="1700" u="sng" spc="-35" dirty="0">
                <a:solidFill>
                  <a:srgbClr val="181B0D"/>
                </a:solidFill>
                <a:uFill>
                  <a:solidFill>
                    <a:srgbClr val="181B0D"/>
                  </a:solidFill>
                </a:uFill>
                <a:latin typeface="Times New Roman"/>
                <a:cs typeface="Times New Roman"/>
              </a:rPr>
              <a:t>obrazovanja</a:t>
            </a:r>
            <a:r>
              <a:rPr sz="1700" u="sng" spc="-45" dirty="0">
                <a:solidFill>
                  <a:srgbClr val="181B0D"/>
                </a:solidFill>
                <a:uFill>
                  <a:solidFill>
                    <a:srgbClr val="181B0D"/>
                  </a:solidFill>
                </a:uFill>
                <a:latin typeface="Times New Roman"/>
                <a:cs typeface="Times New Roman"/>
              </a:rPr>
              <a:t> </a:t>
            </a:r>
            <a:r>
              <a:rPr sz="1700" u="sng" spc="-15" dirty="0">
                <a:solidFill>
                  <a:srgbClr val="181B0D"/>
                </a:solidFill>
                <a:uFill>
                  <a:solidFill>
                    <a:srgbClr val="181B0D"/>
                  </a:solidFill>
                </a:uFill>
                <a:latin typeface="Times New Roman"/>
                <a:cs typeface="Times New Roman"/>
              </a:rPr>
              <a:t>u</a:t>
            </a:r>
            <a:r>
              <a:rPr sz="1700" u="sng" spc="15" dirty="0">
                <a:solidFill>
                  <a:srgbClr val="181B0D"/>
                </a:solidFill>
                <a:uFill>
                  <a:solidFill>
                    <a:srgbClr val="181B0D"/>
                  </a:solidFill>
                </a:uFill>
                <a:latin typeface="Times New Roman"/>
                <a:cs typeface="Times New Roman"/>
              </a:rPr>
              <a:t> </a:t>
            </a:r>
            <a:r>
              <a:rPr sz="1700" u="sng" spc="-50" dirty="0">
                <a:solidFill>
                  <a:srgbClr val="181B0D"/>
                </a:solidFill>
                <a:uFill>
                  <a:solidFill>
                    <a:srgbClr val="181B0D"/>
                  </a:solidFill>
                </a:uFill>
                <a:latin typeface="Times New Roman"/>
                <a:cs typeface="Times New Roman"/>
              </a:rPr>
              <a:t>koje</a:t>
            </a:r>
            <a:r>
              <a:rPr sz="1700" spc="40" dirty="0">
                <a:solidFill>
                  <a:srgbClr val="181B0D"/>
                </a:solidFill>
                <a:latin typeface="Times New Roman"/>
                <a:cs typeface="Times New Roman"/>
              </a:rPr>
              <a:t> </a:t>
            </a:r>
            <a:r>
              <a:rPr sz="1700" dirty="0">
                <a:solidFill>
                  <a:srgbClr val="181B0D"/>
                </a:solidFill>
                <a:latin typeface="Franklin Gothic Medium"/>
                <a:cs typeface="Franklin Gothic Medium"/>
              </a:rPr>
              <a:t>■</a:t>
            </a:r>
            <a:endParaRPr sz="1700" dirty="0">
              <a:latin typeface="Franklin Gothic Medium"/>
              <a:cs typeface="Franklin Gothic Medium"/>
            </a:endParaRPr>
          </a:p>
          <a:p>
            <a:pPr marL="396875">
              <a:lnSpc>
                <a:spcPct val="100000"/>
              </a:lnSpc>
              <a:spcBef>
                <a:spcPts val="5"/>
              </a:spcBef>
            </a:pPr>
            <a:r>
              <a:rPr sz="1700" u="sng" spc="-35" dirty="0">
                <a:solidFill>
                  <a:srgbClr val="181B0D"/>
                </a:solidFill>
                <a:uFill>
                  <a:solidFill>
                    <a:srgbClr val="181B0D"/>
                  </a:solidFill>
                </a:uFill>
                <a:latin typeface="Times New Roman"/>
                <a:cs typeface="Times New Roman"/>
              </a:rPr>
              <a:t>srednja</a:t>
            </a:r>
            <a:r>
              <a:rPr sz="1700" u="sng" spc="-20" dirty="0">
                <a:solidFill>
                  <a:srgbClr val="181B0D"/>
                </a:solidFill>
                <a:uFill>
                  <a:solidFill>
                    <a:srgbClr val="181B0D"/>
                  </a:solidFill>
                </a:uFill>
                <a:latin typeface="Times New Roman"/>
                <a:cs typeface="Times New Roman"/>
              </a:rPr>
              <a:t> </a:t>
            </a:r>
            <a:r>
              <a:rPr sz="1700" u="sng" spc="-50" dirty="0">
                <a:solidFill>
                  <a:srgbClr val="181B0D"/>
                </a:solidFill>
                <a:uFill>
                  <a:solidFill>
                    <a:srgbClr val="181B0D"/>
                  </a:solidFill>
                </a:uFill>
                <a:latin typeface="Times New Roman"/>
                <a:cs typeface="Times New Roman"/>
              </a:rPr>
              <a:t>škola</a:t>
            </a:r>
            <a:r>
              <a:rPr sz="1700" u="sng" spc="-20" dirty="0">
                <a:solidFill>
                  <a:srgbClr val="181B0D"/>
                </a:solidFill>
                <a:uFill>
                  <a:solidFill>
                    <a:srgbClr val="181B0D"/>
                  </a:solidFill>
                </a:uFill>
                <a:latin typeface="Times New Roman"/>
                <a:cs typeface="Times New Roman"/>
              </a:rPr>
              <a:t> </a:t>
            </a:r>
            <a:r>
              <a:rPr sz="1700" u="sng" spc="-40" dirty="0">
                <a:solidFill>
                  <a:srgbClr val="181B0D"/>
                </a:solidFill>
                <a:uFill>
                  <a:solidFill>
                    <a:srgbClr val="181B0D"/>
                  </a:solidFill>
                </a:uFill>
                <a:latin typeface="Times New Roman"/>
                <a:cs typeface="Times New Roman"/>
              </a:rPr>
              <a:t>planira</a:t>
            </a:r>
            <a:r>
              <a:rPr sz="1700" u="sng" spc="-45" dirty="0">
                <a:solidFill>
                  <a:srgbClr val="181B0D"/>
                </a:solidFill>
                <a:uFill>
                  <a:solidFill>
                    <a:srgbClr val="181B0D"/>
                  </a:solidFill>
                </a:uFill>
                <a:latin typeface="Times New Roman"/>
                <a:cs typeface="Times New Roman"/>
              </a:rPr>
              <a:t> </a:t>
            </a:r>
            <a:r>
              <a:rPr sz="1700" u="sng" spc="-35" dirty="0">
                <a:solidFill>
                  <a:srgbClr val="181B0D"/>
                </a:solidFill>
                <a:uFill>
                  <a:solidFill>
                    <a:srgbClr val="181B0D"/>
                  </a:solidFill>
                </a:uFill>
                <a:latin typeface="Times New Roman"/>
                <a:cs typeface="Times New Roman"/>
              </a:rPr>
              <a:t>upisati</a:t>
            </a:r>
            <a:r>
              <a:rPr sz="1700" u="sng" spc="-15" dirty="0">
                <a:solidFill>
                  <a:srgbClr val="181B0D"/>
                </a:solidFill>
                <a:uFill>
                  <a:solidFill>
                    <a:srgbClr val="181B0D"/>
                  </a:solidFill>
                </a:uFill>
                <a:latin typeface="Times New Roman"/>
                <a:cs typeface="Times New Roman"/>
              </a:rPr>
              <a:t> </a:t>
            </a:r>
            <a:r>
              <a:rPr sz="1700" u="sng" spc="-45" dirty="0">
                <a:solidFill>
                  <a:srgbClr val="181B0D"/>
                </a:solidFill>
                <a:uFill>
                  <a:solidFill>
                    <a:srgbClr val="181B0D"/>
                  </a:solidFill>
                </a:uFill>
                <a:latin typeface="Times New Roman"/>
                <a:cs typeface="Times New Roman"/>
              </a:rPr>
              <a:t>učenike</a:t>
            </a:r>
            <a:endParaRPr sz="1700" dirty="0">
              <a:latin typeface="Times New Roman"/>
              <a:cs typeface="Times New Roman"/>
            </a:endParaRPr>
          </a:p>
          <a:p>
            <a:pPr marL="396875" indent="-384810">
              <a:lnSpc>
                <a:spcPct val="100000"/>
              </a:lnSpc>
              <a:spcBef>
                <a:spcPts val="1200"/>
              </a:spcBef>
              <a:buFont typeface="Franklin Gothic Medium"/>
              <a:buChar char="■"/>
              <a:tabLst>
                <a:tab pos="396875" algn="l"/>
                <a:tab pos="397510" algn="l"/>
              </a:tabLst>
            </a:pPr>
            <a:r>
              <a:rPr sz="1700" u="sng" spc="-20" dirty="0">
                <a:solidFill>
                  <a:srgbClr val="181B0D"/>
                </a:solidFill>
                <a:uFill>
                  <a:solidFill>
                    <a:srgbClr val="181B0D"/>
                  </a:solidFill>
                </a:uFill>
                <a:latin typeface="Times New Roman"/>
                <a:cs typeface="Times New Roman"/>
              </a:rPr>
              <a:t>popis</a:t>
            </a:r>
            <a:r>
              <a:rPr sz="1700" u="sng" spc="-15" dirty="0">
                <a:solidFill>
                  <a:srgbClr val="181B0D"/>
                </a:solidFill>
                <a:uFill>
                  <a:solidFill>
                    <a:srgbClr val="181B0D"/>
                  </a:solidFill>
                </a:uFill>
                <a:latin typeface="Times New Roman"/>
                <a:cs typeface="Times New Roman"/>
              </a:rPr>
              <a:t> </a:t>
            </a:r>
            <a:r>
              <a:rPr sz="1700" u="sng" spc="-10" dirty="0">
                <a:solidFill>
                  <a:srgbClr val="181B0D"/>
                </a:solidFill>
                <a:uFill>
                  <a:solidFill>
                    <a:srgbClr val="181B0D"/>
                  </a:solidFill>
                </a:uFill>
                <a:latin typeface="Times New Roman"/>
                <a:cs typeface="Times New Roman"/>
              </a:rPr>
              <a:t>potrebnih </a:t>
            </a:r>
            <a:r>
              <a:rPr sz="1700" u="sng" spc="-20" dirty="0">
                <a:solidFill>
                  <a:srgbClr val="181B0D"/>
                </a:solidFill>
                <a:uFill>
                  <a:solidFill>
                    <a:srgbClr val="181B0D"/>
                  </a:solidFill>
                </a:uFill>
                <a:latin typeface="Times New Roman"/>
                <a:cs typeface="Times New Roman"/>
              </a:rPr>
              <a:t>dokumenata</a:t>
            </a:r>
            <a:r>
              <a:rPr sz="1700" u="sng" dirty="0">
                <a:solidFill>
                  <a:srgbClr val="181B0D"/>
                </a:solidFill>
                <a:uFill>
                  <a:solidFill>
                    <a:srgbClr val="181B0D"/>
                  </a:solidFill>
                </a:uFill>
                <a:latin typeface="Times New Roman"/>
                <a:cs typeface="Times New Roman"/>
              </a:rPr>
              <a:t> </a:t>
            </a:r>
            <a:r>
              <a:rPr sz="1700" u="sng" spc="-60" dirty="0">
                <a:solidFill>
                  <a:srgbClr val="181B0D"/>
                </a:solidFill>
                <a:uFill>
                  <a:solidFill>
                    <a:srgbClr val="181B0D"/>
                  </a:solidFill>
                </a:uFill>
                <a:latin typeface="Times New Roman"/>
                <a:cs typeface="Times New Roman"/>
              </a:rPr>
              <a:t>koji</a:t>
            </a:r>
            <a:r>
              <a:rPr sz="1700" u="sng" spc="-15" dirty="0">
                <a:solidFill>
                  <a:srgbClr val="181B0D"/>
                </a:solidFill>
                <a:uFill>
                  <a:solidFill>
                    <a:srgbClr val="181B0D"/>
                  </a:solidFill>
                </a:uFill>
                <a:latin typeface="Times New Roman"/>
                <a:cs typeface="Times New Roman"/>
              </a:rPr>
              <a:t> </a:t>
            </a:r>
            <a:r>
              <a:rPr sz="1700" u="sng" spc="-30" dirty="0">
                <a:solidFill>
                  <a:srgbClr val="181B0D"/>
                </a:solidFill>
                <a:uFill>
                  <a:solidFill>
                    <a:srgbClr val="181B0D"/>
                  </a:solidFill>
                </a:uFill>
                <a:latin typeface="Times New Roman"/>
                <a:cs typeface="Times New Roman"/>
              </a:rPr>
              <a:t>su</a:t>
            </a:r>
            <a:r>
              <a:rPr sz="1700" u="sng" dirty="0">
                <a:solidFill>
                  <a:srgbClr val="181B0D"/>
                </a:solidFill>
                <a:uFill>
                  <a:solidFill>
                    <a:srgbClr val="181B0D"/>
                  </a:solidFill>
                </a:uFill>
                <a:latin typeface="Times New Roman"/>
                <a:cs typeface="Times New Roman"/>
              </a:rPr>
              <a:t> </a:t>
            </a:r>
            <a:r>
              <a:rPr sz="1700" u="sng" spc="-35" dirty="0">
                <a:solidFill>
                  <a:srgbClr val="181B0D"/>
                </a:solidFill>
                <a:uFill>
                  <a:solidFill>
                    <a:srgbClr val="181B0D"/>
                  </a:solidFill>
                </a:uFill>
                <a:latin typeface="Times New Roman"/>
                <a:cs typeface="Times New Roman"/>
              </a:rPr>
              <a:t>uvjet</a:t>
            </a:r>
            <a:r>
              <a:rPr sz="1700" u="sng" spc="-10" dirty="0">
                <a:solidFill>
                  <a:srgbClr val="181B0D"/>
                </a:solidFill>
                <a:uFill>
                  <a:solidFill>
                    <a:srgbClr val="181B0D"/>
                  </a:solidFill>
                </a:uFill>
                <a:latin typeface="Times New Roman"/>
                <a:cs typeface="Times New Roman"/>
              </a:rPr>
              <a:t> </a:t>
            </a:r>
            <a:r>
              <a:rPr sz="1700" u="sng" spc="-45" dirty="0">
                <a:solidFill>
                  <a:srgbClr val="181B0D"/>
                </a:solidFill>
                <a:uFill>
                  <a:solidFill>
                    <a:srgbClr val="181B0D"/>
                  </a:solidFill>
                </a:uFill>
                <a:latin typeface="Times New Roman"/>
                <a:cs typeface="Times New Roman"/>
              </a:rPr>
              <a:t>za</a:t>
            </a:r>
            <a:r>
              <a:rPr sz="1700" u="sng" spc="-15" dirty="0">
                <a:solidFill>
                  <a:srgbClr val="181B0D"/>
                </a:solidFill>
                <a:uFill>
                  <a:solidFill>
                    <a:srgbClr val="181B0D"/>
                  </a:solidFill>
                </a:uFill>
                <a:latin typeface="Times New Roman"/>
                <a:cs typeface="Times New Roman"/>
              </a:rPr>
              <a:t> </a:t>
            </a:r>
            <a:r>
              <a:rPr sz="1700" u="sng" spc="-30" dirty="0">
                <a:solidFill>
                  <a:srgbClr val="181B0D"/>
                </a:solidFill>
                <a:uFill>
                  <a:solidFill>
                    <a:srgbClr val="181B0D"/>
                  </a:solidFill>
                </a:uFill>
                <a:latin typeface="Times New Roman"/>
                <a:cs typeface="Times New Roman"/>
              </a:rPr>
              <a:t>upis</a:t>
            </a:r>
            <a:r>
              <a:rPr sz="1700" u="sng" dirty="0">
                <a:solidFill>
                  <a:srgbClr val="181B0D"/>
                </a:solidFill>
                <a:uFill>
                  <a:solidFill>
                    <a:srgbClr val="181B0D"/>
                  </a:solidFill>
                </a:uFill>
                <a:latin typeface="Times New Roman"/>
                <a:cs typeface="Times New Roman"/>
              </a:rPr>
              <a:t> </a:t>
            </a:r>
            <a:r>
              <a:rPr sz="1700" u="sng" spc="-20" dirty="0">
                <a:solidFill>
                  <a:srgbClr val="181B0D"/>
                </a:solidFill>
                <a:uFill>
                  <a:solidFill>
                    <a:srgbClr val="181B0D"/>
                  </a:solidFill>
                </a:uFill>
                <a:latin typeface="Times New Roman"/>
                <a:cs typeface="Times New Roman"/>
              </a:rPr>
              <a:t>u</a:t>
            </a:r>
            <a:r>
              <a:rPr sz="1700" u="sng" dirty="0">
                <a:solidFill>
                  <a:srgbClr val="181B0D"/>
                </a:solidFill>
                <a:uFill>
                  <a:solidFill>
                    <a:srgbClr val="181B0D"/>
                  </a:solidFill>
                </a:uFill>
                <a:latin typeface="Times New Roman"/>
                <a:cs typeface="Times New Roman"/>
              </a:rPr>
              <a:t> </a:t>
            </a:r>
            <a:r>
              <a:rPr sz="1700" u="sng" spc="-35" dirty="0">
                <a:solidFill>
                  <a:srgbClr val="181B0D"/>
                </a:solidFill>
                <a:uFill>
                  <a:solidFill>
                    <a:srgbClr val="181B0D"/>
                  </a:solidFill>
                </a:uFill>
                <a:latin typeface="Times New Roman"/>
                <a:cs typeface="Times New Roman"/>
              </a:rPr>
              <a:t>pojedini</a:t>
            </a:r>
            <a:r>
              <a:rPr sz="1700" spc="130" dirty="0">
                <a:solidFill>
                  <a:srgbClr val="181B0D"/>
                </a:solidFill>
                <a:latin typeface="Times New Roman"/>
                <a:cs typeface="Times New Roman"/>
              </a:rPr>
              <a:t> </a:t>
            </a:r>
            <a:r>
              <a:rPr sz="1700" dirty="0">
                <a:solidFill>
                  <a:srgbClr val="181B0D"/>
                </a:solidFill>
                <a:latin typeface="Franklin Gothic Medium"/>
                <a:cs typeface="Franklin Gothic Medium"/>
              </a:rPr>
              <a:t>■</a:t>
            </a:r>
            <a:endParaRPr sz="1700" dirty="0">
              <a:latin typeface="Franklin Gothic Medium"/>
              <a:cs typeface="Franklin Gothic Medium"/>
            </a:endParaRPr>
          </a:p>
          <a:p>
            <a:pPr marL="396875">
              <a:lnSpc>
                <a:spcPct val="100000"/>
              </a:lnSpc>
            </a:pPr>
            <a:r>
              <a:rPr sz="1700" u="sng" spc="-15" dirty="0">
                <a:solidFill>
                  <a:srgbClr val="181B0D"/>
                </a:solidFill>
                <a:uFill>
                  <a:solidFill>
                    <a:srgbClr val="181B0D"/>
                  </a:solidFill>
                </a:uFill>
                <a:latin typeface="Times New Roman"/>
                <a:cs typeface="Times New Roman"/>
              </a:rPr>
              <a:t>program</a:t>
            </a:r>
            <a:r>
              <a:rPr sz="1700" u="sng" spc="-40" dirty="0">
                <a:solidFill>
                  <a:srgbClr val="181B0D"/>
                </a:solidFill>
                <a:uFill>
                  <a:solidFill>
                    <a:srgbClr val="181B0D"/>
                  </a:solidFill>
                </a:uFill>
                <a:latin typeface="Times New Roman"/>
                <a:cs typeface="Times New Roman"/>
              </a:rPr>
              <a:t> obrazovanja,</a:t>
            </a:r>
            <a:endParaRPr sz="1700" dirty="0">
              <a:latin typeface="Times New Roman"/>
              <a:cs typeface="Times New Roman"/>
            </a:endParaRPr>
          </a:p>
          <a:p>
            <a:pPr marL="396875" indent="-384810">
              <a:lnSpc>
                <a:spcPct val="100000"/>
              </a:lnSpc>
              <a:spcBef>
                <a:spcPts val="1195"/>
              </a:spcBef>
              <a:buFont typeface="Franklin Gothic Medium"/>
              <a:buChar char="■"/>
              <a:tabLst>
                <a:tab pos="396875" algn="l"/>
                <a:tab pos="397510" algn="l"/>
              </a:tabLst>
            </a:pPr>
            <a:r>
              <a:rPr sz="1700" u="sng" spc="-20" dirty="0">
                <a:solidFill>
                  <a:srgbClr val="181B0D"/>
                </a:solidFill>
                <a:uFill>
                  <a:solidFill>
                    <a:srgbClr val="181B0D"/>
                  </a:solidFill>
                </a:uFill>
                <a:latin typeface="Times New Roman"/>
                <a:cs typeface="Times New Roman"/>
              </a:rPr>
              <a:t>datume</a:t>
            </a:r>
            <a:r>
              <a:rPr sz="1700" u="sng" spc="-5" dirty="0">
                <a:solidFill>
                  <a:srgbClr val="181B0D"/>
                </a:solidFill>
                <a:uFill>
                  <a:solidFill>
                    <a:srgbClr val="181B0D"/>
                  </a:solidFill>
                </a:uFill>
                <a:latin typeface="Times New Roman"/>
                <a:cs typeface="Times New Roman"/>
              </a:rPr>
              <a:t> </a:t>
            </a:r>
            <a:r>
              <a:rPr sz="1700" u="sng" spc="-30" dirty="0">
                <a:solidFill>
                  <a:srgbClr val="181B0D"/>
                </a:solidFill>
                <a:uFill>
                  <a:solidFill>
                    <a:srgbClr val="181B0D"/>
                  </a:solidFill>
                </a:uFill>
                <a:latin typeface="Times New Roman"/>
                <a:cs typeface="Times New Roman"/>
              </a:rPr>
              <a:t>provođenja</a:t>
            </a:r>
            <a:r>
              <a:rPr sz="1700" u="sng" spc="-25" dirty="0">
                <a:solidFill>
                  <a:srgbClr val="181B0D"/>
                </a:solidFill>
                <a:uFill>
                  <a:solidFill>
                    <a:srgbClr val="181B0D"/>
                  </a:solidFill>
                </a:uFill>
                <a:latin typeface="Times New Roman"/>
                <a:cs typeface="Times New Roman"/>
              </a:rPr>
              <a:t> </a:t>
            </a:r>
            <a:r>
              <a:rPr sz="1700" u="sng" spc="-10" dirty="0">
                <a:solidFill>
                  <a:srgbClr val="181B0D"/>
                </a:solidFill>
                <a:uFill>
                  <a:solidFill>
                    <a:srgbClr val="181B0D"/>
                  </a:solidFill>
                </a:uFill>
                <a:latin typeface="Times New Roman"/>
                <a:cs typeface="Times New Roman"/>
              </a:rPr>
              <a:t>dodatnih</a:t>
            </a:r>
            <a:r>
              <a:rPr sz="1700" u="sng" spc="-25" dirty="0">
                <a:solidFill>
                  <a:srgbClr val="181B0D"/>
                </a:solidFill>
                <a:uFill>
                  <a:solidFill>
                    <a:srgbClr val="181B0D"/>
                  </a:solidFill>
                </a:uFill>
                <a:latin typeface="Times New Roman"/>
                <a:cs typeface="Times New Roman"/>
              </a:rPr>
              <a:t> </a:t>
            </a:r>
            <a:r>
              <a:rPr sz="1700" u="sng" spc="-40" dirty="0">
                <a:solidFill>
                  <a:srgbClr val="181B0D"/>
                </a:solidFill>
                <a:uFill>
                  <a:solidFill>
                    <a:srgbClr val="181B0D"/>
                  </a:solidFill>
                </a:uFill>
                <a:latin typeface="Times New Roman"/>
                <a:cs typeface="Times New Roman"/>
              </a:rPr>
              <a:t>ispita</a:t>
            </a:r>
            <a:r>
              <a:rPr sz="1700" u="sng" spc="-15" dirty="0">
                <a:solidFill>
                  <a:srgbClr val="181B0D"/>
                </a:solidFill>
                <a:uFill>
                  <a:solidFill>
                    <a:srgbClr val="181B0D"/>
                  </a:solidFill>
                </a:uFill>
                <a:latin typeface="Times New Roman"/>
                <a:cs typeface="Times New Roman"/>
              </a:rPr>
              <a:t> </a:t>
            </a:r>
            <a:r>
              <a:rPr sz="1700" u="sng" spc="-85" dirty="0">
                <a:solidFill>
                  <a:srgbClr val="181B0D"/>
                </a:solidFill>
                <a:uFill>
                  <a:solidFill>
                    <a:srgbClr val="181B0D"/>
                  </a:solidFill>
                </a:uFill>
                <a:latin typeface="Times New Roman"/>
                <a:cs typeface="Times New Roman"/>
              </a:rPr>
              <a:t>i</a:t>
            </a:r>
            <a:r>
              <a:rPr sz="1700" u="sng" spc="-5" dirty="0">
                <a:solidFill>
                  <a:srgbClr val="181B0D"/>
                </a:solidFill>
                <a:uFill>
                  <a:solidFill>
                    <a:srgbClr val="181B0D"/>
                  </a:solidFill>
                </a:uFill>
                <a:latin typeface="Times New Roman"/>
                <a:cs typeface="Times New Roman"/>
              </a:rPr>
              <a:t> </a:t>
            </a:r>
            <a:r>
              <a:rPr sz="1700" u="sng" spc="-35" dirty="0">
                <a:solidFill>
                  <a:srgbClr val="181B0D"/>
                </a:solidFill>
                <a:uFill>
                  <a:solidFill>
                    <a:srgbClr val="181B0D"/>
                  </a:solidFill>
                </a:uFill>
                <a:latin typeface="Times New Roman"/>
                <a:cs typeface="Times New Roman"/>
              </a:rPr>
              <a:t>provjera,</a:t>
            </a:r>
            <a:endParaRPr sz="1700" dirty="0">
              <a:latin typeface="Times New Roman"/>
              <a:cs typeface="Times New Roman"/>
            </a:endParaRPr>
          </a:p>
        </p:txBody>
      </p:sp>
      <p:sp>
        <p:nvSpPr>
          <p:cNvPr id="10" name="object 10"/>
          <p:cNvSpPr txBox="1"/>
          <p:nvPr/>
        </p:nvSpPr>
        <p:spPr>
          <a:xfrm>
            <a:off x="5843651" y="2341708"/>
            <a:ext cx="5491480" cy="3897629"/>
          </a:xfrm>
          <a:prstGeom prst="rect">
            <a:avLst/>
          </a:prstGeom>
        </p:spPr>
        <p:txBody>
          <a:bodyPr vert="horz" wrap="square" lIns="0" tIns="13335" rIns="0" bIns="0" rtlCol="0">
            <a:spAutoFit/>
          </a:bodyPr>
          <a:lstStyle/>
          <a:p>
            <a:pPr marL="396240" marR="5080" indent="-384175">
              <a:lnSpc>
                <a:spcPct val="100000"/>
              </a:lnSpc>
              <a:spcBef>
                <a:spcPts val="105"/>
              </a:spcBef>
              <a:buFont typeface="Franklin Gothic Medium"/>
              <a:buChar char="■"/>
              <a:tabLst>
                <a:tab pos="396240" algn="l"/>
                <a:tab pos="396875" algn="l"/>
              </a:tabLst>
            </a:pPr>
            <a:r>
              <a:rPr sz="1700" u="sng" spc="-20" dirty="0">
                <a:solidFill>
                  <a:srgbClr val="181B0D"/>
                </a:solidFill>
                <a:uFill>
                  <a:solidFill>
                    <a:srgbClr val="181B0D"/>
                  </a:solidFill>
                </a:uFill>
                <a:latin typeface="Times New Roman"/>
                <a:cs typeface="Times New Roman"/>
              </a:rPr>
              <a:t>popis</a:t>
            </a:r>
            <a:r>
              <a:rPr sz="1700" u="sng" spc="150" dirty="0">
                <a:solidFill>
                  <a:srgbClr val="181B0D"/>
                </a:solidFill>
                <a:uFill>
                  <a:solidFill>
                    <a:srgbClr val="181B0D"/>
                  </a:solidFill>
                </a:uFill>
                <a:latin typeface="Times New Roman"/>
                <a:cs typeface="Times New Roman"/>
              </a:rPr>
              <a:t> </a:t>
            </a:r>
            <a:r>
              <a:rPr sz="1700" u="sng" spc="-25" dirty="0">
                <a:solidFill>
                  <a:srgbClr val="181B0D"/>
                </a:solidFill>
                <a:uFill>
                  <a:solidFill>
                    <a:srgbClr val="181B0D"/>
                  </a:solidFill>
                </a:uFill>
                <a:latin typeface="Times New Roman"/>
                <a:cs typeface="Times New Roman"/>
              </a:rPr>
              <a:t>stranih</a:t>
            </a:r>
            <a:r>
              <a:rPr sz="1700" u="sng" spc="135" dirty="0">
                <a:solidFill>
                  <a:srgbClr val="181B0D"/>
                </a:solidFill>
                <a:uFill>
                  <a:solidFill>
                    <a:srgbClr val="181B0D"/>
                  </a:solidFill>
                </a:uFill>
                <a:latin typeface="Times New Roman"/>
                <a:cs typeface="Times New Roman"/>
              </a:rPr>
              <a:t> </a:t>
            </a:r>
            <a:r>
              <a:rPr sz="1700" u="sng" spc="-60" dirty="0">
                <a:solidFill>
                  <a:srgbClr val="181B0D"/>
                </a:solidFill>
                <a:uFill>
                  <a:solidFill>
                    <a:srgbClr val="181B0D"/>
                  </a:solidFill>
                </a:uFill>
                <a:latin typeface="Times New Roman"/>
                <a:cs typeface="Times New Roman"/>
              </a:rPr>
              <a:t>jezika</a:t>
            </a:r>
            <a:r>
              <a:rPr sz="1700" u="sng" spc="190" dirty="0">
                <a:solidFill>
                  <a:srgbClr val="181B0D"/>
                </a:solidFill>
                <a:uFill>
                  <a:solidFill>
                    <a:srgbClr val="181B0D"/>
                  </a:solidFill>
                </a:uFill>
                <a:latin typeface="Times New Roman"/>
                <a:cs typeface="Times New Roman"/>
              </a:rPr>
              <a:t> </a:t>
            </a:r>
            <a:r>
              <a:rPr sz="1700" u="sng" spc="-65" dirty="0">
                <a:solidFill>
                  <a:srgbClr val="181B0D"/>
                </a:solidFill>
                <a:uFill>
                  <a:solidFill>
                    <a:srgbClr val="181B0D"/>
                  </a:solidFill>
                </a:uFill>
                <a:latin typeface="Times New Roman"/>
                <a:cs typeface="Times New Roman"/>
              </a:rPr>
              <a:t>koji</a:t>
            </a:r>
            <a:r>
              <a:rPr sz="1700" u="sng" spc="195" dirty="0">
                <a:solidFill>
                  <a:srgbClr val="181B0D"/>
                </a:solidFill>
                <a:uFill>
                  <a:solidFill>
                    <a:srgbClr val="181B0D"/>
                  </a:solidFill>
                </a:uFill>
                <a:latin typeface="Times New Roman"/>
                <a:cs typeface="Times New Roman"/>
              </a:rPr>
              <a:t> </a:t>
            </a:r>
            <a:r>
              <a:rPr sz="1700" u="sng" spc="-45" dirty="0">
                <a:solidFill>
                  <a:srgbClr val="181B0D"/>
                </a:solidFill>
                <a:uFill>
                  <a:solidFill>
                    <a:srgbClr val="181B0D"/>
                  </a:solidFill>
                </a:uFill>
                <a:latin typeface="Times New Roman"/>
                <a:cs typeface="Times New Roman"/>
              </a:rPr>
              <a:t>se</a:t>
            </a:r>
            <a:r>
              <a:rPr sz="1700" u="sng" spc="170" dirty="0">
                <a:solidFill>
                  <a:srgbClr val="181B0D"/>
                </a:solidFill>
                <a:uFill>
                  <a:solidFill>
                    <a:srgbClr val="181B0D"/>
                  </a:solidFill>
                </a:uFill>
                <a:latin typeface="Times New Roman"/>
                <a:cs typeface="Times New Roman"/>
              </a:rPr>
              <a:t> </a:t>
            </a:r>
            <a:r>
              <a:rPr sz="1700" u="sng" spc="-45" dirty="0">
                <a:solidFill>
                  <a:srgbClr val="181B0D"/>
                </a:solidFill>
                <a:uFill>
                  <a:solidFill>
                    <a:srgbClr val="181B0D"/>
                  </a:solidFill>
                </a:uFill>
                <a:latin typeface="Times New Roman"/>
                <a:cs typeface="Times New Roman"/>
              </a:rPr>
              <a:t>izvode</a:t>
            </a:r>
            <a:r>
              <a:rPr sz="1700" u="sng" spc="185" dirty="0">
                <a:solidFill>
                  <a:srgbClr val="181B0D"/>
                </a:solidFill>
                <a:uFill>
                  <a:solidFill>
                    <a:srgbClr val="181B0D"/>
                  </a:solidFill>
                </a:uFill>
                <a:latin typeface="Times New Roman"/>
                <a:cs typeface="Times New Roman"/>
              </a:rPr>
              <a:t> </a:t>
            </a:r>
            <a:r>
              <a:rPr sz="1700" u="sng" spc="-20" dirty="0">
                <a:solidFill>
                  <a:srgbClr val="181B0D"/>
                </a:solidFill>
                <a:uFill>
                  <a:solidFill>
                    <a:srgbClr val="181B0D"/>
                  </a:solidFill>
                </a:uFill>
                <a:latin typeface="Times New Roman"/>
                <a:cs typeface="Times New Roman"/>
              </a:rPr>
              <a:t>u</a:t>
            </a:r>
            <a:r>
              <a:rPr sz="1700" u="sng" spc="150" dirty="0">
                <a:solidFill>
                  <a:srgbClr val="181B0D"/>
                </a:solidFill>
                <a:uFill>
                  <a:solidFill>
                    <a:srgbClr val="181B0D"/>
                  </a:solidFill>
                </a:uFill>
                <a:latin typeface="Times New Roman"/>
                <a:cs typeface="Times New Roman"/>
              </a:rPr>
              <a:t> </a:t>
            </a:r>
            <a:r>
              <a:rPr sz="1700" u="sng" spc="-60" dirty="0">
                <a:solidFill>
                  <a:srgbClr val="181B0D"/>
                </a:solidFill>
                <a:uFill>
                  <a:solidFill>
                    <a:srgbClr val="181B0D"/>
                  </a:solidFill>
                </a:uFill>
                <a:latin typeface="Times New Roman"/>
                <a:cs typeface="Times New Roman"/>
              </a:rPr>
              <a:t>školi</a:t>
            </a:r>
            <a:r>
              <a:rPr sz="1700" u="sng" spc="185" dirty="0">
                <a:solidFill>
                  <a:srgbClr val="181B0D"/>
                </a:solidFill>
                <a:uFill>
                  <a:solidFill>
                    <a:srgbClr val="181B0D"/>
                  </a:solidFill>
                </a:uFill>
                <a:latin typeface="Times New Roman"/>
                <a:cs typeface="Times New Roman"/>
              </a:rPr>
              <a:t> </a:t>
            </a:r>
            <a:r>
              <a:rPr sz="1700" u="sng" spc="-30" dirty="0">
                <a:solidFill>
                  <a:srgbClr val="181B0D"/>
                </a:solidFill>
                <a:uFill>
                  <a:solidFill>
                    <a:srgbClr val="181B0D"/>
                  </a:solidFill>
                </a:uFill>
                <a:latin typeface="Times New Roman"/>
                <a:cs typeface="Times New Roman"/>
              </a:rPr>
              <a:t>kao</a:t>
            </a:r>
            <a:r>
              <a:rPr sz="1700" u="sng" spc="150" dirty="0">
                <a:solidFill>
                  <a:srgbClr val="181B0D"/>
                </a:solidFill>
                <a:uFill>
                  <a:solidFill>
                    <a:srgbClr val="181B0D"/>
                  </a:solidFill>
                </a:uFill>
                <a:latin typeface="Times New Roman"/>
                <a:cs typeface="Times New Roman"/>
              </a:rPr>
              <a:t> </a:t>
            </a:r>
            <a:r>
              <a:rPr sz="1700" u="sng" spc="-35" dirty="0">
                <a:solidFill>
                  <a:srgbClr val="181B0D"/>
                </a:solidFill>
                <a:uFill>
                  <a:solidFill>
                    <a:srgbClr val="181B0D"/>
                  </a:solidFill>
                </a:uFill>
                <a:latin typeface="Times New Roman"/>
                <a:cs typeface="Times New Roman"/>
              </a:rPr>
              <a:t>obvezni </a:t>
            </a:r>
            <a:r>
              <a:rPr sz="1700" spc="-409" dirty="0">
                <a:solidFill>
                  <a:srgbClr val="181B0D"/>
                </a:solidFill>
                <a:latin typeface="Times New Roman"/>
                <a:cs typeface="Times New Roman"/>
              </a:rPr>
              <a:t> </a:t>
            </a:r>
            <a:r>
              <a:rPr sz="1700" u="sng" spc="-35" dirty="0">
                <a:solidFill>
                  <a:srgbClr val="181B0D"/>
                </a:solidFill>
                <a:uFill>
                  <a:solidFill>
                    <a:srgbClr val="181B0D"/>
                  </a:solidFill>
                </a:uFill>
                <a:latin typeface="Times New Roman"/>
                <a:cs typeface="Times New Roman"/>
              </a:rPr>
              <a:t>nastavni</a:t>
            </a:r>
            <a:r>
              <a:rPr sz="1700" u="sng" spc="-20" dirty="0">
                <a:solidFill>
                  <a:srgbClr val="181B0D"/>
                </a:solidFill>
                <a:uFill>
                  <a:solidFill>
                    <a:srgbClr val="181B0D"/>
                  </a:solidFill>
                </a:uFill>
                <a:latin typeface="Times New Roman"/>
                <a:cs typeface="Times New Roman"/>
              </a:rPr>
              <a:t> </a:t>
            </a:r>
            <a:r>
              <a:rPr sz="1700" u="sng" spc="-25" dirty="0">
                <a:solidFill>
                  <a:srgbClr val="181B0D"/>
                </a:solidFill>
                <a:uFill>
                  <a:solidFill>
                    <a:srgbClr val="181B0D"/>
                  </a:solidFill>
                </a:uFill>
                <a:latin typeface="Times New Roman"/>
                <a:cs typeface="Times New Roman"/>
              </a:rPr>
              <a:t>predmeti,</a:t>
            </a:r>
            <a:endParaRPr sz="1700" dirty="0">
              <a:latin typeface="Times New Roman"/>
              <a:cs typeface="Times New Roman"/>
            </a:endParaRPr>
          </a:p>
          <a:p>
            <a:pPr marL="396240" marR="5715" indent="-384175">
              <a:lnSpc>
                <a:spcPct val="100000"/>
              </a:lnSpc>
              <a:spcBef>
                <a:spcPts val="1195"/>
              </a:spcBef>
              <a:buFont typeface="Franklin Gothic Medium"/>
              <a:buChar char="■"/>
              <a:tabLst>
                <a:tab pos="396240" algn="l"/>
                <a:tab pos="396875" algn="l"/>
                <a:tab pos="982980" algn="l"/>
                <a:tab pos="1905635" algn="l"/>
                <a:tab pos="2821305" algn="l"/>
                <a:tab pos="3257550" algn="l"/>
                <a:tab pos="3556000" algn="l"/>
                <a:tab pos="4231640" algn="l"/>
                <a:tab pos="4557395" algn="l"/>
                <a:tab pos="5260340" algn="l"/>
              </a:tabLst>
            </a:pPr>
            <a:r>
              <a:rPr sz="1700" spc="10" dirty="0">
                <a:solidFill>
                  <a:srgbClr val="181B0D"/>
                </a:solidFill>
                <a:latin typeface="Times New Roman"/>
                <a:cs typeface="Times New Roman"/>
              </a:rPr>
              <a:t>p</a:t>
            </a:r>
            <a:r>
              <a:rPr sz="1700" dirty="0">
                <a:solidFill>
                  <a:srgbClr val="181B0D"/>
                </a:solidFill>
                <a:latin typeface="Times New Roman"/>
                <a:cs typeface="Times New Roman"/>
              </a:rPr>
              <a:t>o</a:t>
            </a:r>
            <a:r>
              <a:rPr sz="1700" spc="-40" dirty="0">
                <a:solidFill>
                  <a:srgbClr val="181B0D"/>
                </a:solidFill>
                <a:latin typeface="Times New Roman"/>
                <a:cs typeface="Times New Roman"/>
              </a:rPr>
              <a:t>pi</a:t>
            </a:r>
            <a:r>
              <a:rPr sz="1700" spc="-35" dirty="0">
                <a:solidFill>
                  <a:srgbClr val="181B0D"/>
                </a:solidFill>
                <a:latin typeface="Times New Roman"/>
                <a:cs typeface="Times New Roman"/>
              </a:rPr>
              <a:t>s</a:t>
            </a:r>
            <a:r>
              <a:rPr sz="1700" dirty="0">
                <a:solidFill>
                  <a:srgbClr val="181B0D"/>
                </a:solidFill>
                <a:latin typeface="Times New Roman"/>
                <a:cs typeface="Times New Roman"/>
              </a:rPr>
              <a:t>	</a:t>
            </a:r>
            <a:r>
              <a:rPr sz="1700" spc="-5" dirty="0">
                <a:solidFill>
                  <a:srgbClr val="181B0D"/>
                </a:solidFill>
                <a:latin typeface="Times New Roman"/>
                <a:cs typeface="Times New Roman"/>
              </a:rPr>
              <a:t>n</a:t>
            </a:r>
            <a:r>
              <a:rPr sz="1700" spc="-60" dirty="0">
                <a:solidFill>
                  <a:srgbClr val="181B0D"/>
                </a:solidFill>
                <a:latin typeface="Times New Roman"/>
                <a:cs typeface="Times New Roman"/>
              </a:rPr>
              <a:t>a</a:t>
            </a:r>
            <a:r>
              <a:rPr sz="1700" spc="-50" dirty="0">
                <a:solidFill>
                  <a:srgbClr val="181B0D"/>
                </a:solidFill>
                <a:latin typeface="Times New Roman"/>
                <a:cs typeface="Times New Roman"/>
              </a:rPr>
              <a:t>s</a:t>
            </a:r>
            <a:r>
              <a:rPr sz="1700" spc="15" dirty="0">
                <a:solidFill>
                  <a:srgbClr val="181B0D"/>
                </a:solidFill>
                <a:latin typeface="Times New Roman"/>
                <a:cs typeface="Times New Roman"/>
              </a:rPr>
              <a:t>t</a:t>
            </a:r>
            <a:r>
              <a:rPr sz="1700" spc="-90" dirty="0">
                <a:solidFill>
                  <a:srgbClr val="181B0D"/>
                </a:solidFill>
                <a:latin typeface="Times New Roman"/>
                <a:cs typeface="Times New Roman"/>
              </a:rPr>
              <a:t>a</a:t>
            </a:r>
            <a:r>
              <a:rPr sz="1700" spc="-20" dirty="0">
                <a:solidFill>
                  <a:srgbClr val="181B0D"/>
                </a:solidFill>
                <a:latin typeface="Times New Roman"/>
                <a:cs typeface="Times New Roman"/>
              </a:rPr>
              <a:t>v</a:t>
            </a:r>
            <a:r>
              <a:rPr sz="1700" spc="-35" dirty="0">
                <a:solidFill>
                  <a:srgbClr val="181B0D"/>
                </a:solidFill>
                <a:latin typeface="Times New Roman"/>
                <a:cs typeface="Times New Roman"/>
              </a:rPr>
              <a:t>n</a:t>
            </a:r>
            <a:r>
              <a:rPr sz="1700" spc="-85" dirty="0">
                <a:solidFill>
                  <a:srgbClr val="181B0D"/>
                </a:solidFill>
                <a:latin typeface="Times New Roman"/>
                <a:cs typeface="Times New Roman"/>
              </a:rPr>
              <a:t>i</a:t>
            </a:r>
            <a:r>
              <a:rPr sz="1700" spc="15" dirty="0">
                <a:solidFill>
                  <a:srgbClr val="181B0D"/>
                </a:solidFill>
                <a:latin typeface="Times New Roman"/>
                <a:cs typeface="Times New Roman"/>
              </a:rPr>
              <a:t>h</a:t>
            </a:r>
            <a:r>
              <a:rPr sz="1700" dirty="0">
                <a:solidFill>
                  <a:srgbClr val="181B0D"/>
                </a:solidFill>
                <a:latin typeface="Times New Roman"/>
                <a:cs typeface="Times New Roman"/>
              </a:rPr>
              <a:t>	</a:t>
            </a:r>
            <a:r>
              <a:rPr sz="1700" spc="5" dirty="0">
                <a:solidFill>
                  <a:srgbClr val="181B0D"/>
                </a:solidFill>
                <a:latin typeface="Times New Roman"/>
                <a:cs typeface="Times New Roman"/>
              </a:rPr>
              <a:t>p</a:t>
            </a:r>
            <a:r>
              <a:rPr sz="1700" spc="-5" dirty="0">
                <a:solidFill>
                  <a:srgbClr val="181B0D"/>
                </a:solidFill>
                <a:latin typeface="Times New Roman"/>
                <a:cs typeface="Times New Roman"/>
              </a:rPr>
              <a:t>r</a:t>
            </a:r>
            <a:r>
              <a:rPr sz="1700" spc="-15" dirty="0">
                <a:solidFill>
                  <a:srgbClr val="181B0D"/>
                </a:solidFill>
                <a:latin typeface="Times New Roman"/>
                <a:cs typeface="Times New Roman"/>
              </a:rPr>
              <a:t>ed</a:t>
            </a:r>
            <a:r>
              <a:rPr sz="1700" spc="-35" dirty="0">
                <a:solidFill>
                  <a:srgbClr val="181B0D"/>
                </a:solidFill>
                <a:latin typeface="Times New Roman"/>
                <a:cs typeface="Times New Roman"/>
              </a:rPr>
              <a:t>m</a:t>
            </a:r>
            <a:r>
              <a:rPr sz="1700" spc="-15" dirty="0">
                <a:solidFill>
                  <a:srgbClr val="181B0D"/>
                </a:solidFill>
                <a:latin typeface="Times New Roman"/>
                <a:cs typeface="Times New Roman"/>
              </a:rPr>
              <a:t>e</a:t>
            </a:r>
            <a:r>
              <a:rPr sz="1700" spc="-20" dirty="0">
                <a:solidFill>
                  <a:srgbClr val="181B0D"/>
                </a:solidFill>
                <a:latin typeface="Times New Roman"/>
                <a:cs typeface="Times New Roman"/>
              </a:rPr>
              <a:t>t</a:t>
            </a:r>
            <a:r>
              <a:rPr sz="1700" spc="-65" dirty="0">
                <a:solidFill>
                  <a:srgbClr val="181B0D"/>
                </a:solidFill>
                <a:latin typeface="Times New Roman"/>
                <a:cs typeface="Times New Roman"/>
              </a:rPr>
              <a:t>a</a:t>
            </a:r>
            <a:r>
              <a:rPr sz="1700" dirty="0">
                <a:solidFill>
                  <a:srgbClr val="181B0D"/>
                </a:solidFill>
                <a:latin typeface="Times New Roman"/>
                <a:cs typeface="Times New Roman"/>
              </a:rPr>
              <a:t>	</a:t>
            </a:r>
            <a:r>
              <a:rPr sz="1700" spc="-75" dirty="0">
                <a:solidFill>
                  <a:srgbClr val="181B0D"/>
                </a:solidFill>
                <a:latin typeface="Times New Roman"/>
                <a:cs typeface="Times New Roman"/>
              </a:rPr>
              <a:t>k</a:t>
            </a:r>
            <a:r>
              <a:rPr sz="1700" spc="-50" dirty="0">
                <a:solidFill>
                  <a:srgbClr val="181B0D"/>
                </a:solidFill>
                <a:latin typeface="Times New Roman"/>
                <a:cs typeface="Times New Roman"/>
              </a:rPr>
              <a:t>o</a:t>
            </a:r>
            <a:r>
              <a:rPr sz="1700" spc="-40" dirty="0">
                <a:solidFill>
                  <a:srgbClr val="181B0D"/>
                </a:solidFill>
                <a:latin typeface="Times New Roman"/>
                <a:cs typeface="Times New Roman"/>
              </a:rPr>
              <a:t>j</a:t>
            </a:r>
            <a:r>
              <a:rPr sz="1700" spc="-85" dirty="0">
                <a:solidFill>
                  <a:srgbClr val="181B0D"/>
                </a:solidFill>
                <a:latin typeface="Times New Roman"/>
                <a:cs typeface="Times New Roman"/>
              </a:rPr>
              <a:t>i</a:t>
            </a:r>
            <a:r>
              <a:rPr sz="1700" dirty="0">
                <a:solidFill>
                  <a:srgbClr val="181B0D"/>
                </a:solidFill>
                <a:latin typeface="Times New Roman"/>
                <a:cs typeface="Times New Roman"/>
              </a:rPr>
              <a:t>	</a:t>
            </a:r>
            <a:r>
              <a:rPr sz="1700" spc="-45" dirty="0">
                <a:solidFill>
                  <a:srgbClr val="181B0D"/>
                </a:solidFill>
                <a:latin typeface="Times New Roman"/>
                <a:cs typeface="Times New Roman"/>
              </a:rPr>
              <a:t>se</a:t>
            </a:r>
            <a:r>
              <a:rPr sz="1700" dirty="0">
                <a:solidFill>
                  <a:srgbClr val="181B0D"/>
                </a:solidFill>
                <a:latin typeface="Times New Roman"/>
                <a:cs typeface="Times New Roman"/>
              </a:rPr>
              <a:t>	</a:t>
            </a:r>
            <a:r>
              <a:rPr sz="1700" spc="-95" dirty="0">
                <a:solidFill>
                  <a:srgbClr val="181B0D"/>
                </a:solidFill>
                <a:latin typeface="Times New Roman"/>
                <a:cs typeface="Times New Roman"/>
              </a:rPr>
              <a:t>i</a:t>
            </a:r>
            <a:r>
              <a:rPr sz="1700" spc="-45" dirty="0">
                <a:solidFill>
                  <a:srgbClr val="181B0D"/>
                </a:solidFill>
                <a:latin typeface="Times New Roman"/>
                <a:cs typeface="Times New Roman"/>
              </a:rPr>
              <a:t>z</a:t>
            </a:r>
            <a:r>
              <a:rPr sz="1700" spc="-75" dirty="0">
                <a:solidFill>
                  <a:srgbClr val="181B0D"/>
                </a:solidFill>
                <a:latin typeface="Times New Roman"/>
                <a:cs typeface="Times New Roman"/>
              </a:rPr>
              <a:t>v</a:t>
            </a:r>
            <a:r>
              <a:rPr sz="1700" spc="-15" dirty="0">
                <a:solidFill>
                  <a:srgbClr val="181B0D"/>
                </a:solidFill>
                <a:latin typeface="Times New Roman"/>
                <a:cs typeface="Times New Roman"/>
              </a:rPr>
              <a:t>od</a:t>
            </a:r>
            <a:r>
              <a:rPr sz="1700" spc="-10" dirty="0">
                <a:solidFill>
                  <a:srgbClr val="181B0D"/>
                </a:solidFill>
                <a:latin typeface="Times New Roman"/>
                <a:cs typeface="Times New Roman"/>
              </a:rPr>
              <a:t>e</a:t>
            </a:r>
            <a:r>
              <a:rPr sz="1700" dirty="0">
                <a:solidFill>
                  <a:srgbClr val="181B0D"/>
                </a:solidFill>
                <a:latin typeface="Times New Roman"/>
                <a:cs typeface="Times New Roman"/>
              </a:rPr>
              <a:t>	</a:t>
            </a:r>
            <a:r>
              <a:rPr sz="1700" spc="-45" dirty="0">
                <a:solidFill>
                  <a:srgbClr val="181B0D"/>
                </a:solidFill>
                <a:latin typeface="Times New Roman"/>
                <a:cs typeface="Times New Roman"/>
              </a:rPr>
              <a:t>n</a:t>
            </a:r>
            <a:r>
              <a:rPr sz="1700" spc="-25" dirty="0">
                <a:solidFill>
                  <a:srgbClr val="181B0D"/>
                </a:solidFill>
                <a:latin typeface="Times New Roman"/>
                <a:cs typeface="Times New Roman"/>
              </a:rPr>
              <a:t>a</a:t>
            </a:r>
            <a:r>
              <a:rPr sz="1700" dirty="0">
                <a:solidFill>
                  <a:srgbClr val="181B0D"/>
                </a:solidFill>
                <a:latin typeface="Times New Roman"/>
                <a:cs typeface="Times New Roman"/>
              </a:rPr>
              <a:t>	</a:t>
            </a:r>
            <a:r>
              <a:rPr sz="1700" spc="-20" dirty="0">
                <a:solidFill>
                  <a:srgbClr val="181B0D"/>
                </a:solidFill>
                <a:latin typeface="Times New Roman"/>
                <a:cs typeface="Times New Roman"/>
              </a:rPr>
              <a:t>n</a:t>
            </a:r>
            <a:r>
              <a:rPr sz="1700" spc="-25" dirty="0">
                <a:solidFill>
                  <a:srgbClr val="181B0D"/>
                </a:solidFill>
                <a:latin typeface="Times New Roman"/>
                <a:cs typeface="Times New Roman"/>
              </a:rPr>
              <a:t>e</a:t>
            </a:r>
            <a:r>
              <a:rPr sz="1700" spc="-75" dirty="0">
                <a:solidFill>
                  <a:srgbClr val="181B0D"/>
                </a:solidFill>
                <a:latin typeface="Times New Roman"/>
                <a:cs typeface="Times New Roman"/>
              </a:rPr>
              <a:t>k</a:t>
            </a:r>
            <a:r>
              <a:rPr sz="1700" spc="-5" dirty="0">
                <a:solidFill>
                  <a:srgbClr val="181B0D"/>
                </a:solidFill>
                <a:latin typeface="Times New Roman"/>
                <a:cs typeface="Times New Roman"/>
              </a:rPr>
              <a:t>o</a:t>
            </a:r>
            <a:r>
              <a:rPr sz="1700" spc="-10" dirty="0">
                <a:solidFill>
                  <a:srgbClr val="181B0D"/>
                </a:solidFill>
                <a:latin typeface="Times New Roman"/>
                <a:cs typeface="Times New Roman"/>
              </a:rPr>
              <a:t>m</a:t>
            </a:r>
            <a:r>
              <a:rPr sz="1700" dirty="0">
                <a:solidFill>
                  <a:srgbClr val="181B0D"/>
                </a:solidFill>
                <a:latin typeface="Times New Roman"/>
                <a:cs typeface="Times New Roman"/>
              </a:rPr>
              <a:t>	</a:t>
            </a:r>
            <a:r>
              <a:rPr sz="1700" spc="-5" dirty="0">
                <a:solidFill>
                  <a:srgbClr val="181B0D"/>
                </a:solidFill>
                <a:latin typeface="Times New Roman"/>
                <a:cs typeface="Times New Roman"/>
              </a:rPr>
              <a:t>od  </a:t>
            </a:r>
            <a:r>
              <a:rPr sz="1700" spc="-25" dirty="0">
                <a:solidFill>
                  <a:srgbClr val="181B0D"/>
                </a:solidFill>
                <a:latin typeface="Times New Roman"/>
                <a:cs typeface="Times New Roman"/>
              </a:rPr>
              <a:t>stranih </a:t>
            </a:r>
            <a:r>
              <a:rPr sz="1700" spc="-60" dirty="0">
                <a:solidFill>
                  <a:srgbClr val="181B0D"/>
                </a:solidFill>
                <a:latin typeface="Times New Roman"/>
                <a:cs typeface="Times New Roman"/>
              </a:rPr>
              <a:t>jezika,</a:t>
            </a:r>
            <a:endParaRPr sz="1700" dirty="0">
              <a:latin typeface="Times New Roman"/>
              <a:cs typeface="Times New Roman"/>
            </a:endParaRPr>
          </a:p>
          <a:p>
            <a:pPr marL="396240" marR="1470025" indent="-384175">
              <a:lnSpc>
                <a:spcPct val="158800"/>
              </a:lnSpc>
              <a:spcBef>
                <a:spcPts val="5"/>
              </a:spcBef>
              <a:buFont typeface="Franklin Gothic Medium"/>
              <a:buChar char="■"/>
              <a:tabLst>
                <a:tab pos="396240" algn="l"/>
                <a:tab pos="396875" algn="l"/>
              </a:tabLst>
            </a:pPr>
            <a:r>
              <a:rPr sz="1700" spc="-30" dirty="0">
                <a:solidFill>
                  <a:srgbClr val="181B0D"/>
                </a:solidFill>
                <a:latin typeface="Times New Roman"/>
                <a:cs typeface="Times New Roman"/>
              </a:rPr>
              <a:t>naknadu</a:t>
            </a:r>
            <a:r>
              <a:rPr sz="1700" spc="-35" dirty="0">
                <a:solidFill>
                  <a:srgbClr val="181B0D"/>
                </a:solidFill>
                <a:latin typeface="Times New Roman"/>
                <a:cs typeface="Times New Roman"/>
              </a:rPr>
              <a:t> </a:t>
            </a:r>
            <a:r>
              <a:rPr sz="1700" spc="-45" dirty="0">
                <a:solidFill>
                  <a:srgbClr val="181B0D"/>
                </a:solidFill>
                <a:latin typeface="Times New Roman"/>
                <a:cs typeface="Times New Roman"/>
              </a:rPr>
              <a:t>za</a:t>
            </a:r>
            <a:r>
              <a:rPr sz="1700" spc="-25" dirty="0">
                <a:solidFill>
                  <a:srgbClr val="181B0D"/>
                </a:solidFill>
                <a:latin typeface="Times New Roman"/>
                <a:cs typeface="Times New Roman"/>
              </a:rPr>
              <a:t> </a:t>
            </a:r>
            <a:r>
              <a:rPr sz="1700" spc="-35" dirty="0">
                <a:solidFill>
                  <a:srgbClr val="181B0D"/>
                </a:solidFill>
                <a:latin typeface="Times New Roman"/>
                <a:cs typeface="Times New Roman"/>
              </a:rPr>
              <a:t>povećane</a:t>
            </a:r>
            <a:r>
              <a:rPr sz="1700" spc="-10" dirty="0">
                <a:solidFill>
                  <a:srgbClr val="181B0D"/>
                </a:solidFill>
                <a:latin typeface="Times New Roman"/>
                <a:cs typeface="Times New Roman"/>
              </a:rPr>
              <a:t> </a:t>
            </a:r>
            <a:r>
              <a:rPr sz="1700" spc="-30" dirty="0">
                <a:solidFill>
                  <a:srgbClr val="181B0D"/>
                </a:solidFill>
                <a:latin typeface="Times New Roman"/>
                <a:cs typeface="Times New Roman"/>
              </a:rPr>
              <a:t>troškove</a:t>
            </a:r>
            <a:r>
              <a:rPr sz="1700" spc="-10" dirty="0">
                <a:solidFill>
                  <a:srgbClr val="181B0D"/>
                </a:solidFill>
                <a:latin typeface="Times New Roman"/>
                <a:cs typeface="Times New Roman"/>
              </a:rPr>
              <a:t> </a:t>
            </a:r>
            <a:r>
              <a:rPr sz="1700" spc="-35" dirty="0">
                <a:solidFill>
                  <a:srgbClr val="181B0D"/>
                </a:solidFill>
                <a:latin typeface="Times New Roman"/>
                <a:cs typeface="Times New Roman"/>
              </a:rPr>
              <a:t>obrazovanja </a:t>
            </a:r>
            <a:r>
              <a:rPr sz="1700" spc="-409" dirty="0">
                <a:solidFill>
                  <a:srgbClr val="181B0D"/>
                </a:solidFill>
                <a:latin typeface="Times New Roman"/>
                <a:cs typeface="Times New Roman"/>
              </a:rPr>
              <a:t> </a:t>
            </a:r>
            <a:r>
              <a:rPr sz="1700" spc="-30" dirty="0">
                <a:solidFill>
                  <a:srgbClr val="181B0D"/>
                </a:solidFill>
                <a:latin typeface="Times New Roman"/>
                <a:cs typeface="Times New Roman"/>
              </a:rPr>
              <a:t>iznos</a:t>
            </a:r>
            <a:r>
              <a:rPr sz="1700" spc="-15" dirty="0">
                <a:solidFill>
                  <a:srgbClr val="181B0D"/>
                </a:solidFill>
                <a:latin typeface="Times New Roman"/>
                <a:cs typeface="Times New Roman"/>
              </a:rPr>
              <a:t> </a:t>
            </a:r>
            <a:r>
              <a:rPr sz="1700" spc="-45" dirty="0">
                <a:solidFill>
                  <a:srgbClr val="181B0D"/>
                </a:solidFill>
                <a:latin typeface="Times New Roman"/>
                <a:cs typeface="Times New Roman"/>
              </a:rPr>
              <a:t>školarine</a:t>
            </a:r>
            <a:r>
              <a:rPr sz="1700" spc="-35" dirty="0">
                <a:solidFill>
                  <a:srgbClr val="181B0D"/>
                </a:solidFill>
                <a:latin typeface="Times New Roman"/>
                <a:cs typeface="Times New Roman"/>
              </a:rPr>
              <a:t> </a:t>
            </a:r>
            <a:r>
              <a:rPr sz="1700" spc="-40" dirty="0">
                <a:solidFill>
                  <a:srgbClr val="181B0D"/>
                </a:solidFill>
                <a:latin typeface="Times New Roman"/>
                <a:cs typeface="Times New Roman"/>
              </a:rPr>
              <a:t>ako</a:t>
            </a:r>
            <a:r>
              <a:rPr sz="1700" spc="-15" dirty="0">
                <a:solidFill>
                  <a:srgbClr val="181B0D"/>
                </a:solidFill>
                <a:latin typeface="Times New Roman"/>
                <a:cs typeface="Times New Roman"/>
              </a:rPr>
              <a:t> </a:t>
            </a:r>
            <a:r>
              <a:rPr sz="1700" spc="-45" dirty="0">
                <a:solidFill>
                  <a:srgbClr val="181B0D"/>
                </a:solidFill>
                <a:latin typeface="Times New Roman"/>
                <a:cs typeface="Times New Roman"/>
              </a:rPr>
              <a:t>se</a:t>
            </a:r>
            <a:r>
              <a:rPr sz="1700" spc="-10" dirty="0">
                <a:solidFill>
                  <a:srgbClr val="181B0D"/>
                </a:solidFill>
                <a:latin typeface="Times New Roman"/>
                <a:cs typeface="Times New Roman"/>
              </a:rPr>
              <a:t> </a:t>
            </a:r>
            <a:r>
              <a:rPr sz="1700" spc="-50" dirty="0">
                <a:solidFill>
                  <a:srgbClr val="181B0D"/>
                </a:solidFill>
                <a:latin typeface="Times New Roman"/>
                <a:cs typeface="Times New Roman"/>
              </a:rPr>
              <a:t>naplaćuje,</a:t>
            </a:r>
            <a:endParaRPr sz="1700" dirty="0">
              <a:latin typeface="Times New Roman"/>
              <a:cs typeface="Times New Roman"/>
            </a:endParaRPr>
          </a:p>
          <a:p>
            <a:pPr marL="396240">
              <a:lnSpc>
                <a:spcPct val="100000"/>
              </a:lnSpc>
              <a:spcBef>
                <a:spcPts val="1200"/>
              </a:spcBef>
            </a:pPr>
            <a:r>
              <a:rPr sz="1700" u="sng" spc="-20" dirty="0">
                <a:solidFill>
                  <a:srgbClr val="181B0D"/>
                </a:solidFill>
                <a:uFill>
                  <a:solidFill>
                    <a:srgbClr val="181B0D"/>
                  </a:solidFill>
                </a:uFill>
                <a:latin typeface="Times New Roman"/>
                <a:cs typeface="Times New Roman"/>
              </a:rPr>
              <a:t>datume</a:t>
            </a:r>
            <a:r>
              <a:rPr sz="1700" u="sng" spc="60" dirty="0">
                <a:solidFill>
                  <a:srgbClr val="181B0D"/>
                </a:solidFill>
                <a:uFill>
                  <a:solidFill>
                    <a:srgbClr val="181B0D"/>
                  </a:solidFill>
                </a:uFill>
                <a:latin typeface="Times New Roman"/>
                <a:cs typeface="Times New Roman"/>
              </a:rPr>
              <a:t> </a:t>
            </a:r>
            <a:r>
              <a:rPr sz="1700" u="sng" spc="-45" dirty="0">
                <a:solidFill>
                  <a:srgbClr val="181B0D"/>
                </a:solidFill>
                <a:uFill>
                  <a:solidFill>
                    <a:srgbClr val="181B0D"/>
                  </a:solidFill>
                </a:uFill>
                <a:latin typeface="Times New Roman"/>
                <a:cs typeface="Times New Roman"/>
              </a:rPr>
              <a:t>zaprimanja</a:t>
            </a:r>
            <a:r>
              <a:rPr sz="1700" u="sng" spc="55" dirty="0">
                <a:solidFill>
                  <a:srgbClr val="181B0D"/>
                </a:solidFill>
                <a:uFill>
                  <a:solidFill>
                    <a:srgbClr val="181B0D"/>
                  </a:solidFill>
                </a:uFill>
                <a:latin typeface="Times New Roman"/>
                <a:cs typeface="Times New Roman"/>
              </a:rPr>
              <a:t> </a:t>
            </a:r>
            <a:r>
              <a:rPr sz="1700" u="sng" spc="-40" dirty="0">
                <a:solidFill>
                  <a:srgbClr val="181B0D"/>
                </a:solidFill>
                <a:uFill>
                  <a:solidFill>
                    <a:srgbClr val="181B0D"/>
                  </a:solidFill>
                </a:uFill>
                <a:latin typeface="Times New Roman"/>
                <a:cs typeface="Times New Roman"/>
              </a:rPr>
              <a:t>upisnica</a:t>
            </a:r>
            <a:r>
              <a:rPr sz="1700" u="sng" spc="35" dirty="0">
                <a:solidFill>
                  <a:srgbClr val="181B0D"/>
                </a:solidFill>
                <a:uFill>
                  <a:solidFill>
                    <a:srgbClr val="181B0D"/>
                  </a:solidFill>
                </a:uFill>
                <a:latin typeface="Times New Roman"/>
                <a:cs typeface="Times New Roman"/>
              </a:rPr>
              <a:t> </a:t>
            </a:r>
            <a:r>
              <a:rPr sz="1700" u="sng" spc="-85" dirty="0">
                <a:solidFill>
                  <a:srgbClr val="181B0D"/>
                </a:solidFill>
                <a:uFill>
                  <a:solidFill>
                    <a:srgbClr val="181B0D"/>
                  </a:solidFill>
                </a:uFill>
                <a:latin typeface="Times New Roman"/>
                <a:cs typeface="Times New Roman"/>
              </a:rPr>
              <a:t>i</a:t>
            </a:r>
            <a:r>
              <a:rPr sz="1700" u="sng" spc="70" dirty="0">
                <a:solidFill>
                  <a:srgbClr val="181B0D"/>
                </a:solidFill>
                <a:uFill>
                  <a:solidFill>
                    <a:srgbClr val="181B0D"/>
                  </a:solidFill>
                </a:uFill>
                <a:latin typeface="Times New Roman"/>
                <a:cs typeface="Times New Roman"/>
              </a:rPr>
              <a:t> </a:t>
            </a:r>
            <a:r>
              <a:rPr sz="1700" u="sng" spc="-35" dirty="0">
                <a:solidFill>
                  <a:srgbClr val="181B0D"/>
                </a:solidFill>
                <a:uFill>
                  <a:solidFill>
                    <a:srgbClr val="181B0D"/>
                  </a:solidFill>
                </a:uFill>
                <a:latin typeface="Times New Roman"/>
                <a:cs typeface="Times New Roman"/>
              </a:rPr>
              <a:t>ostale</a:t>
            </a:r>
            <a:r>
              <a:rPr sz="1700" u="sng" spc="50" dirty="0">
                <a:solidFill>
                  <a:srgbClr val="181B0D"/>
                </a:solidFill>
                <a:uFill>
                  <a:solidFill>
                    <a:srgbClr val="181B0D"/>
                  </a:solidFill>
                </a:uFill>
                <a:latin typeface="Times New Roman"/>
                <a:cs typeface="Times New Roman"/>
              </a:rPr>
              <a:t> </a:t>
            </a:r>
            <a:r>
              <a:rPr sz="1700" u="sng" spc="-35" dirty="0">
                <a:solidFill>
                  <a:srgbClr val="181B0D"/>
                </a:solidFill>
                <a:uFill>
                  <a:solidFill>
                    <a:srgbClr val="181B0D"/>
                  </a:solidFill>
                </a:uFill>
                <a:latin typeface="Times New Roman"/>
                <a:cs typeface="Times New Roman"/>
              </a:rPr>
              <a:t>dokumentacije</a:t>
            </a:r>
            <a:r>
              <a:rPr sz="1700" u="sng" spc="55" dirty="0">
                <a:solidFill>
                  <a:srgbClr val="181B0D"/>
                </a:solidFill>
                <a:uFill>
                  <a:solidFill>
                    <a:srgbClr val="181B0D"/>
                  </a:solidFill>
                </a:uFill>
                <a:latin typeface="Times New Roman"/>
                <a:cs typeface="Times New Roman"/>
              </a:rPr>
              <a:t> </a:t>
            </a:r>
            <a:r>
              <a:rPr sz="1700" u="sng" spc="-10" dirty="0">
                <a:solidFill>
                  <a:srgbClr val="181B0D"/>
                </a:solidFill>
                <a:uFill>
                  <a:solidFill>
                    <a:srgbClr val="181B0D"/>
                  </a:solidFill>
                </a:uFill>
                <a:latin typeface="Times New Roman"/>
                <a:cs typeface="Times New Roman"/>
              </a:rPr>
              <a:t>potrebne</a:t>
            </a:r>
            <a:endParaRPr sz="1700" dirty="0">
              <a:latin typeface="Times New Roman"/>
              <a:cs typeface="Times New Roman"/>
            </a:endParaRPr>
          </a:p>
          <a:p>
            <a:pPr marL="396240">
              <a:lnSpc>
                <a:spcPct val="100000"/>
              </a:lnSpc>
              <a:spcBef>
                <a:spcPts val="5"/>
              </a:spcBef>
            </a:pPr>
            <a:r>
              <a:rPr sz="1700" u="sng" spc="-45" dirty="0">
                <a:solidFill>
                  <a:srgbClr val="181B0D"/>
                </a:solidFill>
                <a:uFill>
                  <a:solidFill>
                    <a:srgbClr val="181B0D"/>
                  </a:solidFill>
                </a:uFill>
                <a:latin typeface="Times New Roman"/>
                <a:cs typeface="Times New Roman"/>
              </a:rPr>
              <a:t>za</a:t>
            </a:r>
            <a:r>
              <a:rPr sz="1700" u="sng" spc="-55" dirty="0">
                <a:solidFill>
                  <a:srgbClr val="181B0D"/>
                </a:solidFill>
                <a:uFill>
                  <a:solidFill>
                    <a:srgbClr val="181B0D"/>
                  </a:solidFill>
                </a:uFill>
                <a:latin typeface="Times New Roman"/>
                <a:cs typeface="Times New Roman"/>
              </a:rPr>
              <a:t> </a:t>
            </a:r>
            <a:r>
              <a:rPr sz="1700" u="sng" spc="-45" dirty="0">
                <a:solidFill>
                  <a:srgbClr val="181B0D"/>
                </a:solidFill>
                <a:uFill>
                  <a:solidFill>
                    <a:srgbClr val="181B0D"/>
                  </a:solidFill>
                </a:uFill>
                <a:latin typeface="Times New Roman"/>
                <a:cs typeface="Times New Roman"/>
              </a:rPr>
              <a:t>upis,</a:t>
            </a:r>
            <a:endParaRPr sz="1700" dirty="0">
              <a:latin typeface="Times New Roman"/>
              <a:cs typeface="Times New Roman"/>
            </a:endParaRPr>
          </a:p>
          <a:p>
            <a:pPr marL="396240" marR="5080" algn="just">
              <a:lnSpc>
                <a:spcPct val="100000"/>
              </a:lnSpc>
              <a:spcBef>
                <a:spcPts val="1200"/>
              </a:spcBef>
            </a:pPr>
            <a:r>
              <a:rPr sz="1700" spc="-35" dirty="0">
                <a:solidFill>
                  <a:srgbClr val="181B0D"/>
                </a:solidFill>
                <a:latin typeface="Times New Roman"/>
                <a:cs typeface="Times New Roman"/>
              </a:rPr>
              <a:t>ostale</a:t>
            </a:r>
            <a:r>
              <a:rPr sz="1700" spc="-30" dirty="0">
                <a:solidFill>
                  <a:srgbClr val="181B0D"/>
                </a:solidFill>
                <a:latin typeface="Times New Roman"/>
                <a:cs typeface="Times New Roman"/>
              </a:rPr>
              <a:t> </a:t>
            </a:r>
            <a:r>
              <a:rPr sz="1700" spc="-45" dirty="0">
                <a:solidFill>
                  <a:srgbClr val="181B0D"/>
                </a:solidFill>
                <a:latin typeface="Times New Roman"/>
                <a:cs typeface="Times New Roman"/>
              </a:rPr>
              <a:t>kriterije</a:t>
            </a:r>
            <a:r>
              <a:rPr sz="1700" spc="-40" dirty="0">
                <a:solidFill>
                  <a:srgbClr val="181B0D"/>
                </a:solidFill>
                <a:latin typeface="Times New Roman"/>
                <a:cs typeface="Times New Roman"/>
              </a:rPr>
              <a:t> </a:t>
            </a:r>
            <a:r>
              <a:rPr sz="1700" spc="-85" dirty="0">
                <a:solidFill>
                  <a:srgbClr val="181B0D"/>
                </a:solidFill>
                <a:latin typeface="Times New Roman"/>
                <a:cs typeface="Times New Roman"/>
              </a:rPr>
              <a:t>i</a:t>
            </a:r>
            <a:r>
              <a:rPr sz="1700" spc="-80" dirty="0">
                <a:solidFill>
                  <a:srgbClr val="181B0D"/>
                </a:solidFill>
                <a:latin typeface="Times New Roman"/>
                <a:cs typeface="Times New Roman"/>
              </a:rPr>
              <a:t> </a:t>
            </a:r>
            <a:r>
              <a:rPr sz="1700" spc="-40" dirty="0">
                <a:solidFill>
                  <a:srgbClr val="181B0D"/>
                </a:solidFill>
                <a:latin typeface="Times New Roman"/>
                <a:cs typeface="Times New Roman"/>
              </a:rPr>
              <a:t>uvjete</a:t>
            </a:r>
            <a:r>
              <a:rPr sz="1700" spc="-35" dirty="0">
                <a:solidFill>
                  <a:srgbClr val="181B0D"/>
                </a:solidFill>
                <a:latin typeface="Times New Roman"/>
                <a:cs typeface="Times New Roman"/>
              </a:rPr>
              <a:t> </a:t>
            </a:r>
            <a:r>
              <a:rPr sz="1700" spc="-40" dirty="0">
                <a:solidFill>
                  <a:srgbClr val="181B0D"/>
                </a:solidFill>
                <a:latin typeface="Times New Roman"/>
                <a:cs typeface="Times New Roman"/>
              </a:rPr>
              <a:t>upisa</a:t>
            </a:r>
            <a:r>
              <a:rPr sz="1700" spc="-35" dirty="0">
                <a:solidFill>
                  <a:srgbClr val="181B0D"/>
                </a:solidFill>
                <a:latin typeface="Times New Roman"/>
                <a:cs typeface="Times New Roman"/>
              </a:rPr>
              <a:t> </a:t>
            </a:r>
            <a:r>
              <a:rPr sz="1700" spc="-60" dirty="0">
                <a:solidFill>
                  <a:srgbClr val="181B0D"/>
                </a:solidFill>
                <a:latin typeface="Times New Roman"/>
                <a:cs typeface="Times New Roman"/>
              </a:rPr>
              <a:t>koji</a:t>
            </a:r>
            <a:r>
              <a:rPr sz="1700" spc="-55" dirty="0">
                <a:solidFill>
                  <a:srgbClr val="181B0D"/>
                </a:solidFill>
                <a:latin typeface="Times New Roman"/>
                <a:cs typeface="Times New Roman"/>
              </a:rPr>
              <a:t> </a:t>
            </a:r>
            <a:r>
              <a:rPr sz="1700" spc="-45" dirty="0">
                <a:solidFill>
                  <a:srgbClr val="181B0D"/>
                </a:solidFill>
                <a:latin typeface="Times New Roman"/>
                <a:cs typeface="Times New Roman"/>
              </a:rPr>
              <a:t>se</a:t>
            </a:r>
            <a:r>
              <a:rPr sz="1700" spc="-40" dirty="0">
                <a:solidFill>
                  <a:srgbClr val="181B0D"/>
                </a:solidFill>
                <a:latin typeface="Times New Roman"/>
                <a:cs typeface="Times New Roman"/>
              </a:rPr>
              <a:t> </a:t>
            </a:r>
            <a:r>
              <a:rPr sz="1700" spc="-25" dirty="0">
                <a:solidFill>
                  <a:srgbClr val="181B0D"/>
                </a:solidFill>
                <a:latin typeface="Times New Roman"/>
                <a:cs typeface="Times New Roman"/>
              </a:rPr>
              <a:t>utvrđuju</a:t>
            </a:r>
            <a:r>
              <a:rPr sz="1700" spc="-20" dirty="0">
                <a:solidFill>
                  <a:srgbClr val="181B0D"/>
                </a:solidFill>
                <a:latin typeface="Times New Roman"/>
                <a:cs typeface="Times New Roman"/>
              </a:rPr>
              <a:t> u</a:t>
            </a:r>
            <a:r>
              <a:rPr sz="1700" spc="-15" dirty="0">
                <a:solidFill>
                  <a:srgbClr val="181B0D"/>
                </a:solidFill>
                <a:latin typeface="Times New Roman"/>
                <a:cs typeface="Times New Roman"/>
              </a:rPr>
              <a:t> </a:t>
            </a:r>
            <a:r>
              <a:rPr sz="1700" spc="-45" dirty="0">
                <a:solidFill>
                  <a:srgbClr val="181B0D"/>
                </a:solidFill>
                <a:latin typeface="Times New Roman"/>
                <a:cs typeface="Times New Roman"/>
              </a:rPr>
              <a:t>skladu</a:t>
            </a:r>
            <a:r>
              <a:rPr sz="1700" spc="-40" dirty="0">
                <a:solidFill>
                  <a:srgbClr val="181B0D"/>
                </a:solidFill>
                <a:latin typeface="Times New Roman"/>
                <a:cs typeface="Times New Roman"/>
              </a:rPr>
              <a:t> s </a:t>
            </a:r>
            <a:r>
              <a:rPr sz="1700" spc="-35" dirty="0">
                <a:solidFill>
                  <a:srgbClr val="181B0D"/>
                </a:solidFill>
                <a:latin typeface="Times New Roman"/>
                <a:cs typeface="Times New Roman"/>
              </a:rPr>
              <a:t> </a:t>
            </a:r>
            <a:r>
              <a:rPr sz="1700" i="1" spc="-114" dirty="0">
                <a:solidFill>
                  <a:srgbClr val="181B0D"/>
                </a:solidFill>
                <a:latin typeface="Times New Roman"/>
                <a:cs typeface="Times New Roman"/>
              </a:rPr>
              <a:t>Odlukom </a:t>
            </a:r>
            <a:r>
              <a:rPr sz="1700" i="1" spc="-250" dirty="0">
                <a:solidFill>
                  <a:srgbClr val="181B0D"/>
                </a:solidFill>
                <a:latin typeface="Times New Roman"/>
                <a:cs typeface="Times New Roman"/>
              </a:rPr>
              <a:t>o</a:t>
            </a:r>
            <a:r>
              <a:rPr sz="1700" i="1" spc="-245" dirty="0">
                <a:solidFill>
                  <a:srgbClr val="181B0D"/>
                </a:solidFill>
                <a:latin typeface="Times New Roman"/>
                <a:cs typeface="Times New Roman"/>
              </a:rPr>
              <a:t> </a:t>
            </a:r>
            <a:r>
              <a:rPr sz="1700" i="1" spc="-135" dirty="0">
                <a:solidFill>
                  <a:srgbClr val="181B0D"/>
                </a:solidFill>
                <a:latin typeface="Times New Roman"/>
                <a:cs typeface="Times New Roman"/>
              </a:rPr>
              <a:t>upisu učenika </a:t>
            </a:r>
            <a:r>
              <a:rPr sz="1700" i="1" spc="-125" dirty="0">
                <a:solidFill>
                  <a:srgbClr val="181B0D"/>
                </a:solidFill>
                <a:latin typeface="Times New Roman"/>
                <a:cs typeface="Times New Roman"/>
              </a:rPr>
              <a:t>u </a:t>
            </a:r>
            <a:r>
              <a:rPr sz="1700" i="1" spc="-50" dirty="0">
                <a:solidFill>
                  <a:srgbClr val="181B0D"/>
                </a:solidFill>
                <a:latin typeface="Times New Roman"/>
                <a:cs typeface="Times New Roman"/>
              </a:rPr>
              <a:t>1. </a:t>
            </a:r>
            <a:r>
              <a:rPr sz="1700" i="1" spc="-135" dirty="0">
                <a:solidFill>
                  <a:srgbClr val="181B0D"/>
                </a:solidFill>
                <a:latin typeface="Times New Roman"/>
                <a:cs typeface="Times New Roman"/>
              </a:rPr>
              <a:t>razred </a:t>
            </a:r>
            <a:r>
              <a:rPr sz="1700" i="1" spc="-175" dirty="0">
                <a:solidFill>
                  <a:srgbClr val="181B0D"/>
                </a:solidFill>
                <a:latin typeface="Times New Roman"/>
                <a:cs typeface="Times New Roman"/>
              </a:rPr>
              <a:t>srednje</a:t>
            </a:r>
            <a:r>
              <a:rPr sz="1700" i="1" spc="-170" dirty="0">
                <a:solidFill>
                  <a:srgbClr val="181B0D"/>
                </a:solidFill>
                <a:latin typeface="Times New Roman"/>
                <a:cs typeface="Times New Roman"/>
              </a:rPr>
              <a:t> </a:t>
            </a:r>
            <a:r>
              <a:rPr sz="1700" i="1" spc="-140" dirty="0">
                <a:solidFill>
                  <a:srgbClr val="181B0D"/>
                </a:solidFill>
                <a:latin typeface="Times New Roman"/>
                <a:cs typeface="Times New Roman"/>
              </a:rPr>
              <a:t>škole </a:t>
            </a:r>
            <a:r>
              <a:rPr sz="1700" i="1" spc="-125" dirty="0">
                <a:solidFill>
                  <a:srgbClr val="181B0D"/>
                </a:solidFill>
                <a:latin typeface="Times New Roman"/>
                <a:cs typeface="Times New Roman"/>
              </a:rPr>
              <a:t>u </a:t>
            </a:r>
            <a:r>
              <a:rPr sz="1700" i="1" spc="-114" dirty="0">
                <a:solidFill>
                  <a:srgbClr val="181B0D"/>
                </a:solidFill>
                <a:latin typeface="Times New Roman"/>
                <a:cs typeface="Times New Roman"/>
              </a:rPr>
              <a:t>školskoj </a:t>
            </a:r>
            <a:r>
              <a:rPr sz="1700" i="1" spc="-175" dirty="0" err="1">
                <a:solidFill>
                  <a:srgbClr val="181B0D"/>
                </a:solidFill>
                <a:latin typeface="Times New Roman"/>
                <a:cs typeface="Times New Roman"/>
              </a:rPr>
              <a:t>godini</a:t>
            </a:r>
            <a:r>
              <a:rPr sz="1700" i="1" spc="-175" dirty="0">
                <a:solidFill>
                  <a:srgbClr val="181B0D"/>
                </a:solidFill>
                <a:latin typeface="Times New Roman"/>
                <a:cs typeface="Times New Roman"/>
              </a:rPr>
              <a:t> </a:t>
            </a:r>
            <a:r>
              <a:rPr sz="1700" i="1" spc="-170" dirty="0">
                <a:solidFill>
                  <a:srgbClr val="181B0D"/>
                </a:solidFill>
                <a:latin typeface="Times New Roman"/>
                <a:cs typeface="Times New Roman"/>
              </a:rPr>
              <a:t> </a:t>
            </a:r>
            <a:r>
              <a:rPr sz="1700" i="1" spc="-15" dirty="0" smtClean="0">
                <a:solidFill>
                  <a:srgbClr val="181B0D"/>
                </a:solidFill>
                <a:latin typeface="Times New Roman"/>
                <a:cs typeface="Times New Roman"/>
              </a:rPr>
              <a:t>202</a:t>
            </a:r>
            <a:r>
              <a:rPr lang="hr-HR" sz="1700" i="1" spc="-15" dirty="0">
                <a:solidFill>
                  <a:srgbClr val="181B0D"/>
                </a:solidFill>
                <a:latin typeface="Times New Roman"/>
                <a:cs typeface="Times New Roman"/>
              </a:rPr>
              <a:t>4</a:t>
            </a:r>
            <a:r>
              <a:rPr sz="1700" i="1" spc="-15" dirty="0" smtClean="0">
                <a:solidFill>
                  <a:srgbClr val="181B0D"/>
                </a:solidFill>
                <a:latin typeface="Times New Roman"/>
                <a:cs typeface="Times New Roman"/>
              </a:rPr>
              <a:t>./202</a:t>
            </a:r>
            <a:r>
              <a:rPr lang="hr-HR" sz="1700" i="1" spc="-15" dirty="0">
                <a:solidFill>
                  <a:srgbClr val="181B0D"/>
                </a:solidFill>
                <a:latin typeface="Times New Roman"/>
                <a:cs typeface="Times New Roman"/>
              </a:rPr>
              <a:t>5</a:t>
            </a:r>
            <a:r>
              <a:rPr sz="1700" i="1" spc="-15" dirty="0" smtClean="0">
                <a:solidFill>
                  <a:srgbClr val="181B0D"/>
                </a:solidFill>
                <a:latin typeface="Times New Roman"/>
                <a:cs typeface="Times New Roman"/>
              </a:rPr>
              <a:t>.</a:t>
            </a:r>
            <a:r>
              <a:rPr sz="1700" i="1" spc="-10" dirty="0" smtClean="0">
                <a:solidFill>
                  <a:srgbClr val="181B0D"/>
                </a:solidFill>
                <a:latin typeface="Times New Roman"/>
                <a:cs typeface="Times New Roman"/>
              </a:rPr>
              <a:t> </a:t>
            </a:r>
            <a:r>
              <a:rPr sz="1700" spc="-85" dirty="0">
                <a:solidFill>
                  <a:srgbClr val="181B0D"/>
                </a:solidFill>
                <a:latin typeface="Times New Roman"/>
                <a:cs typeface="Times New Roman"/>
              </a:rPr>
              <a:t>i</a:t>
            </a:r>
            <a:r>
              <a:rPr sz="1700" spc="-80" dirty="0">
                <a:solidFill>
                  <a:srgbClr val="181B0D"/>
                </a:solidFill>
                <a:latin typeface="Times New Roman"/>
                <a:cs typeface="Times New Roman"/>
              </a:rPr>
              <a:t> </a:t>
            </a:r>
            <a:r>
              <a:rPr sz="1700" i="1" spc="-125" dirty="0">
                <a:solidFill>
                  <a:srgbClr val="181B0D"/>
                </a:solidFill>
                <a:latin typeface="Times New Roman"/>
                <a:cs typeface="Times New Roman"/>
              </a:rPr>
              <a:t>Pravilnikom</a:t>
            </a:r>
            <a:r>
              <a:rPr sz="1700" i="1" spc="-120" dirty="0">
                <a:solidFill>
                  <a:srgbClr val="181B0D"/>
                </a:solidFill>
                <a:latin typeface="Times New Roman"/>
                <a:cs typeface="Times New Roman"/>
              </a:rPr>
              <a:t> </a:t>
            </a:r>
            <a:r>
              <a:rPr sz="1700" i="1" spc="-250" dirty="0">
                <a:solidFill>
                  <a:srgbClr val="181B0D"/>
                </a:solidFill>
                <a:latin typeface="Times New Roman"/>
                <a:cs typeface="Times New Roman"/>
              </a:rPr>
              <a:t>o</a:t>
            </a:r>
            <a:r>
              <a:rPr sz="1700" i="1" spc="-245" dirty="0">
                <a:solidFill>
                  <a:srgbClr val="181B0D"/>
                </a:solidFill>
                <a:latin typeface="Times New Roman"/>
                <a:cs typeface="Times New Roman"/>
              </a:rPr>
              <a:t> </a:t>
            </a:r>
            <a:r>
              <a:rPr sz="1700" i="1" spc="-165" dirty="0">
                <a:solidFill>
                  <a:srgbClr val="181B0D"/>
                </a:solidFill>
                <a:latin typeface="Times New Roman"/>
                <a:cs typeface="Times New Roman"/>
              </a:rPr>
              <a:t>elementima</a:t>
            </a:r>
            <a:r>
              <a:rPr sz="1700" i="1" spc="-160" dirty="0">
                <a:solidFill>
                  <a:srgbClr val="181B0D"/>
                </a:solidFill>
                <a:latin typeface="Times New Roman"/>
                <a:cs typeface="Times New Roman"/>
              </a:rPr>
              <a:t> </a:t>
            </a:r>
            <a:r>
              <a:rPr sz="1700" i="1" spc="-85" dirty="0">
                <a:solidFill>
                  <a:srgbClr val="181B0D"/>
                </a:solidFill>
                <a:latin typeface="Times New Roman"/>
                <a:cs typeface="Times New Roman"/>
              </a:rPr>
              <a:t>i</a:t>
            </a:r>
            <a:r>
              <a:rPr sz="1700" i="1" spc="-80" dirty="0">
                <a:solidFill>
                  <a:srgbClr val="181B0D"/>
                </a:solidFill>
                <a:latin typeface="Times New Roman"/>
                <a:cs typeface="Times New Roman"/>
              </a:rPr>
              <a:t> </a:t>
            </a:r>
            <a:r>
              <a:rPr sz="1700" i="1" spc="-110" dirty="0">
                <a:solidFill>
                  <a:srgbClr val="181B0D"/>
                </a:solidFill>
                <a:latin typeface="Times New Roman"/>
                <a:cs typeface="Times New Roman"/>
              </a:rPr>
              <a:t>kriterijima</a:t>
            </a:r>
            <a:r>
              <a:rPr sz="1700" i="1" spc="-105" dirty="0">
                <a:solidFill>
                  <a:srgbClr val="181B0D"/>
                </a:solidFill>
                <a:latin typeface="Times New Roman"/>
                <a:cs typeface="Times New Roman"/>
              </a:rPr>
              <a:t> </a:t>
            </a:r>
            <a:r>
              <a:rPr sz="1700" i="1" spc="-60" dirty="0">
                <a:solidFill>
                  <a:srgbClr val="181B0D"/>
                </a:solidFill>
                <a:latin typeface="Times New Roman"/>
                <a:cs typeface="Times New Roman"/>
              </a:rPr>
              <a:t>za</a:t>
            </a:r>
            <a:r>
              <a:rPr sz="1700" i="1" spc="-55" dirty="0">
                <a:solidFill>
                  <a:srgbClr val="181B0D"/>
                </a:solidFill>
                <a:latin typeface="Times New Roman"/>
                <a:cs typeface="Times New Roman"/>
              </a:rPr>
              <a:t> </a:t>
            </a:r>
            <a:r>
              <a:rPr sz="1700" i="1" spc="-120" dirty="0">
                <a:solidFill>
                  <a:srgbClr val="181B0D"/>
                </a:solidFill>
                <a:latin typeface="Times New Roman"/>
                <a:cs typeface="Times New Roman"/>
              </a:rPr>
              <a:t>izbor </a:t>
            </a:r>
            <a:r>
              <a:rPr sz="1700" i="1" spc="-114" dirty="0">
                <a:solidFill>
                  <a:srgbClr val="181B0D"/>
                </a:solidFill>
                <a:latin typeface="Times New Roman"/>
                <a:cs typeface="Times New Roman"/>
              </a:rPr>
              <a:t> </a:t>
            </a:r>
            <a:r>
              <a:rPr sz="1700" i="1" spc="-105" dirty="0">
                <a:solidFill>
                  <a:srgbClr val="181B0D"/>
                </a:solidFill>
                <a:latin typeface="Times New Roman"/>
                <a:cs typeface="Times New Roman"/>
              </a:rPr>
              <a:t>kandidata</a:t>
            </a:r>
            <a:r>
              <a:rPr sz="1700" i="1" spc="-40" dirty="0">
                <a:solidFill>
                  <a:srgbClr val="181B0D"/>
                </a:solidFill>
                <a:latin typeface="Times New Roman"/>
                <a:cs typeface="Times New Roman"/>
              </a:rPr>
              <a:t> </a:t>
            </a:r>
            <a:r>
              <a:rPr sz="1700" i="1" spc="-60" dirty="0">
                <a:solidFill>
                  <a:srgbClr val="181B0D"/>
                </a:solidFill>
                <a:latin typeface="Times New Roman"/>
                <a:cs typeface="Times New Roman"/>
              </a:rPr>
              <a:t>za</a:t>
            </a:r>
            <a:r>
              <a:rPr sz="1700" i="1" spc="-5" dirty="0">
                <a:solidFill>
                  <a:srgbClr val="181B0D"/>
                </a:solidFill>
                <a:latin typeface="Times New Roman"/>
                <a:cs typeface="Times New Roman"/>
              </a:rPr>
              <a:t> </a:t>
            </a:r>
            <a:r>
              <a:rPr sz="1700" i="1" spc="-135" dirty="0">
                <a:solidFill>
                  <a:srgbClr val="181B0D"/>
                </a:solidFill>
                <a:latin typeface="Times New Roman"/>
                <a:cs typeface="Times New Roman"/>
              </a:rPr>
              <a:t>upis</a:t>
            </a:r>
            <a:r>
              <a:rPr sz="1700" i="1" spc="-20" dirty="0">
                <a:solidFill>
                  <a:srgbClr val="181B0D"/>
                </a:solidFill>
                <a:latin typeface="Times New Roman"/>
                <a:cs typeface="Times New Roman"/>
              </a:rPr>
              <a:t> </a:t>
            </a:r>
            <a:r>
              <a:rPr sz="1700" i="1" spc="-125" dirty="0">
                <a:solidFill>
                  <a:srgbClr val="181B0D"/>
                </a:solidFill>
                <a:latin typeface="Times New Roman"/>
                <a:cs typeface="Times New Roman"/>
              </a:rPr>
              <a:t>u</a:t>
            </a:r>
            <a:r>
              <a:rPr sz="1700" i="1" spc="-5" dirty="0">
                <a:solidFill>
                  <a:srgbClr val="181B0D"/>
                </a:solidFill>
                <a:latin typeface="Times New Roman"/>
                <a:cs typeface="Times New Roman"/>
              </a:rPr>
              <a:t> </a:t>
            </a:r>
            <a:r>
              <a:rPr sz="1700" i="1" spc="-35" dirty="0">
                <a:solidFill>
                  <a:srgbClr val="181B0D"/>
                </a:solidFill>
                <a:latin typeface="Times New Roman"/>
                <a:cs typeface="Times New Roman"/>
              </a:rPr>
              <a:t>I.</a:t>
            </a:r>
            <a:r>
              <a:rPr sz="1700" i="1" spc="-10" dirty="0">
                <a:solidFill>
                  <a:srgbClr val="181B0D"/>
                </a:solidFill>
                <a:latin typeface="Times New Roman"/>
                <a:cs typeface="Times New Roman"/>
              </a:rPr>
              <a:t> </a:t>
            </a:r>
            <a:r>
              <a:rPr sz="1700" i="1" spc="-135" dirty="0">
                <a:solidFill>
                  <a:srgbClr val="181B0D"/>
                </a:solidFill>
                <a:latin typeface="Times New Roman"/>
                <a:cs typeface="Times New Roman"/>
              </a:rPr>
              <a:t>razred</a:t>
            </a:r>
            <a:r>
              <a:rPr sz="1700" i="1" spc="-15" dirty="0">
                <a:solidFill>
                  <a:srgbClr val="181B0D"/>
                </a:solidFill>
                <a:latin typeface="Times New Roman"/>
                <a:cs typeface="Times New Roman"/>
              </a:rPr>
              <a:t> </a:t>
            </a:r>
            <a:r>
              <a:rPr sz="1700" i="1" spc="-175" dirty="0">
                <a:solidFill>
                  <a:srgbClr val="181B0D"/>
                </a:solidFill>
                <a:latin typeface="Times New Roman"/>
                <a:cs typeface="Times New Roman"/>
              </a:rPr>
              <a:t>srednje</a:t>
            </a:r>
            <a:r>
              <a:rPr sz="1700" i="1" spc="-5" dirty="0">
                <a:solidFill>
                  <a:srgbClr val="181B0D"/>
                </a:solidFill>
                <a:latin typeface="Times New Roman"/>
                <a:cs typeface="Times New Roman"/>
              </a:rPr>
              <a:t> </a:t>
            </a:r>
            <a:r>
              <a:rPr sz="1700" i="1" spc="-130" dirty="0">
                <a:solidFill>
                  <a:srgbClr val="181B0D"/>
                </a:solidFill>
                <a:latin typeface="Times New Roman"/>
                <a:cs typeface="Times New Roman"/>
              </a:rPr>
              <a:t>škole</a:t>
            </a:r>
            <a:r>
              <a:rPr sz="1700" spc="-130" dirty="0">
                <a:solidFill>
                  <a:srgbClr val="181B0D"/>
                </a:solidFill>
                <a:latin typeface="Times New Roman"/>
                <a:cs typeface="Times New Roman"/>
              </a:rPr>
              <a:t>.</a:t>
            </a:r>
            <a:endParaRPr sz="1700" dirty="0">
              <a:latin typeface="Times New Roman"/>
              <a:cs typeface="Times New Roman"/>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podnožja 1"/>
          <p:cNvSpPr>
            <a:spLocks noGrp="1"/>
          </p:cNvSpPr>
          <p:nvPr>
            <p:ph type="ftr" sz="quarter" idx="5"/>
          </p:nvPr>
        </p:nvSpPr>
        <p:spPr>
          <a:xfrm>
            <a:off x="13855" y="6443737"/>
            <a:ext cx="2119745" cy="365125"/>
          </a:xfrm>
        </p:spPr>
        <p:txBody>
          <a:bodyPr/>
          <a:lstStyle/>
          <a:p>
            <a:pPr marL="12700">
              <a:lnSpc>
                <a:spcPts val="1375"/>
              </a:lnSpc>
            </a:pPr>
            <a:r>
              <a:rPr lang="hr-HR" spc="-10" dirty="0" smtClean="0"/>
              <a:t>Osnovna škola "M. A. </a:t>
            </a:r>
            <a:r>
              <a:rPr lang="hr-HR" spc="-10" dirty="0" err="1" smtClean="0"/>
              <a:t>Reljković</a:t>
            </a:r>
            <a:r>
              <a:rPr lang="hr-HR" spc="-10" dirty="0" smtClean="0"/>
              <a:t>" </a:t>
            </a:r>
            <a:r>
              <a:rPr lang="hr-HR" spc="-10" dirty="0" err="1" smtClean="0"/>
              <a:t>Cerna</a:t>
            </a:r>
            <a:endParaRPr lang="hr-HR" spc="-30" dirty="0"/>
          </a:p>
        </p:txBody>
      </p:sp>
      <p:sp>
        <p:nvSpPr>
          <p:cNvPr id="4" name="TekstniOkvir 3"/>
          <p:cNvSpPr txBox="1"/>
          <p:nvPr/>
        </p:nvSpPr>
        <p:spPr>
          <a:xfrm rot="16200000">
            <a:off x="-1083446" y="3220240"/>
            <a:ext cx="5037667" cy="584775"/>
          </a:xfrm>
          <a:prstGeom prst="rect">
            <a:avLst/>
          </a:prstGeom>
          <a:noFill/>
        </p:spPr>
        <p:txBody>
          <a:bodyPr wrap="square" rtlCol="0">
            <a:spAutoFit/>
          </a:bodyPr>
          <a:lstStyle/>
          <a:p>
            <a:r>
              <a:rPr lang="hr-HR" sz="3200" dirty="0" smtClean="0"/>
              <a:t>LJETNI UPISNI ROK </a:t>
            </a:r>
            <a:endParaRPr lang="hr-HR" sz="3200" dirty="0"/>
          </a:p>
        </p:txBody>
      </p:sp>
      <p:graphicFrame>
        <p:nvGraphicFramePr>
          <p:cNvPr id="3" name="Tablica 2"/>
          <p:cNvGraphicFramePr>
            <a:graphicFrameLocks noGrp="1"/>
          </p:cNvGraphicFramePr>
          <p:nvPr>
            <p:extLst>
              <p:ext uri="{D42A27DB-BD31-4B8C-83A1-F6EECF244321}">
                <p14:modId xmlns:p14="http://schemas.microsoft.com/office/powerpoint/2010/main" val="1180373895"/>
              </p:ext>
            </p:extLst>
          </p:nvPr>
        </p:nvGraphicFramePr>
        <p:xfrm>
          <a:off x="2209800" y="0"/>
          <a:ext cx="9067800" cy="6896899"/>
        </p:xfrm>
        <a:graphic>
          <a:graphicData uri="http://schemas.openxmlformats.org/drawingml/2006/table">
            <a:tbl>
              <a:tblPr>
                <a:tableStyleId>{8A107856-5554-42FB-B03E-39F5DBC370BA}</a:tableStyleId>
              </a:tblPr>
              <a:tblGrid>
                <a:gridCol w="6115852">
                  <a:extLst>
                    <a:ext uri="{9D8B030D-6E8A-4147-A177-3AD203B41FA5}">
                      <a16:colId xmlns:a16="http://schemas.microsoft.com/office/drawing/2014/main" val="1057874525"/>
                    </a:ext>
                  </a:extLst>
                </a:gridCol>
                <a:gridCol w="2951948">
                  <a:extLst>
                    <a:ext uri="{9D8B030D-6E8A-4147-A177-3AD203B41FA5}">
                      <a16:colId xmlns:a16="http://schemas.microsoft.com/office/drawing/2014/main" val="2908012708"/>
                    </a:ext>
                  </a:extLst>
                </a:gridCol>
              </a:tblGrid>
              <a:tr h="225929">
                <a:tc>
                  <a:txBody>
                    <a:bodyPr/>
                    <a:lstStyle/>
                    <a:p>
                      <a:pPr algn="ctr" fontAlgn="ctr"/>
                      <a:r>
                        <a:rPr lang="hr-HR" sz="1200">
                          <a:effectLst/>
                        </a:rPr>
                        <a:t>Opis postupka</a:t>
                      </a:r>
                      <a:endParaRPr lang="hr-HR" sz="1200" b="0">
                        <a:effectLst/>
                        <a:latin typeface="Minion Pro"/>
                      </a:endParaRPr>
                    </a:p>
                  </a:txBody>
                  <a:tcPr marL="25536" marR="25536" marT="12768" marB="12768" anchor="ctr"/>
                </a:tc>
                <a:tc>
                  <a:txBody>
                    <a:bodyPr/>
                    <a:lstStyle/>
                    <a:p>
                      <a:pPr algn="ctr" fontAlgn="ctr"/>
                      <a:r>
                        <a:rPr lang="hr-HR" sz="1200">
                          <a:effectLst/>
                        </a:rPr>
                        <a:t>Datum</a:t>
                      </a:r>
                      <a:endParaRPr lang="hr-HR" sz="1200" b="0">
                        <a:effectLst/>
                        <a:latin typeface="Minion Pro"/>
                      </a:endParaRPr>
                    </a:p>
                  </a:txBody>
                  <a:tcPr marL="25536" marR="25536" marT="12768" marB="12768" anchor="ctr"/>
                </a:tc>
                <a:extLst>
                  <a:ext uri="{0D108BD9-81ED-4DB2-BD59-A6C34878D82A}">
                    <a16:rowId xmlns:a16="http://schemas.microsoft.com/office/drawing/2014/main" val="930080188"/>
                  </a:ext>
                </a:extLst>
              </a:tr>
              <a:tr h="225929">
                <a:tc>
                  <a:txBody>
                    <a:bodyPr/>
                    <a:lstStyle/>
                    <a:p>
                      <a:pPr algn="l" fontAlgn="ctr"/>
                      <a:r>
                        <a:rPr lang="hr-HR" sz="1200" b="1" dirty="0">
                          <a:effectLst/>
                        </a:rPr>
                        <a:t>Početak prijava u sustav</a:t>
                      </a:r>
                      <a:endParaRPr lang="hr-HR" sz="1200" b="1" dirty="0">
                        <a:effectLst/>
                        <a:latin typeface="Minion Pro"/>
                      </a:endParaRPr>
                    </a:p>
                  </a:txBody>
                  <a:tcPr marL="25536" marR="25536" marT="12768" marB="12768" anchor="ctr"/>
                </a:tc>
                <a:tc>
                  <a:txBody>
                    <a:bodyPr/>
                    <a:lstStyle/>
                    <a:p>
                      <a:pPr algn="ctr" fontAlgn="ctr"/>
                      <a:r>
                        <a:rPr lang="hr-HR" sz="1400" b="1" i="0" dirty="0">
                          <a:effectLst/>
                        </a:rPr>
                        <a:t>27. 5. 2024.</a:t>
                      </a:r>
                      <a:endParaRPr lang="hr-HR" sz="1400" b="1" i="0" dirty="0">
                        <a:effectLst/>
                        <a:latin typeface="Minion Pro"/>
                      </a:endParaRPr>
                    </a:p>
                  </a:txBody>
                  <a:tcPr marL="25536" marR="25536" marT="12768" marB="12768" anchor="ctr"/>
                </a:tc>
                <a:extLst>
                  <a:ext uri="{0D108BD9-81ED-4DB2-BD59-A6C34878D82A}">
                    <a16:rowId xmlns:a16="http://schemas.microsoft.com/office/drawing/2014/main" val="915840187"/>
                  </a:ext>
                </a:extLst>
              </a:tr>
              <a:tr h="437815">
                <a:tc>
                  <a:txBody>
                    <a:bodyPr/>
                    <a:lstStyle/>
                    <a:p>
                      <a:pPr algn="l" fontAlgn="ctr"/>
                      <a:r>
                        <a:rPr lang="hr-HR" sz="1200">
                          <a:effectLst/>
                        </a:rPr>
                        <a:t>Registracija kandidata izvan redovitog sustava obrazovanja RH putem srednje.e-upisi.hr</a:t>
                      </a:r>
                      <a:endParaRPr lang="hr-HR" sz="1200" b="0">
                        <a:effectLst/>
                        <a:latin typeface="Minion Pro"/>
                      </a:endParaRPr>
                    </a:p>
                  </a:txBody>
                  <a:tcPr marL="25536" marR="25536" marT="12768" marB="12768" anchor="ctr"/>
                </a:tc>
                <a:tc>
                  <a:txBody>
                    <a:bodyPr/>
                    <a:lstStyle/>
                    <a:p>
                      <a:pPr algn="ctr" fontAlgn="ctr"/>
                      <a:r>
                        <a:rPr lang="hr-HR" sz="1400" b="1" i="0" dirty="0">
                          <a:effectLst/>
                        </a:rPr>
                        <a:t>27. 5. do 24. 6. 2024.</a:t>
                      </a:r>
                      <a:endParaRPr lang="hr-HR" sz="1400" b="1" i="0" dirty="0">
                        <a:effectLst/>
                        <a:latin typeface="Minion Pro"/>
                      </a:endParaRPr>
                    </a:p>
                  </a:txBody>
                  <a:tcPr marL="25536" marR="25536" marT="12768" marB="12768" anchor="ctr"/>
                </a:tc>
                <a:extLst>
                  <a:ext uri="{0D108BD9-81ED-4DB2-BD59-A6C34878D82A}">
                    <a16:rowId xmlns:a16="http://schemas.microsoft.com/office/drawing/2014/main" val="2315114601"/>
                  </a:ext>
                </a:extLst>
              </a:tr>
              <a:tr h="306470">
                <a:tc>
                  <a:txBody>
                    <a:bodyPr/>
                    <a:lstStyle/>
                    <a:p>
                      <a:pPr algn="l" fontAlgn="ctr"/>
                      <a:r>
                        <a:rPr lang="hr-HR" sz="1200">
                          <a:effectLst/>
                        </a:rPr>
                        <a:t>Dostava osobnih dokumenata i svjedodžbi Središnjem prijavnom uredu</a:t>
                      </a:r>
                      <a:endParaRPr lang="hr-HR" sz="1200" b="0">
                        <a:effectLst/>
                        <a:latin typeface="Minion Pro"/>
                      </a:endParaRPr>
                    </a:p>
                  </a:txBody>
                  <a:tcPr marL="25536" marR="25536" marT="12768" marB="12768" anchor="ctr"/>
                </a:tc>
                <a:tc>
                  <a:txBody>
                    <a:bodyPr/>
                    <a:lstStyle/>
                    <a:p>
                      <a:pPr algn="ctr" fontAlgn="ctr"/>
                      <a:r>
                        <a:rPr lang="hr-HR" sz="1400" b="1" i="0" dirty="0">
                          <a:effectLst/>
                        </a:rPr>
                        <a:t>27. 5. do 24. 6. 2024.</a:t>
                      </a:r>
                      <a:endParaRPr lang="hr-HR" sz="1400" b="1" i="0" dirty="0">
                        <a:effectLst/>
                        <a:latin typeface="Minion Pro"/>
                      </a:endParaRPr>
                    </a:p>
                  </a:txBody>
                  <a:tcPr marL="25536" marR="25536" marT="12768" marB="12768" anchor="ctr"/>
                </a:tc>
                <a:extLst>
                  <a:ext uri="{0D108BD9-81ED-4DB2-BD59-A6C34878D82A}">
                    <a16:rowId xmlns:a16="http://schemas.microsoft.com/office/drawing/2014/main" val="3356954500"/>
                  </a:ext>
                </a:extLst>
              </a:tr>
              <a:tr h="306470">
                <a:tc>
                  <a:txBody>
                    <a:bodyPr/>
                    <a:lstStyle/>
                    <a:p>
                      <a:pPr algn="l" fontAlgn="ctr"/>
                      <a:r>
                        <a:rPr lang="hr-HR" sz="1200" b="1" dirty="0">
                          <a:effectLst/>
                        </a:rPr>
                        <a:t>Prijava obrazovnih programa</a:t>
                      </a:r>
                      <a:endParaRPr lang="hr-HR" sz="1200" b="1" dirty="0">
                        <a:effectLst/>
                        <a:latin typeface="Minion Pro"/>
                      </a:endParaRPr>
                    </a:p>
                  </a:txBody>
                  <a:tcPr marL="25536" marR="25536" marT="12768" marB="12768" anchor="ctr"/>
                </a:tc>
                <a:tc>
                  <a:txBody>
                    <a:bodyPr/>
                    <a:lstStyle/>
                    <a:p>
                      <a:pPr algn="ctr" fontAlgn="ctr"/>
                      <a:r>
                        <a:rPr lang="hr-HR" sz="1400" b="1" i="0" dirty="0">
                          <a:effectLst/>
                        </a:rPr>
                        <a:t>28. 6. do 8. 7. 2024.</a:t>
                      </a:r>
                      <a:endParaRPr lang="hr-HR" sz="1400" b="1" i="0" dirty="0">
                        <a:effectLst/>
                        <a:latin typeface="Minion Pro"/>
                      </a:endParaRPr>
                    </a:p>
                  </a:txBody>
                  <a:tcPr marL="25536" marR="25536" marT="12768" marB="12768" anchor="ctr"/>
                </a:tc>
                <a:extLst>
                  <a:ext uri="{0D108BD9-81ED-4DB2-BD59-A6C34878D82A}">
                    <a16:rowId xmlns:a16="http://schemas.microsoft.com/office/drawing/2014/main" val="3623420543"/>
                  </a:ext>
                </a:extLst>
              </a:tr>
              <a:tr h="306470">
                <a:tc>
                  <a:txBody>
                    <a:bodyPr/>
                    <a:lstStyle/>
                    <a:p>
                      <a:pPr algn="l" fontAlgn="ctr"/>
                      <a:r>
                        <a:rPr lang="hr-HR" sz="1200">
                          <a:effectLst/>
                        </a:rPr>
                        <a:t>Prijava programa koji zahtijevaju dodatne provjere</a:t>
                      </a:r>
                      <a:endParaRPr lang="hr-HR" sz="1200" b="0">
                        <a:effectLst/>
                        <a:latin typeface="Minion Pro"/>
                      </a:endParaRPr>
                    </a:p>
                  </a:txBody>
                  <a:tcPr marL="25536" marR="25536" marT="12768" marB="12768" anchor="ctr"/>
                </a:tc>
                <a:tc>
                  <a:txBody>
                    <a:bodyPr/>
                    <a:lstStyle/>
                    <a:p>
                      <a:pPr algn="ctr" fontAlgn="ctr"/>
                      <a:r>
                        <a:rPr lang="hr-HR" sz="1400" b="1" i="0" dirty="0">
                          <a:effectLst/>
                        </a:rPr>
                        <a:t>28. 6. do 1. 7. 2024.</a:t>
                      </a:r>
                      <a:endParaRPr lang="hr-HR" sz="1400" b="1" i="0" dirty="0">
                        <a:effectLst/>
                        <a:latin typeface="Minion Pro"/>
                      </a:endParaRPr>
                    </a:p>
                  </a:txBody>
                  <a:tcPr marL="25536" marR="25536" marT="12768" marB="12768" anchor="ctr"/>
                </a:tc>
                <a:extLst>
                  <a:ext uri="{0D108BD9-81ED-4DB2-BD59-A6C34878D82A}">
                    <a16:rowId xmlns:a16="http://schemas.microsoft.com/office/drawing/2014/main" val="3964024385"/>
                  </a:ext>
                </a:extLst>
              </a:tr>
              <a:tr h="831849">
                <a:tc>
                  <a:txBody>
                    <a:bodyPr/>
                    <a:lstStyle/>
                    <a:p>
                      <a:pPr algn="l" fontAlgn="base"/>
                      <a:r>
                        <a:rPr lang="hr-HR" sz="1200" b="1" u="none" strike="noStrike" dirty="0">
                          <a:effectLst/>
                        </a:rPr>
                        <a:t>Dostava dokumentacije:</a:t>
                      </a:r>
                    </a:p>
                    <a:p>
                      <a:pPr algn="l" fontAlgn="base"/>
                      <a:r>
                        <a:rPr lang="hr-HR" sz="1200" b="1" u="none" strike="noStrike" dirty="0">
                          <a:effectLst/>
                        </a:rPr>
                        <a:t>– Stručnog mišljenja HZZ-a za programe koji to zahtijevaju</a:t>
                      </a:r>
                    </a:p>
                    <a:p>
                      <a:pPr algn="l" fontAlgn="base"/>
                      <a:r>
                        <a:rPr lang="hr-HR" sz="1200" b="1" u="none" strike="noStrike" dirty="0">
                          <a:effectLst/>
                        </a:rPr>
                        <a:t>– Dokumenata kojima se ostvaruju dodatna prava za upis (dostavljaju se putem srednje.e-upisi.hr)</a:t>
                      </a:r>
                      <a:endParaRPr lang="hr-HR" sz="1200" b="1" i="0" u="none" strike="noStrike" dirty="0">
                        <a:solidFill>
                          <a:srgbClr val="231F20"/>
                        </a:solidFill>
                        <a:effectLst/>
                        <a:latin typeface="Minion Pro Cond"/>
                      </a:endParaRPr>
                    </a:p>
                  </a:txBody>
                  <a:tcPr marL="25536" marR="25536" marT="12768" marB="12768" anchor="ctr"/>
                </a:tc>
                <a:tc>
                  <a:txBody>
                    <a:bodyPr/>
                    <a:lstStyle/>
                    <a:p>
                      <a:pPr algn="ctr" fontAlgn="ctr"/>
                      <a:r>
                        <a:rPr lang="hr-HR" sz="1400" b="1" i="0" u="none" strike="noStrike" dirty="0">
                          <a:effectLst/>
                        </a:rPr>
                        <a:t>28. 6. do 4. 7. 2024.</a:t>
                      </a:r>
                      <a:endParaRPr lang="hr-HR" sz="1400" b="1" i="0" u="none" strike="noStrike" dirty="0">
                        <a:solidFill>
                          <a:srgbClr val="231F20"/>
                        </a:solidFill>
                        <a:effectLst/>
                        <a:latin typeface="Minion Pro Cond"/>
                      </a:endParaRPr>
                    </a:p>
                  </a:txBody>
                  <a:tcPr marL="25536" marR="25536" marT="12768" marB="12768" anchor="ctr"/>
                </a:tc>
                <a:extLst>
                  <a:ext uri="{0D108BD9-81ED-4DB2-BD59-A6C34878D82A}">
                    <a16:rowId xmlns:a16="http://schemas.microsoft.com/office/drawing/2014/main" val="434871373"/>
                  </a:ext>
                </a:extLst>
              </a:tr>
              <a:tr h="306470">
                <a:tc>
                  <a:txBody>
                    <a:bodyPr/>
                    <a:lstStyle/>
                    <a:p>
                      <a:pPr algn="l" fontAlgn="ctr"/>
                      <a:r>
                        <a:rPr lang="hr-HR" sz="1200">
                          <a:effectLst/>
                        </a:rPr>
                        <a:t>Provođenje dodatnih ispita i provjera i unos rezultata</a:t>
                      </a:r>
                      <a:endParaRPr lang="hr-HR" sz="1200" b="0">
                        <a:effectLst/>
                        <a:latin typeface="Minion Pro"/>
                      </a:endParaRPr>
                    </a:p>
                  </a:txBody>
                  <a:tcPr marL="25536" marR="25536" marT="12768" marB="12768" anchor="ctr"/>
                </a:tc>
                <a:tc>
                  <a:txBody>
                    <a:bodyPr/>
                    <a:lstStyle/>
                    <a:p>
                      <a:pPr algn="ctr" fontAlgn="ctr"/>
                      <a:r>
                        <a:rPr lang="hr-HR" sz="1400" b="1" i="0" dirty="0">
                          <a:effectLst/>
                        </a:rPr>
                        <a:t>2. 7. do 5. 7. 2024.</a:t>
                      </a:r>
                      <a:endParaRPr lang="hr-HR" sz="1400" b="1" i="0" dirty="0">
                        <a:effectLst/>
                        <a:latin typeface="Minion Pro"/>
                      </a:endParaRPr>
                    </a:p>
                  </a:txBody>
                  <a:tcPr marL="25536" marR="25536" marT="12768" marB="12768" anchor="ctr"/>
                </a:tc>
                <a:extLst>
                  <a:ext uri="{0D108BD9-81ED-4DB2-BD59-A6C34878D82A}">
                    <a16:rowId xmlns:a16="http://schemas.microsoft.com/office/drawing/2014/main" val="1329729417"/>
                  </a:ext>
                </a:extLst>
              </a:tr>
              <a:tr h="306470">
                <a:tc>
                  <a:txBody>
                    <a:bodyPr/>
                    <a:lstStyle/>
                    <a:p>
                      <a:pPr algn="l" fontAlgn="ctr"/>
                      <a:r>
                        <a:rPr lang="hr-HR" sz="1200" dirty="0">
                          <a:effectLst/>
                        </a:rPr>
                        <a:t>Brisanje kandidata koji nisu zadovoljili preduvjete s lista</a:t>
                      </a:r>
                      <a:endParaRPr lang="hr-HR" sz="1200" b="0" dirty="0">
                        <a:effectLst/>
                        <a:latin typeface="Minion Pro"/>
                      </a:endParaRPr>
                    </a:p>
                  </a:txBody>
                  <a:tcPr marL="25536" marR="25536" marT="12768" marB="12768" anchor="ctr"/>
                </a:tc>
                <a:tc>
                  <a:txBody>
                    <a:bodyPr/>
                    <a:lstStyle/>
                    <a:p>
                      <a:pPr algn="ctr" fontAlgn="ctr"/>
                      <a:r>
                        <a:rPr lang="hr-HR" sz="1400" b="1" i="0" dirty="0">
                          <a:effectLst/>
                        </a:rPr>
                        <a:t>5. 7. 2024.</a:t>
                      </a:r>
                      <a:endParaRPr lang="hr-HR" sz="1400" b="1" i="0" dirty="0">
                        <a:effectLst/>
                        <a:latin typeface="Minion Pro"/>
                      </a:endParaRPr>
                    </a:p>
                  </a:txBody>
                  <a:tcPr marL="25536" marR="25536" marT="12768" marB="12768" anchor="ctr"/>
                </a:tc>
                <a:extLst>
                  <a:ext uri="{0D108BD9-81ED-4DB2-BD59-A6C34878D82A}">
                    <a16:rowId xmlns:a16="http://schemas.microsoft.com/office/drawing/2014/main" val="3762747723"/>
                  </a:ext>
                </a:extLst>
              </a:tr>
              <a:tr h="225929">
                <a:tc>
                  <a:txBody>
                    <a:bodyPr/>
                    <a:lstStyle/>
                    <a:p>
                      <a:pPr algn="l" fontAlgn="ctr"/>
                      <a:r>
                        <a:rPr lang="hr-HR" sz="1200">
                          <a:effectLst/>
                        </a:rPr>
                        <a:t>Unos prigovora</a:t>
                      </a:r>
                      <a:endParaRPr lang="hr-HR" sz="1200" b="0">
                        <a:effectLst/>
                        <a:latin typeface="Minion Pro"/>
                      </a:endParaRPr>
                    </a:p>
                  </a:txBody>
                  <a:tcPr marL="25536" marR="25536" marT="12768" marB="12768" anchor="ctr"/>
                </a:tc>
                <a:tc>
                  <a:txBody>
                    <a:bodyPr/>
                    <a:lstStyle/>
                    <a:p>
                      <a:pPr algn="ctr" fontAlgn="ctr"/>
                      <a:r>
                        <a:rPr lang="hr-HR" sz="1400" b="1" i="0" dirty="0">
                          <a:effectLst/>
                        </a:rPr>
                        <a:t>8. 7. 2024.</a:t>
                      </a:r>
                      <a:endParaRPr lang="hr-HR" sz="1400" b="1" i="0" dirty="0">
                        <a:effectLst/>
                        <a:latin typeface="Minion Pro"/>
                      </a:endParaRPr>
                    </a:p>
                  </a:txBody>
                  <a:tcPr marL="25536" marR="25536" marT="12768" marB="12768" anchor="ctr"/>
                </a:tc>
                <a:extLst>
                  <a:ext uri="{0D108BD9-81ED-4DB2-BD59-A6C34878D82A}">
                    <a16:rowId xmlns:a16="http://schemas.microsoft.com/office/drawing/2014/main" val="2732394027"/>
                  </a:ext>
                </a:extLst>
              </a:tr>
              <a:tr h="225929">
                <a:tc>
                  <a:txBody>
                    <a:bodyPr/>
                    <a:lstStyle/>
                    <a:p>
                      <a:pPr algn="l" fontAlgn="ctr"/>
                      <a:r>
                        <a:rPr lang="hr-HR" sz="1200" b="1" dirty="0">
                          <a:effectLst/>
                        </a:rPr>
                        <a:t>Objava konačnih ljestvica poretka</a:t>
                      </a:r>
                      <a:endParaRPr lang="hr-HR" sz="1200" b="1" dirty="0">
                        <a:effectLst/>
                        <a:latin typeface="Minion Pro"/>
                      </a:endParaRPr>
                    </a:p>
                  </a:txBody>
                  <a:tcPr marL="25536" marR="25536" marT="12768" marB="12768" anchor="ctr"/>
                </a:tc>
                <a:tc>
                  <a:txBody>
                    <a:bodyPr/>
                    <a:lstStyle/>
                    <a:p>
                      <a:pPr algn="ctr" fontAlgn="ctr"/>
                      <a:r>
                        <a:rPr lang="hr-HR" sz="1400" b="1" i="0" dirty="0">
                          <a:effectLst/>
                        </a:rPr>
                        <a:t>10. 7. 2024.</a:t>
                      </a:r>
                      <a:endParaRPr lang="hr-HR" sz="1400" b="1" i="0" dirty="0">
                        <a:effectLst/>
                        <a:latin typeface="Minion Pro"/>
                      </a:endParaRPr>
                    </a:p>
                  </a:txBody>
                  <a:tcPr marL="25536" marR="25536" marT="12768" marB="12768" anchor="ctr"/>
                </a:tc>
                <a:extLst>
                  <a:ext uri="{0D108BD9-81ED-4DB2-BD59-A6C34878D82A}">
                    <a16:rowId xmlns:a16="http://schemas.microsoft.com/office/drawing/2014/main" val="3984975205"/>
                  </a:ext>
                </a:extLst>
              </a:tr>
              <a:tr h="2539328">
                <a:tc>
                  <a:txBody>
                    <a:bodyPr/>
                    <a:lstStyle/>
                    <a:p>
                      <a:pPr algn="l" fontAlgn="base"/>
                      <a:r>
                        <a:rPr lang="hr-HR" sz="1200" u="none" strike="noStrike" dirty="0">
                          <a:effectLst/>
                        </a:rPr>
                        <a:t>Dostava dokumenata koji su uvjet za upis u određeni program obrazovanja srednje škole:</a:t>
                      </a:r>
                    </a:p>
                    <a:p>
                      <a:pPr algn="l" fontAlgn="base"/>
                      <a:r>
                        <a:rPr lang="hr-HR" sz="1200" u="none" strike="noStrike" dirty="0">
                          <a:effectLst/>
                        </a:rPr>
                        <a:t>1) Upisnica (obvezno za sve učenike) – dostavlja se elektroničkim putem srednje.e-upisi.hr ili dolaskom u školu na propisani datum</a:t>
                      </a:r>
                    </a:p>
                    <a:p>
                      <a:pPr algn="l" fontAlgn="base"/>
                      <a:r>
                        <a:rPr lang="hr-HR" sz="1200" u="none" strike="noStrike" dirty="0">
                          <a:effectLst/>
                        </a:rPr>
                        <a:t>2) Potvrda liječnika školske medicine – dostavlja se putem elektroničke pošte na e-adresu srednje škole ili dolaskom u školu na propisani datum i</a:t>
                      </a:r>
                    </a:p>
                    <a:p>
                      <a:pPr algn="l" fontAlgn="base"/>
                      <a:r>
                        <a:rPr lang="hr-HR" sz="1200" u="none" strike="noStrike" dirty="0">
                          <a:effectLst/>
                        </a:rPr>
                        <a:t>3) Potvrda obiteljskog liječnika ili liječnička svjedodžba medicine rada – dostavlja se putem elektroničke pošte na e-adresu srednje škole ili dolaskom u školu na propisani datum.</a:t>
                      </a:r>
                    </a:p>
                    <a:p>
                      <a:pPr algn="l" fontAlgn="base"/>
                      <a:r>
                        <a:rPr lang="hr-HR" sz="1200" u="none" strike="noStrike" dirty="0">
                          <a:effectLst/>
                        </a:rPr>
                        <a:t>Točan datum zaprimanja dokumenata dolaskom u školu objavljuje se na mrežnim stranicama i oglasnim pločama škola.</a:t>
                      </a:r>
                      <a:endParaRPr lang="hr-HR" sz="1200" b="0" i="0" u="none" strike="noStrike" dirty="0">
                        <a:solidFill>
                          <a:srgbClr val="231F20"/>
                        </a:solidFill>
                        <a:effectLst/>
                        <a:latin typeface="Minion Pro Cond"/>
                      </a:endParaRPr>
                    </a:p>
                  </a:txBody>
                  <a:tcPr marL="25536" marR="25536" marT="12768" marB="12768" anchor="ctr"/>
                </a:tc>
                <a:tc>
                  <a:txBody>
                    <a:bodyPr/>
                    <a:lstStyle/>
                    <a:p>
                      <a:pPr algn="ctr" fontAlgn="ctr"/>
                      <a:r>
                        <a:rPr lang="hr-HR" sz="1400" b="1" i="0" u="none" strike="noStrike" dirty="0">
                          <a:effectLst/>
                        </a:rPr>
                        <a:t>10. 7. do 12. 7. 2024.</a:t>
                      </a:r>
                      <a:endParaRPr lang="hr-HR" sz="1400" b="1" i="0" u="none" strike="noStrike" dirty="0">
                        <a:solidFill>
                          <a:srgbClr val="231F20"/>
                        </a:solidFill>
                        <a:effectLst/>
                        <a:latin typeface="Minion Pro Cond"/>
                      </a:endParaRPr>
                    </a:p>
                  </a:txBody>
                  <a:tcPr marL="25536" marR="25536" marT="12768" marB="12768" anchor="ctr"/>
                </a:tc>
                <a:extLst>
                  <a:ext uri="{0D108BD9-81ED-4DB2-BD59-A6C34878D82A}">
                    <a16:rowId xmlns:a16="http://schemas.microsoft.com/office/drawing/2014/main" val="1149845633"/>
                  </a:ext>
                </a:extLst>
              </a:tr>
              <a:tr h="306470">
                <a:tc>
                  <a:txBody>
                    <a:bodyPr/>
                    <a:lstStyle/>
                    <a:p>
                      <a:pPr algn="l" fontAlgn="ctr"/>
                      <a:r>
                        <a:rPr lang="hr-HR" sz="1200">
                          <a:effectLst/>
                        </a:rPr>
                        <a:t>Objava okvirnog broja slobodnih mjesta za jesenski upisni rok</a:t>
                      </a:r>
                      <a:endParaRPr lang="hr-HR" sz="1200" b="0">
                        <a:effectLst/>
                        <a:latin typeface="Minion Pro"/>
                      </a:endParaRPr>
                    </a:p>
                  </a:txBody>
                  <a:tcPr marL="25536" marR="25536" marT="12768" marB="12768" anchor="ctr"/>
                </a:tc>
                <a:tc>
                  <a:txBody>
                    <a:bodyPr/>
                    <a:lstStyle/>
                    <a:p>
                      <a:pPr algn="ctr" fontAlgn="ctr"/>
                      <a:r>
                        <a:rPr lang="hr-HR" sz="1400" b="1" i="0" dirty="0">
                          <a:effectLst/>
                        </a:rPr>
                        <a:t>15. 7. 2024.</a:t>
                      </a:r>
                      <a:endParaRPr lang="hr-HR" sz="1400" b="1" i="0" dirty="0">
                        <a:effectLst/>
                        <a:latin typeface="Minion Pro"/>
                      </a:endParaRPr>
                    </a:p>
                  </a:txBody>
                  <a:tcPr marL="25536" marR="25536" marT="12768" marB="12768" anchor="ctr"/>
                </a:tc>
                <a:extLst>
                  <a:ext uri="{0D108BD9-81ED-4DB2-BD59-A6C34878D82A}">
                    <a16:rowId xmlns:a16="http://schemas.microsoft.com/office/drawing/2014/main" val="4179066983"/>
                  </a:ext>
                </a:extLst>
              </a:tr>
              <a:tr h="306470">
                <a:tc>
                  <a:txBody>
                    <a:bodyPr/>
                    <a:lstStyle/>
                    <a:p>
                      <a:pPr algn="l" fontAlgn="ctr"/>
                      <a:r>
                        <a:rPr lang="pl-PL" sz="1200" dirty="0">
                          <a:effectLst/>
                        </a:rPr>
                        <a:t>Službena objava slobodnih mjesta za jesenski upisni rok</a:t>
                      </a:r>
                      <a:endParaRPr lang="pl-PL" sz="1200" b="0" dirty="0">
                        <a:effectLst/>
                        <a:latin typeface="Minion Pro"/>
                      </a:endParaRPr>
                    </a:p>
                  </a:txBody>
                  <a:tcPr marL="25536" marR="25536" marT="12768" marB="12768" anchor="ctr"/>
                </a:tc>
                <a:tc>
                  <a:txBody>
                    <a:bodyPr/>
                    <a:lstStyle/>
                    <a:p>
                      <a:pPr algn="ctr" fontAlgn="ctr"/>
                      <a:r>
                        <a:rPr lang="hr-HR" sz="1400" b="1" i="0" dirty="0">
                          <a:effectLst/>
                        </a:rPr>
                        <a:t>9. 8. 2024.</a:t>
                      </a:r>
                      <a:endParaRPr lang="hr-HR" sz="1400" b="1" i="0" dirty="0">
                        <a:effectLst/>
                        <a:latin typeface="Minion Pro"/>
                      </a:endParaRPr>
                    </a:p>
                  </a:txBody>
                  <a:tcPr marL="25536" marR="25536" marT="12768" marB="12768" anchor="ctr"/>
                </a:tc>
                <a:extLst>
                  <a:ext uri="{0D108BD9-81ED-4DB2-BD59-A6C34878D82A}">
                    <a16:rowId xmlns:a16="http://schemas.microsoft.com/office/drawing/2014/main" val="1413136215"/>
                  </a:ext>
                </a:extLst>
              </a:tr>
            </a:tbl>
          </a:graphicData>
        </a:graphic>
      </p:graphicFrame>
    </p:spTree>
    <p:extLst>
      <p:ext uri="{BB962C8B-B14F-4D97-AF65-F5344CB8AC3E}">
        <p14:creationId xmlns:p14="http://schemas.microsoft.com/office/powerpoint/2010/main" val="23575309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podnožja 1"/>
          <p:cNvSpPr>
            <a:spLocks noGrp="1"/>
          </p:cNvSpPr>
          <p:nvPr>
            <p:ph type="ftr" sz="quarter" idx="5"/>
          </p:nvPr>
        </p:nvSpPr>
        <p:spPr>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marL="12700">
              <a:lnSpc>
                <a:spcPts val="1375"/>
              </a:lnSpc>
            </a:pPr>
            <a:r>
              <a:rPr lang="hr-HR" b="1" spc="-10" dirty="0" smtClean="0"/>
              <a:t>Osnovna škola "M. A. </a:t>
            </a:r>
            <a:r>
              <a:rPr lang="hr-HR" b="1" spc="-10" dirty="0" err="1" smtClean="0"/>
              <a:t>Reljković</a:t>
            </a:r>
            <a:r>
              <a:rPr lang="hr-HR" b="1" spc="-10" dirty="0" smtClean="0"/>
              <a:t>" </a:t>
            </a:r>
            <a:r>
              <a:rPr lang="hr-HR" b="1" spc="-10" dirty="0" err="1" smtClean="0"/>
              <a:t>Cerna</a:t>
            </a:r>
            <a:endParaRPr lang="hr-HR" b="1" spc="-30" dirty="0"/>
          </a:p>
        </p:txBody>
      </p:sp>
      <p:pic>
        <p:nvPicPr>
          <p:cNvPr id="3" name="Slika 2"/>
          <p:cNvPicPr>
            <a:picLocks noChangeAspect="1"/>
          </p:cNvPicPr>
          <p:nvPr/>
        </p:nvPicPr>
        <p:blipFill rotWithShape="1">
          <a:blip r:embed="rId2"/>
          <a:srcRect l="25192" t="17926" r="8651" b="6933"/>
          <a:stretch/>
        </p:blipFill>
        <p:spPr>
          <a:xfrm>
            <a:off x="0" y="0"/>
            <a:ext cx="12192000" cy="6324600"/>
          </a:xfrm>
          <a:prstGeom prst="rect">
            <a:avLst/>
          </a:prstGeom>
        </p:spPr>
      </p:pic>
    </p:spTree>
    <p:extLst>
      <p:ext uri="{BB962C8B-B14F-4D97-AF65-F5344CB8AC3E}">
        <p14:creationId xmlns:p14="http://schemas.microsoft.com/office/powerpoint/2010/main" val="7045885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podnožja 3"/>
          <p:cNvSpPr>
            <a:spLocks noGrp="1"/>
          </p:cNvSpPr>
          <p:nvPr>
            <p:ph type="ftr" sz="quarter" idx="11"/>
          </p:nvPr>
        </p:nvSpPr>
        <p:spPr>
          <a:xfrm>
            <a:off x="0" y="6492875"/>
            <a:ext cx="6297612" cy="365125"/>
          </a:xfrm>
        </p:spPr>
        <p:txBody>
          <a:bodyPr/>
          <a:lstStyle/>
          <a:p>
            <a:pPr marL="12700">
              <a:lnSpc>
                <a:spcPts val="1375"/>
              </a:lnSpc>
            </a:pPr>
            <a:r>
              <a:rPr lang="hr-HR" spc="-10" dirty="0" smtClean="0"/>
              <a:t>Osnovna škola "M. A. </a:t>
            </a:r>
            <a:r>
              <a:rPr lang="hr-HR" spc="-10" dirty="0" err="1" smtClean="0"/>
              <a:t>Reljković</a:t>
            </a:r>
            <a:r>
              <a:rPr lang="hr-HR" spc="-10" dirty="0" smtClean="0"/>
              <a:t>" </a:t>
            </a:r>
            <a:r>
              <a:rPr lang="hr-HR" spc="-10" dirty="0" err="1" smtClean="0"/>
              <a:t>Cerna</a:t>
            </a:r>
            <a:endParaRPr lang="hr-HR" spc="-30" dirty="0"/>
          </a:p>
        </p:txBody>
      </p:sp>
      <p:sp>
        <p:nvSpPr>
          <p:cNvPr id="6" name="TekstniOkvir 5"/>
          <p:cNvSpPr txBox="1"/>
          <p:nvPr/>
        </p:nvSpPr>
        <p:spPr>
          <a:xfrm rot="16200000">
            <a:off x="-1312046" y="2607446"/>
            <a:ext cx="5037667" cy="584775"/>
          </a:xfrm>
          <a:prstGeom prst="rect">
            <a:avLst/>
          </a:prstGeom>
          <a:noFill/>
        </p:spPr>
        <p:txBody>
          <a:bodyPr wrap="square" rtlCol="0">
            <a:spAutoFit/>
          </a:bodyPr>
          <a:lstStyle/>
          <a:p>
            <a:r>
              <a:rPr lang="hr-HR" sz="3200" dirty="0" smtClean="0"/>
              <a:t>JESENSKI UPISNI ROK </a:t>
            </a:r>
            <a:endParaRPr lang="hr-HR" sz="3200" dirty="0"/>
          </a:p>
        </p:txBody>
      </p:sp>
      <p:graphicFrame>
        <p:nvGraphicFramePr>
          <p:cNvPr id="3" name="Tablica 2"/>
          <p:cNvGraphicFramePr>
            <a:graphicFrameLocks noGrp="1"/>
          </p:cNvGraphicFramePr>
          <p:nvPr/>
        </p:nvGraphicFramePr>
        <p:xfrm>
          <a:off x="3276600" y="-2"/>
          <a:ext cx="7619999" cy="6858002"/>
        </p:xfrm>
        <a:graphic>
          <a:graphicData uri="http://schemas.openxmlformats.org/drawingml/2006/table">
            <a:tbl>
              <a:tblPr/>
              <a:tblGrid>
                <a:gridCol w="5108097">
                  <a:extLst>
                    <a:ext uri="{9D8B030D-6E8A-4147-A177-3AD203B41FA5}">
                      <a16:colId xmlns:a16="http://schemas.microsoft.com/office/drawing/2014/main" val="3452962619"/>
                    </a:ext>
                  </a:extLst>
                </a:gridCol>
                <a:gridCol w="2511902">
                  <a:extLst>
                    <a:ext uri="{9D8B030D-6E8A-4147-A177-3AD203B41FA5}">
                      <a16:colId xmlns:a16="http://schemas.microsoft.com/office/drawing/2014/main" val="2449196390"/>
                    </a:ext>
                  </a:extLst>
                </a:gridCol>
              </a:tblGrid>
              <a:tr h="213747">
                <a:tc>
                  <a:txBody>
                    <a:bodyPr/>
                    <a:lstStyle/>
                    <a:p>
                      <a:pPr algn="ctr" fontAlgn="ctr"/>
                      <a:r>
                        <a:rPr lang="hr-HR" sz="1200" b="1" i="0" dirty="0">
                          <a:effectLst/>
                          <a:latin typeface="Minion Pro"/>
                        </a:rPr>
                        <a:t>Opis postupka</a:t>
                      </a:r>
                      <a:endParaRPr lang="hr-HR" sz="1200" b="0" dirty="0">
                        <a:effectLst/>
                        <a:latin typeface="Minion Pro"/>
                      </a:endParaRPr>
                    </a:p>
                  </a:txBody>
                  <a:tcPr marL="26954" marR="26954" marT="13477" marB="134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CCCC"/>
                    </a:solidFill>
                  </a:tcPr>
                </a:tc>
                <a:tc>
                  <a:txBody>
                    <a:bodyPr/>
                    <a:lstStyle/>
                    <a:p>
                      <a:pPr algn="ctr" fontAlgn="ctr"/>
                      <a:r>
                        <a:rPr lang="hr-HR" sz="1200" b="1" i="0">
                          <a:effectLst/>
                          <a:latin typeface="Minion Pro"/>
                        </a:rPr>
                        <a:t>Datum</a:t>
                      </a:r>
                      <a:endParaRPr lang="hr-HR" sz="1200" b="0">
                        <a:effectLst/>
                        <a:latin typeface="Minion Pro"/>
                      </a:endParaRPr>
                    </a:p>
                  </a:txBody>
                  <a:tcPr marL="26954" marR="26954" marT="13477" marB="134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CCCC"/>
                    </a:solidFill>
                  </a:tcPr>
                </a:tc>
                <a:extLst>
                  <a:ext uri="{0D108BD9-81ED-4DB2-BD59-A6C34878D82A}">
                    <a16:rowId xmlns:a16="http://schemas.microsoft.com/office/drawing/2014/main" val="2962776228"/>
                  </a:ext>
                </a:extLst>
              </a:tr>
              <a:tr h="326384">
                <a:tc>
                  <a:txBody>
                    <a:bodyPr/>
                    <a:lstStyle/>
                    <a:p>
                      <a:pPr algn="l" fontAlgn="ctr"/>
                      <a:r>
                        <a:rPr lang="hr-HR" sz="1200" b="0" dirty="0">
                          <a:effectLst/>
                          <a:latin typeface="Minion Pro"/>
                        </a:rPr>
                        <a:t>Registracija za kandidate izvan redovitog sustava obrazovanja RH</a:t>
                      </a:r>
                    </a:p>
                  </a:txBody>
                  <a:tcPr marL="26954" marR="26954" marT="13477" marB="134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fontAlgn="ctr"/>
                      <a:r>
                        <a:rPr lang="hr-HR" sz="1400" b="1">
                          <a:effectLst/>
                          <a:latin typeface="Minion Pro"/>
                        </a:rPr>
                        <a:t>12. 8. do 19. 8. 2024.</a:t>
                      </a:r>
                    </a:p>
                  </a:txBody>
                  <a:tcPr marL="26954" marR="26954" marT="13477" marB="134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671766419"/>
                  </a:ext>
                </a:extLst>
              </a:tr>
              <a:tr h="606140">
                <a:tc>
                  <a:txBody>
                    <a:bodyPr/>
                    <a:lstStyle/>
                    <a:p>
                      <a:pPr algn="l" fontAlgn="ctr"/>
                      <a:r>
                        <a:rPr lang="hr-HR" sz="1200" b="0" dirty="0">
                          <a:effectLst/>
                          <a:latin typeface="Minion Pro"/>
                        </a:rPr>
                        <a:t>Dostava osobnih dokumenata, svjedodžbi i ostale dokumentacije za kandidate izvan redovitog sustava obrazovanja RH Središnjem prijavnom uredu</a:t>
                      </a:r>
                    </a:p>
                  </a:txBody>
                  <a:tcPr marL="26954" marR="26954" marT="13477" marB="134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fontAlgn="ctr"/>
                      <a:r>
                        <a:rPr lang="hr-HR" sz="1400" b="1">
                          <a:effectLst/>
                          <a:latin typeface="Minion Pro"/>
                        </a:rPr>
                        <a:t>12. 8. do 19. 8. 2024.</a:t>
                      </a:r>
                    </a:p>
                  </a:txBody>
                  <a:tcPr marL="26954" marR="26954" marT="13477" marB="134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601006345"/>
                  </a:ext>
                </a:extLst>
              </a:tr>
              <a:tr h="326384">
                <a:tc>
                  <a:txBody>
                    <a:bodyPr/>
                    <a:lstStyle/>
                    <a:p>
                      <a:pPr algn="l" fontAlgn="ctr"/>
                      <a:r>
                        <a:rPr lang="pt-BR" sz="1200" b="1" i="0" dirty="0">
                          <a:effectLst/>
                          <a:latin typeface="Minion Pro"/>
                        </a:rPr>
                        <a:t>Početak prijava u sustav i prijava obrazovnih programa</a:t>
                      </a:r>
                      <a:endParaRPr lang="pt-BR" sz="1200" b="0" dirty="0">
                        <a:effectLst/>
                        <a:latin typeface="Minion Pro"/>
                      </a:endParaRPr>
                    </a:p>
                  </a:txBody>
                  <a:tcPr marL="26954" marR="26954" marT="13477" marB="134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CCCC"/>
                    </a:solidFill>
                  </a:tcPr>
                </a:tc>
                <a:tc>
                  <a:txBody>
                    <a:bodyPr/>
                    <a:lstStyle/>
                    <a:p>
                      <a:pPr algn="ctr" fontAlgn="ctr"/>
                      <a:r>
                        <a:rPr lang="hr-HR" sz="1400" b="1" i="0">
                          <a:effectLst/>
                          <a:latin typeface="Minion Pro"/>
                        </a:rPr>
                        <a:t>19. 8. do 23. 8. 2024.</a:t>
                      </a:r>
                      <a:endParaRPr lang="hr-HR" sz="1400" b="1">
                        <a:effectLst/>
                        <a:latin typeface="Minion Pro"/>
                      </a:endParaRPr>
                    </a:p>
                  </a:txBody>
                  <a:tcPr marL="26954" marR="26954" marT="13477" marB="134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CCCC"/>
                    </a:solidFill>
                  </a:tcPr>
                </a:tc>
                <a:extLst>
                  <a:ext uri="{0D108BD9-81ED-4DB2-BD59-A6C34878D82A}">
                    <a16:rowId xmlns:a16="http://schemas.microsoft.com/office/drawing/2014/main" val="4195317086"/>
                  </a:ext>
                </a:extLst>
              </a:tr>
              <a:tr h="326384">
                <a:tc>
                  <a:txBody>
                    <a:bodyPr/>
                    <a:lstStyle/>
                    <a:p>
                      <a:pPr algn="l" fontAlgn="ctr"/>
                      <a:r>
                        <a:rPr lang="hr-HR" sz="1200" b="0" dirty="0">
                          <a:effectLst/>
                          <a:latin typeface="Minion Pro"/>
                        </a:rPr>
                        <a:t>Prijava obrazovnih programa koji zahtijevaju dodatne provjere</a:t>
                      </a:r>
                    </a:p>
                  </a:txBody>
                  <a:tcPr marL="26954" marR="26954" marT="13477" marB="134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fontAlgn="ctr"/>
                      <a:r>
                        <a:rPr lang="hr-HR" sz="1400" b="1">
                          <a:effectLst/>
                          <a:latin typeface="Minion Pro"/>
                        </a:rPr>
                        <a:t>19. 8. do 21. 8. 2024.</a:t>
                      </a:r>
                    </a:p>
                  </a:txBody>
                  <a:tcPr marL="26954" marR="26954" marT="13477" marB="134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035465292"/>
                  </a:ext>
                </a:extLst>
              </a:tr>
              <a:tr h="885899">
                <a:tc>
                  <a:txBody>
                    <a:bodyPr/>
                    <a:lstStyle/>
                    <a:p>
                      <a:pPr algn="l" fontAlgn="base"/>
                      <a:r>
                        <a:rPr lang="hr-HR" sz="1200" b="0" i="0" u="none" strike="noStrike" dirty="0">
                          <a:solidFill>
                            <a:srgbClr val="231F20"/>
                          </a:solidFill>
                          <a:effectLst/>
                          <a:latin typeface="Minion Pro Cond"/>
                        </a:rPr>
                        <a:t>Dostava dokumentacije:</a:t>
                      </a:r>
                    </a:p>
                    <a:p>
                      <a:pPr algn="l" fontAlgn="base"/>
                      <a:r>
                        <a:rPr lang="hr-HR" sz="1200" b="0" i="0" u="none" strike="noStrike" dirty="0">
                          <a:solidFill>
                            <a:srgbClr val="231F20"/>
                          </a:solidFill>
                          <a:effectLst/>
                          <a:latin typeface="Minion Pro Cond"/>
                        </a:rPr>
                        <a:t>– Stručnog mišljenja HZZ-a za programe koji to zahtijevaju</a:t>
                      </a:r>
                    </a:p>
                    <a:p>
                      <a:pPr algn="l" fontAlgn="base"/>
                      <a:r>
                        <a:rPr lang="hr-HR" sz="1200" b="0" i="0" u="none" strike="noStrike" dirty="0">
                          <a:solidFill>
                            <a:srgbClr val="231F20"/>
                          </a:solidFill>
                          <a:effectLst/>
                          <a:latin typeface="Minion Pro Cond"/>
                        </a:rPr>
                        <a:t>– Dokumenata kojima se ostvaruju dodatna prava za upis (dostavljaju se putem srednje.e-upisi.hr)</a:t>
                      </a:r>
                    </a:p>
                  </a:txBody>
                  <a:tcPr marL="26954" marR="26954" marT="13477" marB="134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fontAlgn="ctr"/>
                      <a:r>
                        <a:rPr lang="hr-HR" sz="1400" b="1" i="0" u="none" strike="noStrike">
                          <a:solidFill>
                            <a:srgbClr val="231F20"/>
                          </a:solidFill>
                          <a:effectLst/>
                          <a:latin typeface="Minion Pro"/>
                        </a:rPr>
                        <a:t>19. 8. do 22. 8. 2024.</a:t>
                      </a:r>
                      <a:endParaRPr lang="hr-HR" sz="1400" b="1" i="0" u="none" strike="noStrike">
                        <a:solidFill>
                          <a:srgbClr val="231F20"/>
                        </a:solidFill>
                        <a:effectLst/>
                        <a:latin typeface="Minion Pro Cond"/>
                      </a:endParaRPr>
                    </a:p>
                  </a:txBody>
                  <a:tcPr marL="26954" marR="26954" marT="13477" marB="134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400208878"/>
                  </a:ext>
                </a:extLst>
              </a:tr>
              <a:tr h="326384">
                <a:tc>
                  <a:txBody>
                    <a:bodyPr/>
                    <a:lstStyle/>
                    <a:p>
                      <a:pPr algn="l" fontAlgn="ctr"/>
                      <a:r>
                        <a:rPr lang="hr-HR" sz="1200" b="0" dirty="0">
                          <a:effectLst/>
                          <a:latin typeface="Minion Pro"/>
                        </a:rPr>
                        <a:t>Provođenje dodatnih ispita i provjera te unos rezultata</a:t>
                      </a:r>
                    </a:p>
                  </a:txBody>
                  <a:tcPr marL="26954" marR="26954" marT="13477" marB="134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fontAlgn="ctr"/>
                      <a:r>
                        <a:rPr lang="hr-HR" sz="1400" b="1">
                          <a:effectLst/>
                          <a:latin typeface="Minion Pro"/>
                        </a:rPr>
                        <a:t>22. 8. 2024.</a:t>
                      </a:r>
                    </a:p>
                  </a:txBody>
                  <a:tcPr marL="26954" marR="26954" marT="13477" marB="134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590253410"/>
                  </a:ext>
                </a:extLst>
              </a:tr>
              <a:tr h="326384">
                <a:tc>
                  <a:txBody>
                    <a:bodyPr/>
                    <a:lstStyle/>
                    <a:p>
                      <a:pPr algn="l" fontAlgn="ctr"/>
                      <a:r>
                        <a:rPr lang="hr-HR" sz="1200" b="0" dirty="0">
                          <a:effectLst/>
                          <a:latin typeface="Minion Pro"/>
                        </a:rPr>
                        <a:t>Brisanje kandidata koji nisu zadovoljili preduvjete s lista</a:t>
                      </a:r>
                    </a:p>
                  </a:txBody>
                  <a:tcPr marL="26954" marR="26954" marT="13477" marB="134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fontAlgn="ctr"/>
                      <a:r>
                        <a:rPr lang="hr-HR" sz="1400" b="1">
                          <a:effectLst/>
                          <a:latin typeface="Minion Pro"/>
                        </a:rPr>
                        <a:t>23. 8. 2024.</a:t>
                      </a:r>
                    </a:p>
                  </a:txBody>
                  <a:tcPr marL="26954" marR="26954" marT="13477" marB="134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870053199"/>
                  </a:ext>
                </a:extLst>
              </a:tr>
              <a:tr h="244795">
                <a:tc>
                  <a:txBody>
                    <a:bodyPr/>
                    <a:lstStyle/>
                    <a:p>
                      <a:pPr algn="l" fontAlgn="ctr"/>
                      <a:r>
                        <a:rPr lang="hr-HR" sz="1200" b="0" dirty="0">
                          <a:effectLst/>
                          <a:latin typeface="Minion Pro"/>
                        </a:rPr>
                        <a:t>Unos prigovora</a:t>
                      </a:r>
                    </a:p>
                  </a:txBody>
                  <a:tcPr marL="26954" marR="26954" marT="13477" marB="134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fontAlgn="ctr"/>
                      <a:r>
                        <a:rPr lang="hr-HR" sz="1400" b="1">
                          <a:effectLst/>
                          <a:latin typeface="Minion Pro"/>
                        </a:rPr>
                        <a:t>23. 8. 2024.</a:t>
                      </a:r>
                    </a:p>
                  </a:txBody>
                  <a:tcPr marL="26954" marR="26954" marT="13477" marB="134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671720943"/>
                  </a:ext>
                </a:extLst>
              </a:tr>
              <a:tr h="244795">
                <a:tc>
                  <a:txBody>
                    <a:bodyPr/>
                    <a:lstStyle/>
                    <a:p>
                      <a:pPr algn="l" fontAlgn="ctr"/>
                      <a:r>
                        <a:rPr lang="hr-HR" sz="1200" b="1" i="0" dirty="0">
                          <a:effectLst/>
                          <a:latin typeface="Minion Pro"/>
                        </a:rPr>
                        <a:t>Objava konačnih ljestvica poretka</a:t>
                      </a:r>
                      <a:endParaRPr lang="hr-HR" sz="1200" b="0" dirty="0">
                        <a:effectLst/>
                        <a:latin typeface="Minion Pro"/>
                      </a:endParaRPr>
                    </a:p>
                  </a:txBody>
                  <a:tcPr marL="26954" marR="26954" marT="13477" marB="134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CCCC"/>
                    </a:solidFill>
                  </a:tcPr>
                </a:tc>
                <a:tc>
                  <a:txBody>
                    <a:bodyPr/>
                    <a:lstStyle/>
                    <a:p>
                      <a:pPr algn="ctr" fontAlgn="ctr"/>
                      <a:r>
                        <a:rPr lang="hr-HR" sz="1400" b="1" i="0">
                          <a:effectLst/>
                          <a:latin typeface="Minion Pro"/>
                        </a:rPr>
                        <a:t>26. 8. 2024.</a:t>
                      </a:r>
                      <a:endParaRPr lang="hr-HR" sz="1400" b="1">
                        <a:effectLst/>
                        <a:latin typeface="Minion Pro"/>
                      </a:endParaRPr>
                    </a:p>
                  </a:txBody>
                  <a:tcPr marL="26954" marR="26954" marT="13477" marB="134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CCCC"/>
                    </a:solidFill>
                  </a:tcPr>
                </a:tc>
                <a:extLst>
                  <a:ext uri="{0D108BD9-81ED-4DB2-BD59-A6C34878D82A}">
                    <a16:rowId xmlns:a16="http://schemas.microsoft.com/office/drawing/2014/main" val="516609873"/>
                  </a:ext>
                </a:extLst>
              </a:tr>
              <a:tr h="2704322">
                <a:tc>
                  <a:txBody>
                    <a:bodyPr/>
                    <a:lstStyle/>
                    <a:p>
                      <a:pPr algn="l" fontAlgn="base"/>
                      <a:r>
                        <a:rPr lang="hr-HR" sz="1200" b="0" i="0" u="none" strike="noStrike" dirty="0">
                          <a:solidFill>
                            <a:srgbClr val="231F20"/>
                          </a:solidFill>
                          <a:effectLst/>
                          <a:latin typeface="Minion Pro Cond"/>
                        </a:rPr>
                        <a:t>Dostava dokumenata koji su uvjet za upis u određeni program obrazovanja srednje škole:</a:t>
                      </a:r>
                    </a:p>
                    <a:p>
                      <a:pPr algn="l" fontAlgn="base"/>
                      <a:r>
                        <a:rPr lang="hr-HR" sz="1200" b="0" i="0" u="none" strike="noStrike" dirty="0">
                          <a:solidFill>
                            <a:srgbClr val="231F20"/>
                          </a:solidFill>
                          <a:effectLst/>
                          <a:latin typeface="Minion Pro Cond"/>
                        </a:rPr>
                        <a:t>1) Upisnica (obvezno za sve učenike) – dostavlja se elektroničkim putem srednje.e-upisi.hr ili dolaskom u školu na propisani datum</a:t>
                      </a:r>
                    </a:p>
                    <a:p>
                      <a:pPr algn="l" fontAlgn="base"/>
                      <a:r>
                        <a:rPr lang="hr-HR" sz="1200" b="0" i="0" u="none" strike="noStrike" dirty="0">
                          <a:solidFill>
                            <a:srgbClr val="231F20"/>
                          </a:solidFill>
                          <a:effectLst/>
                          <a:latin typeface="Minion Pro Cond"/>
                        </a:rPr>
                        <a:t>2) Potvrda liječnika školske medicine – dostavlja se putem elektroničke pošte na e-adresu srednje škole ili dolaskom u školu na propisani datum i</a:t>
                      </a:r>
                    </a:p>
                    <a:p>
                      <a:pPr algn="l" fontAlgn="base"/>
                      <a:r>
                        <a:rPr lang="hr-HR" sz="1200" b="0" i="0" u="none" strike="noStrike" dirty="0">
                          <a:solidFill>
                            <a:srgbClr val="231F20"/>
                          </a:solidFill>
                          <a:effectLst/>
                          <a:latin typeface="Minion Pro Cond"/>
                        </a:rPr>
                        <a:t>3) Potvrda obiteljskog liječnika ili liječnička svjedodžba medicine rada – dostavlja se putem elektroničke pošte na e-adresu srednje škole ili dolaskom u školu na propisani datum.</a:t>
                      </a:r>
                    </a:p>
                    <a:p>
                      <a:pPr algn="l" fontAlgn="base"/>
                      <a:r>
                        <a:rPr lang="hr-HR" sz="1200" b="0" i="0" u="none" strike="noStrike" dirty="0">
                          <a:solidFill>
                            <a:srgbClr val="231F20"/>
                          </a:solidFill>
                          <a:effectLst/>
                          <a:latin typeface="Minion Pro Cond"/>
                        </a:rPr>
                        <a:t>Točan datum zaprimanja dokumenata dolaskom u školu objavljuje se na mrežnim stranicama i oglasnim pločama škola.</a:t>
                      </a:r>
                    </a:p>
                  </a:txBody>
                  <a:tcPr marL="26954" marR="26954" marT="13477" marB="134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fontAlgn="ctr"/>
                      <a:r>
                        <a:rPr lang="hr-HR" sz="1400" b="1" i="0" u="none" strike="noStrike" dirty="0">
                          <a:solidFill>
                            <a:srgbClr val="231F20"/>
                          </a:solidFill>
                          <a:effectLst/>
                          <a:latin typeface="Minion Pro"/>
                        </a:rPr>
                        <a:t>26. 8. do 29. 8. 2024.</a:t>
                      </a:r>
                      <a:endParaRPr lang="hr-HR" sz="1400" b="1" i="0" u="none" strike="noStrike" dirty="0">
                        <a:solidFill>
                          <a:srgbClr val="231F20"/>
                        </a:solidFill>
                        <a:effectLst/>
                        <a:latin typeface="Minion Pro Cond"/>
                      </a:endParaRPr>
                    </a:p>
                  </a:txBody>
                  <a:tcPr marL="26954" marR="26954" marT="13477" marB="134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487358616"/>
                  </a:ext>
                </a:extLst>
              </a:tr>
              <a:tr h="326384">
                <a:tc>
                  <a:txBody>
                    <a:bodyPr/>
                    <a:lstStyle/>
                    <a:p>
                      <a:pPr algn="l" fontAlgn="ctr"/>
                      <a:r>
                        <a:rPr lang="hr-HR" sz="1200" b="0">
                          <a:effectLst/>
                          <a:latin typeface="Minion Pro"/>
                        </a:rPr>
                        <a:t>Objava slobodnih upisnih mjesta nakon jesenskog upisnog roka</a:t>
                      </a:r>
                    </a:p>
                  </a:txBody>
                  <a:tcPr marL="26954" marR="26954" marT="13477" marB="134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fontAlgn="ctr"/>
                      <a:r>
                        <a:rPr lang="hr-HR" sz="1400" b="1" dirty="0">
                          <a:effectLst/>
                          <a:latin typeface="Minion Pro"/>
                        </a:rPr>
                        <a:t>30. 8. 2024.</a:t>
                      </a:r>
                    </a:p>
                  </a:txBody>
                  <a:tcPr marL="26954" marR="26954" marT="13477" marB="1347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851534987"/>
                  </a:ext>
                </a:extLst>
              </a:tr>
            </a:tbl>
          </a:graphicData>
        </a:graphic>
      </p:graphicFrame>
    </p:spTree>
    <p:extLst>
      <p:ext uri="{BB962C8B-B14F-4D97-AF65-F5344CB8AC3E}">
        <p14:creationId xmlns:p14="http://schemas.microsoft.com/office/powerpoint/2010/main" val="38140643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dirty="0"/>
              <a:t>NAKNADNI UPISNI ROK ZA UPIS UČENIKA NAKON ISTEKA JESENSKOGA UPISNOG ROKA</a:t>
            </a:r>
          </a:p>
        </p:txBody>
      </p:sp>
      <p:sp>
        <p:nvSpPr>
          <p:cNvPr id="3" name="Rezervirano mjesto sadržaja 2"/>
          <p:cNvSpPr>
            <a:spLocks noGrp="1"/>
          </p:cNvSpPr>
          <p:nvPr>
            <p:ph idx="1"/>
          </p:nvPr>
        </p:nvSpPr>
        <p:spPr>
          <a:xfrm>
            <a:off x="677334" y="1930401"/>
            <a:ext cx="11286066" cy="4699000"/>
          </a:xfrm>
        </p:spPr>
        <p:txBody>
          <a:bodyPr>
            <a:normAutofit/>
          </a:bodyPr>
          <a:lstStyle/>
          <a:p>
            <a:pPr fontAlgn="base"/>
            <a:r>
              <a:rPr lang="hr-HR" sz="2000" dirty="0" smtClean="0"/>
              <a:t>  </a:t>
            </a:r>
            <a:r>
              <a:rPr lang="hr-HR" sz="2000" dirty="0"/>
              <a:t>Učenici koji ne ostvare pravo na upis u ljetnome ili jesenskome upisnom roku mogu se prijaviti za upis u naknadnome upisnom roku za upis u srednju školu u program obrazovanja u kojemu je nakon jesenskoga upisnog roka ostalo slobodnih mjesta u sklopu broja upisnih mjesta propisanih </a:t>
            </a:r>
            <a:r>
              <a:rPr lang="hr-HR" sz="2000" i="1" dirty="0"/>
              <a:t>Strukturom, </a:t>
            </a:r>
            <a:r>
              <a:rPr lang="hr-HR" sz="2000" dirty="0"/>
              <a:t>a utvrđenih u </a:t>
            </a:r>
            <a:r>
              <a:rPr lang="hr-HR" sz="2000" dirty="0" err="1" smtClean="0"/>
              <a:t>NISpuSŠ</a:t>
            </a:r>
            <a:r>
              <a:rPr lang="hr-HR" sz="2000" dirty="0" smtClean="0"/>
              <a:t>-u</a:t>
            </a:r>
            <a:endParaRPr lang="hr-HR" sz="2000" dirty="0"/>
          </a:p>
          <a:p>
            <a:pPr fontAlgn="base"/>
            <a:r>
              <a:rPr lang="hr-HR" sz="2000" dirty="0" smtClean="0"/>
              <a:t>Učenici </a:t>
            </a:r>
            <a:r>
              <a:rPr lang="hr-HR" sz="2000" dirty="0"/>
              <a:t>iz stavka 1. ove točke za prijavu moraju ispunjavati sve uvjete propisane Pravilnikom o elementima i kriterijima te natječajem </a:t>
            </a:r>
            <a:r>
              <a:rPr lang="hr-HR" sz="2000" dirty="0" smtClean="0"/>
              <a:t>škole</a:t>
            </a:r>
            <a:endParaRPr lang="hr-HR" sz="2000" dirty="0"/>
          </a:p>
          <a:p>
            <a:pPr fontAlgn="base"/>
            <a:r>
              <a:rPr lang="hr-HR" sz="2000" dirty="0" smtClean="0"/>
              <a:t> </a:t>
            </a:r>
            <a:r>
              <a:rPr lang="hr-HR" sz="2000" dirty="0"/>
              <a:t>Učenici se za upis u naknadnome upisnom roku mogu prijaviti školi od </a:t>
            </a:r>
            <a:r>
              <a:rPr lang="hr-HR" sz="2000" b="1" dirty="0"/>
              <a:t>2. do 27. rujna 2024.</a:t>
            </a:r>
          </a:p>
          <a:p>
            <a:pPr fontAlgn="base"/>
            <a:r>
              <a:rPr lang="hr-HR" sz="2000" dirty="0" smtClean="0"/>
              <a:t> </a:t>
            </a:r>
            <a:r>
              <a:rPr lang="hr-HR" sz="2000" dirty="0"/>
              <a:t>Upisno povjerenstvo škole o upisu učenika u naknadnome upisnom roku odlučuje na temelju pisanoga zahtjeva učenika te podatke o upisu unosi u </a:t>
            </a:r>
            <a:r>
              <a:rPr lang="hr-HR" sz="2000" dirty="0" err="1"/>
              <a:t>NISpuSŠ</a:t>
            </a:r>
            <a:r>
              <a:rPr lang="hr-HR" sz="2000" dirty="0"/>
              <a:t> nakon zaprimljene potpisane upisnice učenika te ostale dokumentacije potrebne za </a:t>
            </a:r>
            <a:r>
              <a:rPr lang="hr-HR" sz="2000" dirty="0" smtClean="0"/>
              <a:t>upis</a:t>
            </a:r>
            <a:endParaRPr lang="hr-HR" sz="2000" dirty="0"/>
          </a:p>
          <a:p>
            <a:pPr fontAlgn="base"/>
            <a:endParaRPr lang="hr-HR" dirty="0"/>
          </a:p>
        </p:txBody>
      </p:sp>
      <p:sp>
        <p:nvSpPr>
          <p:cNvPr id="4" name="Rezervirano mjesto podnožja 3"/>
          <p:cNvSpPr>
            <a:spLocks noGrp="1"/>
          </p:cNvSpPr>
          <p:nvPr>
            <p:ph type="ftr" sz="quarter" idx="11"/>
          </p:nvPr>
        </p:nvSpPr>
        <p:spPr/>
        <p:txBody>
          <a:bodyPr/>
          <a:lstStyle/>
          <a:p>
            <a:pPr marL="12700">
              <a:lnSpc>
                <a:spcPts val="1375"/>
              </a:lnSpc>
            </a:pPr>
            <a:r>
              <a:rPr lang="hr-HR" spc="-10" smtClean="0"/>
              <a:t>Osnovna škola "M. A. Reljković" Cerna</a:t>
            </a:r>
            <a:endParaRPr lang="hr-HR" spc="-30" dirty="0"/>
          </a:p>
        </p:txBody>
      </p:sp>
    </p:spTree>
    <p:extLst>
      <p:ext uri="{BB962C8B-B14F-4D97-AF65-F5344CB8AC3E}">
        <p14:creationId xmlns:p14="http://schemas.microsoft.com/office/powerpoint/2010/main" val="5128495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Rezervirano mjesto sadržaja 4"/>
          <p:cNvGraphicFramePr>
            <a:graphicFrameLocks noGrp="1"/>
          </p:cNvGraphicFramePr>
          <p:nvPr>
            <p:ph idx="1"/>
            <p:extLst>
              <p:ext uri="{D42A27DB-BD31-4B8C-83A1-F6EECF244321}">
                <p14:modId xmlns:p14="http://schemas.microsoft.com/office/powerpoint/2010/main" val="610218621"/>
              </p:ext>
            </p:extLst>
          </p:nvPr>
        </p:nvGraphicFramePr>
        <p:xfrm>
          <a:off x="3886200" y="1"/>
          <a:ext cx="8305800" cy="7044932"/>
        </p:xfrm>
        <a:graphic>
          <a:graphicData uri="http://schemas.openxmlformats.org/drawingml/2006/table">
            <a:tbl>
              <a:tblPr>
                <a:tableStyleId>{08FB837D-C827-4EFA-A057-4D05807E0F7C}</a:tableStyleId>
              </a:tblPr>
              <a:tblGrid>
                <a:gridCol w="5270654">
                  <a:extLst>
                    <a:ext uri="{9D8B030D-6E8A-4147-A177-3AD203B41FA5}">
                      <a16:colId xmlns:a16="http://schemas.microsoft.com/office/drawing/2014/main" val="1154435152"/>
                    </a:ext>
                  </a:extLst>
                </a:gridCol>
                <a:gridCol w="3035146">
                  <a:extLst>
                    <a:ext uri="{9D8B030D-6E8A-4147-A177-3AD203B41FA5}">
                      <a16:colId xmlns:a16="http://schemas.microsoft.com/office/drawing/2014/main" val="1846406575"/>
                    </a:ext>
                  </a:extLst>
                </a:gridCol>
              </a:tblGrid>
              <a:tr h="148280">
                <a:tc>
                  <a:txBody>
                    <a:bodyPr/>
                    <a:lstStyle/>
                    <a:p>
                      <a:pPr algn="ctr" fontAlgn="ctr"/>
                      <a:r>
                        <a:rPr lang="hr-HR" sz="1200" dirty="0">
                          <a:effectLst/>
                        </a:rPr>
                        <a:t>Opis postupka</a:t>
                      </a:r>
                      <a:endParaRPr lang="hr-HR" sz="1200" b="0" dirty="0">
                        <a:effectLst/>
                        <a:latin typeface="Minion Pro"/>
                      </a:endParaRPr>
                    </a:p>
                  </a:txBody>
                  <a:tcPr marL="21435" marR="21435" marT="10718" marB="10718" anchor="ctr"/>
                </a:tc>
                <a:tc>
                  <a:txBody>
                    <a:bodyPr/>
                    <a:lstStyle/>
                    <a:p>
                      <a:pPr algn="ctr" fontAlgn="ctr"/>
                      <a:r>
                        <a:rPr lang="hr-HR" sz="1200">
                          <a:effectLst/>
                        </a:rPr>
                        <a:t>Datum</a:t>
                      </a:r>
                      <a:endParaRPr lang="hr-HR" sz="1200" b="0">
                        <a:effectLst/>
                        <a:latin typeface="Minion Pro"/>
                      </a:endParaRPr>
                    </a:p>
                  </a:txBody>
                  <a:tcPr marL="21435" marR="21435" marT="10718" marB="10718" anchor="ctr"/>
                </a:tc>
                <a:extLst>
                  <a:ext uri="{0D108BD9-81ED-4DB2-BD59-A6C34878D82A}">
                    <a16:rowId xmlns:a16="http://schemas.microsoft.com/office/drawing/2014/main" val="216378634"/>
                  </a:ext>
                </a:extLst>
              </a:tr>
              <a:tr h="945811">
                <a:tc>
                  <a:txBody>
                    <a:bodyPr/>
                    <a:lstStyle/>
                    <a:p>
                      <a:pPr algn="l" fontAlgn="ctr"/>
                      <a:r>
                        <a:rPr lang="hr-HR" sz="1200" dirty="0">
                          <a:effectLst/>
                        </a:rPr>
                        <a:t>Kandidati s teškoćama u razvoju prijavljuju se u županijske upravne odjele za obrazovanje, odnosno Gradskom uredu za obrazovanje, sport i mlade Grada Zagreba te iskazuju svoj odabir s liste prioriteta redom kako bi željeli upisati obrazovne programe</a:t>
                      </a:r>
                      <a:endParaRPr lang="hr-HR" sz="1200" b="0" dirty="0">
                        <a:effectLst/>
                        <a:latin typeface="Minion Pro"/>
                      </a:endParaRPr>
                    </a:p>
                  </a:txBody>
                  <a:tcPr marL="21435" marR="21435" marT="10718" marB="10718" anchor="ctr"/>
                </a:tc>
                <a:tc>
                  <a:txBody>
                    <a:bodyPr/>
                    <a:lstStyle/>
                    <a:p>
                      <a:pPr algn="ctr" fontAlgn="ctr"/>
                      <a:r>
                        <a:rPr lang="hr-HR" sz="1200">
                          <a:effectLst/>
                        </a:rPr>
                        <a:t>27. 5. do 14. 6. 2024.</a:t>
                      </a:r>
                      <a:endParaRPr lang="hr-HR" sz="1200" b="0">
                        <a:effectLst/>
                        <a:latin typeface="Minion Pro"/>
                      </a:endParaRPr>
                    </a:p>
                  </a:txBody>
                  <a:tcPr marL="21435" marR="21435" marT="10718" marB="10718" anchor="ctr"/>
                </a:tc>
                <a:extLst>
                  <a:ext uri="{0D108BD9-81ED-4DB2-BD59-A6C34878D82A}">
                    <a16:rowId xmlns:a16="http://schemas.microsoft.com/office/drawing/2014/main" val="621841864"/>
                  </a:ext>
                </a:extLst>
              </a:tr>
              <a:tr h="439125">
                <a:tc>
                  <a:txBody>
                    <a:bodyPr/>
                    <a:lstStyle/>
                    <a:p>
                      <a:pPr algn="l" fontAlgn="ctr"/>
                      <a:r>
                        <a:rPr lang="hr-HR" sz="1200" dirty="0">
                          <a:effectLst/>
                        </a:rPr>
                        <a:t>Registracija kandidata s teškoćama u razvoju izvan redovitog sustava obrazovanja RH putem srednje.e-upisi.hr</a:t>
                      </a:r>
                      <a:endParaRPr lang="hr-HR" sz="1200" b="0" dirty="0">
                        <a:effectLst/>
                        <a:latin typeface="Minion Pro"/>
                      </a:endParaRPr>
                    </a:p>
                  </a:txBody>
                  <a:tcPr marL="21435" marR="21435" marT="10718" marB="10718" anchor="ctr"/>
                </a:tc>
                <a:tc>
                  <a:txBody>
                    <a:bodyPr/>
                    <a:lstStyle/>
                    <a:p>
                      <a:pPr algn="ctr" fontAlgn="ctr"/>
                      <a:r>
                        <a:rPr lang="hr-HR" sz="1200">
                          <a:effectLst/>
                        </a:rPr>
                        <a:t>27. 5. do 14. 6. 2024.</a:t>
                      </a:r>
                      <a:endParaRPr lang="hr-HR" sz="1200" b="0">
                        <a:effectLst/>
                        <a:latin typeface="Minion Pro"/>
                      </a:endParaRPr>
                    </a:p>
                  </a:txBody>
                  <a:tcPr marL="21435" marR="21435" marT="10718" marB="10718" anchor="ctr"/>
                </a:tc>
                <a:extLst>
                  <a:ext uri="{0D108BD9-81ED-4DB2-BD59-A6C34878D82A}">
                    <a16:rowId xmlns:a16="http://schemas.microsoft.com/office/drawing/2014/main" val="394742838"/>
                  </a:ext>
                </a:extLst>
              </a:tr>
              <a:tr h="540464">
                <a:tc>
                  <a:txBody>
                    <a:bodyPr/>
                    <a:lstStyle/>
                    <a:p>
                      <a:pPr algn="l" fontAlgn="ctr"/>
                      <a:r>
                        <a:rPr lang="hr-HR" sz="1200" dirty="0">
                          <a:effectLst/>
                        </a:rPr>
                        <a:t>Dostava osobnih dokumenata i svjedodžbi za kandidate s teškoćama u razvoju izvan redovitog sustava obrazovanja RH Središnjem prijavnom uredu</a:t>
                      </a:r>
                      <a:endParaRPr lang="hr-HR" sz="1200" b="0" dirty="0">
                        <a:effectLst/>
                        <a:latin typeface="Minion Pro"/>
                      </a:endParaRPr>
                    </a:p>
                  </a:txBody>
                  <a:tcPr marL="21435" marR="21435" marT="10718" marB="10718" anchor="ctr"/>
                </a:tc>
                <a:tc>
                  <a:txBody>
                    <a:bodyPr/>
                    <a:lstStyle/>
                    <a:p>
                      <a:pPr algn="ctr" fontAlgn="ctr"/>
                      <a:r>
                        <a:rPr lang="hr-HR" sz="1200" dirty="0">
                          <a:effectLst/>
                        </a:rPr>
                        <a:t>27. 5. do 14. 6. 2024.</a:t>
                      </a:r>
                      <a:endParaRPr lang="hr-HR" sz="1200" b="0" dirty="0">
                        <a:effectLst/>
                        <a:latin typeface="Minion Pro"/>
                      </a:endParaRPr>
                    </a:p>
                  </a:txBody>
                  <a:tcPr marL="21435" marR="21435" marT="10718" marB="10718" anchor="ctr"/>
                </a:tc>
                <a:extLst>
                  <a:ext uri="{0D108BD9-81ED-4DB2-BD59-A6C34878D82A}">
                    <a16:rowId xmlns:a16="http://schemas.microsoft.com/office/drawing/2014/main" val="2392624105"/>
                  </a:ext>
                </a:extLst>
              </a:tr>
              <a:tr h="540464">
                <a:tc>
                  <a:txBody>
                    <a:bodyPr/>
                    <a:lstStyle/>
                    <a:p>
                      <a:pPr algn="l" fontAlgn="ctr"/>
                      <a:r>
                        <a:rPr lang="hr-HR" sz="1200" dirty="0">
                          <a:effectLst/>
                        </a:rPr>
                        <a:t>Upisna povjerenstva županijskih upravnih odjela i Gradskog ureda za obrazovanje, sport i mlade Grada Zagreba unose navedene odabire u sustav</a:t>
                      </a:r>
                      <a:endParaRPr lang="hr-HR" sz="1200" b="0" dirty="0">
                        <a:effectLst/>
                        <a:latin typeface="Minion Pro"/>
                      </a:endParaRPr>
                    </a:p>
                  </a:txBody>
                  <a:tcPr marL="21435" marR="21435" marT="10718" marB="10718" anchor="ctr"/>
                </a:tc>
                <a:tc>
                  <a:txBody>
                    <a:bodyPr/>
                    <a:lstStyle/>
                    <a:p>
                      <a:pPr algn="ctr" fontAlgn="ctr"/>
                      <a:r>
                        <a:rPr lang="hr-HR" sz="1200" dirty="0">
                          <a:effectLst/>
                        </a:rPr>
                        <a:t>27. 5. do 21. 6. 2024.</a:t>
                      </a:r>
                      <a:endParaRPr lang="hr-HR" sz="1200" b="0" dirty="0">
                        <a:effectLst/>
                        <a:latin typeface="Minion Pro"/>
                      </a:endParaRPr>
                    </a:p>
                  </a:txBody>
                  <a:tcPr marL="21435" marR="21435" marT="10718" marB="10718" anchor="ctr"/>
                </a:tc>
                <a:extLst>
                  <a:ext uri="{0D108BD9-81ED-4DB2-BD59-A6C34878D82A}">
                    <a16:rowId xmlns:a16="http://schemas.microsoft.com/office/drawing/2014/main" val="199026101"/>
                  </a:ext>
                </a:extLst>
              </a:tr>
              <a:tr h="439125">
                <a:tc>
                  <a:txBody>
                    <a:bodyPr/>
                    <a:lstStyle/>
                    <a:p>
                      <a:pPr algn="l" fontAlgn="ctr"/>
                      <a:r>
                        <a:rPr lang="hr-HR" sz="1200" dirty="0">
                          <a:effectLst/>
                        </a:rPr>
                        <a:t>Dostava dokumenata kojima se ostvaruju dodatna prava za upis (dostavljaju se putem srednje.e-upisi.hr)</a:t>
                      </a:r>
                      <a:endParaRPr lang="hr-HR" sz="1200" b="0" dirty="0">
                        <a:effectLst/>
                        <a:latin typeface="Minion Pro"/>
                      </a:endParaRPr>
                    </a:p>
                  </a:txBody>
                  <a:tcPr marL="21435" marR="21435" marT="10718" marB="10718" anchor="ctr"/>
                </a:tc>
                <a:tc>
                  <a:txBody>
                    <a:bodyPr/>
                    <a:lstStyle/>
                    <a:p>
                      <a:pPr algn="ctr" fontAlgn="ctr"/>
                      <a:r>
                        <a:rPr lang="hr-HR" sz="1200" dirty="0">
                          <a:effectLst/>
                        </a:rPr>
                        <a:t>27. 5. do 26. 6. 2024.</a:t>
                      </a:r>
                      <a:endParaRPr lang="hr-HR" sz="1200" b="0" dirty="0">
                        <a:effectLst/>
                        <a:latin typeface="Minion Pro"/>
                      </a:endParaRPr>
                    </a:p>
                  </a:txBody>
                  <a:tcPr marL="21435" marR="21435" marT="10718" marB="10718" anchor="ctr"/>
                </a:tc>
                <a:extLst>
                  <a:ext uri="{0D108BD9-81ED-4DB2-BD59-A6C34878D82A}">
                    <a16:rowId xmlns:a16="http://schemas.microsoft.com/office/drawing/2014/main" val="1217422538"/>
                  </a:ext>
                </a:extLst>
              </a:tr>
              <a:tr h="337790">
                <a:tc>
                  <a:txBody>
                    <a:bodyPr/>
                    <a:lstStyle/>
                    <a:p>
                      <a:pPr algn="l" fontAlgn="ctr"/>
                      <a:r>
                        <a:rPr lang="hr-HR" sz="1200">
                          <a:effectLst/>
                        </a:rPr>
                        <a:t>Provođenje dodatnih provjera za kandidate s teškoćama u razvoju i unos rezultata u sustav</a:t>
                      </a:r>
                      <a:endParaRPr lang="hr-HR" sz="1200" b="0">
                        <a:effectLst/>
                        <a:latin typeface="Minion Pro"/>
                      </a:endParaRPr>
                    </a:p>
                  </a:txBody>
                  <a:tcPr marL="21435" marR="21435" marT="10718" marB="10718" anchor="ctr"/>
                </a:tc>
                <a:tc>
                  <a:txBody>
                    <a:bodyPr/>
                    <a:lstStyle/>
                    <a:p>
                      <a:pPr algn="ctr" fontAlgn="ctr"/>
                      <a:r>
                        <a:rPr lang="hr-HR" sz="1200" dirty="0">
                          <a:effectLst/>
                        </a:rPr>
                        <a:t>24. 6. do 26. 6. 2024.</a:t>
                      </a:r>
                      <a:endParaRPr lang="hr-HR" sz="1200" b="0" dirty="0">
                        <a:effectLst/>
                        <a:latin typeface="Minion Pro"/>
                      </a:endParaRPr>
                    </a:p>
                  </a:txBody>
                  <a:tcPr marL="21435" marR="21435" marT="10718" marB="10718" anchor="ctr"/>
                </a:tc>
                <a:extLst>
                  <a:ext uri="{0D108BD9-81ED-4DB2-BD59-A6C34878D82A}">
                    <a16:rowId xmlns:a16="http://schemas.microsoft.com/office/drawing/2014/main" val="1429032296"/>
                  </a:ext>
                </a:extLst>
              </a:tr>
              <a:tr h="148280">
                <a:tc>
                  <a:txBody>
                    <a:bodyPr/>
                    <a:lstStyle/>
                    <a:p>
                      <a:pPr algn="l" fontAlgn="ctr"/>
                      <a:r>
                        <a:rPr lang="hr-HR" sz="1200">
                          <a:effectLst/>
                        </a:rPr>
                        <a:t>Početak prikaza ljestvica poretka</a:t>
                      </a:r>
                      <a:endParaRPr lang="hr-HR" sz="1200" b="0">
                        <a:effectLst/>
                        <a:latin typeface="Minion Pro"/>
                      </a:endParaRPr>
                    </a:p>
                  </a:txBody>
                  <a:tcPr marL="21435" marR="21435" marT="10718" marB="10718" anchor="ctr"/>
                </a:tc>
                <a:tc>
                  <a:txBody>
                    <a:bodyPr/>
                    <a:lstStyle/>
                    <a:p>
                      <a:pPr algn="ctr" fontAlgn="ctr"/>
                      <a:r>
                        <a:rPr lang="hr-HR" sz="1200" dirty="0">
                          <a:effectLst/>
                        </a:rPr>
                        <a:t>26. 6. 2024.</a:t>
                      </a:r>
                      <a:endParaRPr lang="hr-HR" sz="1200" b="0" dirty="0">
                        <a:effectLst/>
                        <a:latin typeface="Minion Pro"/>
                      </a:endParaRPr>
                    </a:p>
                  </a:txBody>
                  <a:tcPr marL="21435" marR="21435" marT="10718" marB="10718" anchor="ctr"/>
                </a:tc>
                <a:extLst>
                  <a:ext uri="{0D108BD9-81ED-4DB2-BD59-A6C34878D82A}">
                    <a16:rowId xmlns:a16="http://schemas.microsoft.com/office/drawing/2014/main" val="1898315134"/>
                  </a:ext>
                </a:extLst>
              </a:tr>
              <a:tr h="236453">
                <a:tc>
                  <a:txBody>
                    <a:bodyPr/>
                    <a:lstStyle/>
                    <a:p>
                      <a:pPr algn="l" fontAlgn="ctr"/>
                      <a:r>
                        <a:rPr lang="hr-HR" sz="1200">
                          <a:effectLst/>
                        </a:rPr>
                        <a:t>Rangiranje kandidata s teškoćama u razvoju</a:t>
                      </a:r>
                      <a:endParaRPr lang="hr-HR" sz="1200" b="0">
                        <a:effectLst/>
                        <a:latin typeface="Minion Pro"/>
                      </a:endParaRPr>
                    </a:p>
                  </a:txBody>
                  <a:tcPr marL="21435" marR="21435" marT="10718" marB="10718" anchor="ctr"/>
                </a:tc>
                <a:tc>
                  <a:txBody>
                    <a:bodyPr/>
                    <a:lstStyle/>
                    <a:p>
                      <a:pPr algn="ctr" fontAlgn="ctr"/>
                      <a:r>
                        <a:rPr lang="hr-HR" sz="1200" dirty="0">
                          <a:effectLst/>
                        </a:rPr>
                        <a:t>27. 6. 2024.</a:t>
                      </a:r>
                      <a:endParaRPr lang="hr-HR" sz="1200" b="0" dirty="0">
                        <a:effectLst/>
                        <a:latin typeface="Minion Pro"/>
                      </a:endParaRPr>
                    </a:p>
                  </a:txBody>
                  <a:tcPr marL="21435" marR="21435" marT="10718" marB="10718" anchor="ctr"/>
                </a:tc>
                <a:extLst>
                  <a:ext uri="{0D108BD9-81ED-4DB2-BD59-A6C34878D82A}">
                    <a16:rowId xmlns:a16="http://schemas.microsoft.com/office/drawing/2014/main" val="1213151263"/>
                  </a:ext>
                </a:extLst>
              </a:tr>
              <a:tr h="641799">
                <a:tc>
                  <a:txBody>
                    <a:bodyPr/>
                    <a:lstStyle/>
                    <a:p>
                      <a:pPr algn="l" fontAlgn="ctr"/>
                      <a:r>
                        <a:rPr lang="hr-HR" sz="1200">
                          <a:effectLst/>
                        </a:rPr>
                        <a:t>Smanjenje upisnih kvota razrednih odjela pojedinih obrazovnih programa sukladno Državnom pedagoškom standardu zbog upisanih učenika s teškoćama u razvoju</a:t>
                      </a:r>
                      <a:endParaRPr lang="hr-HR" sz="1200" b="0">
                        <a:effectLst/>
                        <a:latin typeface="Minion Pro"/>
                      </a:endParaRPr>
                    </a:p>
                  </a:txBody>
                  <a:tcPr marL="21435" marR="21435" marT="10718" marB="10718" anchor="ctr"/>
                </a:tc>
                <a:tc>
                  <a:txBody>
                    <a:bodyPr/>
                    <a:lstStyle/>
                    <a:p>
                      <a:pPr algn="ctr" fontAlgn="ctr"/>
                      <a:r>
                        <a:rPr lang="hr-HR" sz="1200" dirty="0">
                          <a:effectLst/>
                        </a:rPr>
                        <a:t>28. 6. 2024.</a:t>
                      </a:r>
                      <a:endParaRPr lang="hr-HR" sz="1200" b="0" dirty="0">
                        <a:effectLst/>
                        <a:latin typeface="Minion Pro"/>
                      </a:endParaRPr>
                    </a:p>
                  </a:txBody>
                  <a:tcPr marL="21435" marR="21435" marT="10718" marB="10718" anchor="ctr"/>
                </a:tc>
                <a:extLst>
                  <a:ext uri="{0D108BD9-81ED-4DB2-BD59-A6C34878D82A}">
                    <a16:rowId xmlns:a16="http://schemas.microsoft.com/office/drawing/2014/main" val="1200624582"/>
                  </a:ext>
                </a:extLst>
              </a:tr>
              <a:tr h="2465863">
                <a:tc>
                  <a:txBody>
                    <a:bodyPr/>
                    <a:lstStyle/>
                    <a:p>
                      <a:pPr algn="l" fontAlgn="base"/>
                      <a:r>
                        <a:rPr lang="hr-HR" sz="1200" u="none" strike="noStrike" dirty="0">
                          <a:effectLst/>
                        </a:rPr>
                        <a:t>Dostava dokumenata koji su uvjet za upis u određeni program obrazovanja srednje škole:</a:t>
                      </a:r>
                    </a:p>
                    <a:p>
                      <a:pPr algn="l" fontAlgn="base"/>
                      <a:r>
                        <a:rPr lang="hr-HR" sz="1200" u="none" strike="noStrike" dirty="0">
                          <a:effectLst/>
                        </a:rPr>
                        <a:t>1) Upisnica (obvezno za sve učenike) – dostavlja se elektroničkim putem srednje.e-upisi.hr ili dolaskom u školu na propisani datum</a:t>
                      </a:r>
                    </a:p>
                    <a:p>
                      <a:pPr algn="l" fontAlgn="base"/>
                      <a:r>
                        <a:rPr lang="hr-HR" sz="1200" u="none" strike="noStrike" dirty="0">
                          <a:effectLst/>
                        </a:rPr>
                        <a:t>2) Potvrda liječnika školske medicine – dostavlja se putem elektroničke pošte na e-adresu srednje škole ili dolaskom u školu na propisani datum i</a:t>
                      </a:r>
                    </a:p>
                    <a:p>
                      <a:pPr algn="l" fontAlgn="base"/>
                      <a:r>
                        <a:rPr lang="hr-HR" sz="1200" u="none" strike="noStrike" dirty="0">
                          <a:effectLst/>
                        </a:rPr>
                        <a:t>3) Potvrda obiteljskog liječnika ili liječnička svjedodžba medicine rada – dostavlja se putem elektroničke pošte na e-adresu srednje škole ili dolaskom u školu na propisani datum.</a:t>
                      </a:r>
                    </a:p>
                    <a:p>
                      <a:pPr algn="l" fontAlgn="base"/>
                      <a:r>
                        <a:rPr lang="hr-HR" sz="1200" u="none" strike="noStrike" dirty="0">
                          <a:effectLst/>
                        </a:rPr>
                        <a:t>Točan datum zaprimanja dokumenata dolaskom u školu objavljuje se na mrežnim stranicama i oglasnim pločama škola.</a:t>
                      </a:r>
                      <a:endParaRPr lang="hr-HR" sz="1200" b="0" i="0" u="none" strike="noStrike" dirty="0">
                        <a:solidFill>
                          <a:srgbClr val="231F20"/>
                        </a:solidFill>
                        <a:effectLst/>
                        <a:latin typeface="Minion Pro Cond"/>
                      </a:endParaRPr>
                    </a:p>
                  </a:txBody>
                  <a:tcPr marL="21435" marR="21435" marT="10718" marB="10718" anchor="ctr"/>
                </a:tc>
                <a:tc>
                  <a:txBody>
                    <a:bodyPr/>
                    <a:lstStyle/>
                    <a:p>
                      <a:pPr algn="ctr" fontAlgn="ctr"/>
                      <a:r>
                        <a:rPr lang="hr-HR" sz="1200" u="none" strike="noStrike" dirty="0">
                          <a:effectLst/>
                        </a:rPr>
                        <a:t>10. 7. do 12. 7. 2024.</a:t>
                      </a:r>
                      <a:endParaRPr lang="hr-HR" sz="1200" b="0" i="0" u="none" strike="noStrike" dirty="0">
                        <a:solidFill>
                          <a:srgbClr val="231F20"/>
                        </a:solidFill>
                        <a:effectLst/>
                        <a:latin typeface="Minion Pro Cond"/>
                      </a:endParaRPr>
                    </a:p>
                  </a:txBody>
                  <a:tcPr marL="21435" marR="21435" marT="10718" marB="10718" anchor="ctr"/>
                </a:tc>
                <a:extLst>
                  <a:ext uri="{0D108BD9-81ED-4DB2-BD59-A6C34878D82A}">
                    <a16:rowId xmlns:a16="http://schemas.microsoft.com/office/drawing/2014/main" val="1155335484"/>
                  </a:ext>
                </a:extLst>
              </a:tr>
            </a:tbl>
          </a:graphicData>
        </a:graphic>
      </p:graphicFrame>
      <p:grpSp>
        <p:nvGrpSpPr>
          <p:cNvPr id="7" name="Google Shape;683;p56">
            <a:extLst>
              <a:ext uri="{FF2B5EF4-FFF2-40B4-BE49-F238E27FC236}">
                <a16:creationId xmlns:a16="http://schemas.microsoft.com/office/drawing/2014/main" id="{35374DBE-6EB2-4078-99AF-6B901658B801}"/>
              </a:ext>
            </a:extLst>
          </p:cNvPr>
          <p:cNvGrpSpPr/>
          <p:nvPr/>
        </p:nvGrpSpPr>
        <p:grpSpPr>
          <a:xfrm>
            <a:off x="20216" y="152400"/>
            <a:ext cx="3733800" cy="2895600"/>
            <a:chOff x="1552150" y="303550"/>
            <a:chExt cx="6018600" cy="828456"/>
          </a:xfrm>
        </p:grpSpPr>
        <p:sp>
          <p:nvSpPr>
            <p:cNvPr id="8" name="Google Shape;684;p56">
              <a:extLst>
                <a:ext uri="{FF2B5EF4-FFF2-40B4-BE49-F238E27FC236}">
                  <a16:creationId xmlns:a16="http://schemas.microsoft.com/office/drawing/2014/main" id="{5CD83999-1661-4A9B-890F-593B45707EC2}"/>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85;p56">
              <a:extLst>
                <a:ext uri="{FF2B5EF4-FFF2-40B4-BE49-F238E27FC236}">
                  <a16:creationId xmlns:a16="http://schemas.microsoft.com/office/drawing/2014/main" id="{75D72D13-4433-4B64-9A56-9809C03A2BBF}"/>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Naslov 3">
            <a:extLst>
              <a:ext uri="{FF2B5EF4-FFF2-40B4-BE49-F238E27FC236}">
                <a16:creationId xmlns:a16="http://schemas.microsoft.com/office/drawing/2014/main" id="{514190B7-577A-486C-9459-D7E3B8E50C8D}"/>
              </a:ext>
            </a:extLst>
          </p:cNvPr>
          <p:cNvSpPr>
            <a:spLocks noGrp="1"/>
          </p:cNvSpPr>
          <p:nvPr>
            <p:ph type="title" idx="4294967295"/>
          </p:nvPr>
        </p:nvSpPr>
        <p:spPr>
          <a:xfrm>
            <a:off x="228600" y="597558"/>
            <a:ext cx="3200400" cy="1536042"/>
          </a:xfrm>
        </p:spPr>
        <p:txBody>
          <a:bodyPr>
            <a:normAutofit/>
          </a:bodyPr>
          <a:lstStyle/>
          <a:p>
            <a:r>
              <a:rPr lang="hr-HR" sz="2200" dirty="0">
                <a:effectLst>
                  <a:outerShdw blurRad="38100" dist="38100" dir="2700000" algn="tl">
                    <a:srgbClr val="000000">
                      <a:alpha val="43137"/>
                    </a:srgbClr>
                  </a:outerShdw>
                </a:effectLst>
              </a:rPr>
              <a:t>VAŽNI </a:t>
            </a:r>
            <a:r>
              <a:rPr lang="hr-HR" sz="2200" dirty="0" smtClean="0">
                <a:effectLst>
                  <a:outerShdw blurRad="38100" dist="38100" dir="2700000" algn="tl">
                    <a:srgbClr val="000000">
                      <a:alpha val="43137"/>
                    </a:srgbClr>
                  </a:outerShdw>
                </a:effectLst>
              </a:rPr>
              <a:t>DATUMI/ROKOVI – KANDIDATI S TEŠKOĆAMA U RAZVOJU</a:t>
            </a:r>
            <a:endParaRPr lang="hr-HR" sz="2200" dirty="0">
              <a:effectLst>
                <a:outerShdw blurRad="38100" dist="38100" dir="2700000" algn="tl">
                  <a:srgbClr val="000000">
                    <a:alpha val="43137"/>
                  </a:srgbClr>
                </a:outerShdw>
              </a:effectLst>
            </a:endParaRPr>
          </a:p>
        </p:txBody>
      </p:sp>
      <p:sp>
        <p:nvSpPr>
          <p:cNvPr id="11" name="Naslov 3">
            <a:extLst>
              <a:ext uri="{FF2B5EF4-FFF2-40B4-BE49-F238E27FC236}">
                <a16:creationId xmlns:a16="http://schemas.microsoft.com/office/drawing/2014/main" id="{1E17BF51-32B4-4CED-BAA5-C3A9408CFFEC}"/>
              </a:ext>
            </a:extLst>
          </p:cNvPr>
          <p:cNvSpPr txBox="1">
            <a:spLocks/>
          </p:cNvSpPr>
          <p:nvPr/>
        </p:nvSpPr>
        <p:spPr>
          <a:xfrm>
            <a:off x="228600" y="6172200"/>
            <a:ext cx="3200400" cy="465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1pPr>
            <a:lvl2pPr marR="0" lvl="1"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2pPr>
            <a:lvl3pPr marR="0" lvl="2"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3pPr>
            <a:lvl4pPr marR="0" lvl="3"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4pPr>
            <a:lvl5pPr marR="0" lvl="4"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5pPr>
            <a:lvl6pPr marR="0" lvl="5"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6pPr>
            <a:lvl7pPr marR="0" lvl="6"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7pPr>
            <a:lvl8pPr marR="0" lvl="7" algn="ctr" rtl="0">
              <a:lnSpc>
                <a:spcPct val="115000"/>
              </a:lnSpc>
              <a:spcBef>
                <a:spcPts val="1600"/>
              </a:spcBef>
              <a:spcAft>
                <a:spcPts val="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8pPr>
            <a:lvl9pPr marR="0" lvl="8" algn="ctr" rtl="0">
              <a:lnSpc>
                <a:spcPct val="115000"/>
              </a:lnSpc>
              <a:spcBef>
                <a:spcPts val="1600"/>
              </a:spcBef>
              <a:spcAft>
                <a:spcPts val="1600"/>
              </a:spcAft>
              <a:buClr>
                <a:schemeClr val="dk1"/>
              </a:buClr>
              <a:buSzPts val="2800"/>
              <a:buFont typeface="Big Shoulders Text SemiBold"/>
              <a:buNone/>
              <a:defRPr sz="3000" b="1" i="0" u="none" strike="noStrike" cap="none">
                <a:solidFill>
                  <a:schemeClr val="dk1"/>
                </a:solidFill>
                <a:latin typeface="Big Shoulders Text"/>
                <a:ea typeface="Big Shoulders Text"/>
                <a:cs typeface="Big Shoulders Text"/>
                <a:sym typeface="Big Shoulders Text"/>
              </a:defRPr>
            </a:lvl9pPr>
          </a:lstStyle>
          <a:p>
            <a:r>
              <a:rPr lang="hr-HR" sz="1800" dirty="0">
                <a:solidFill>
                  <a:srgbClr val="FF0000"/>
                </a:solidFill>
                <a:effectLst>
                  <a:outerShdw blurRad="38100" dist="38100" dir="2700000" algn="tl">
                    <a:srgbClr val="000000">
                      <a:alpha val="43137"/>
                    </a:srgbClr>
                  </a:outerShdw>
                </a:effectLst>
              </a:rPr>
              <a:t>LJETNI UPISNI ROK</a:t>
            </a:r>
          </a:p>
        </p:txBody>
      </p:sp>
    </p:spTree>
    <p:extLst>
      <p:ext uri="{BB962C8B-B14F-4D97-AF65-F5344CB8AC3E}">
        <p14:creationId xmlns:p14="http://schemas.microsoft.com/office/powerpoint/2010/main" val="429265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grpSp>
        <p:nvGrpSpPr>
          <p:cNvPr id="935" name="Google Shape;935;p65"/>
          <p:cNvGrpSpPr/>
          <p:nvPr/>
        </p:nvGrpSpPr>
        <p:grpSpPr>
          <a:xfrm>
            <a:off x="1662157" y="1970492"/>
            <a:ext cx="3188432" cy="4791827"/>
            <a:chOff x="484618" y="1477869"/>
            <a:chExt cx="2391324" cy="3593870"/>
          </a:xfrm>
        </p:grpSpPr>
        <p:grpSp>
          <p:nvGrpSpPr>
            <p:cNvPr id="936" name="Google Shape;936;p65"/>
            <p:cNvGrpSpPr/>
            <p:nvPr/>
          </p:nvGrpSpPr>
          <p:grpSpPr>
            <a:xfrm rot="-790651" flipH="1">
              <a:off x="572217" y="1619297"/>
              <a:ext cx="1347509" cy="924158"/>
              <a:chOff x="1255637" y="720502"/>
              <a:chExt cx="761125" cy="522000"/>
            </a:xfrm>
          </p:grpSpPr>
          <p:sp>
            <p:nvSpPr>
              <p:cNvPr id="937" name="Google Shape;937;p65"/>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rgbClr val="F79748"/>
              </a:solidFill>
              <a:ln>
                <a:noFill/>
              </a:ln>
            </p:spPr>
            <p:txBody>
              <a:bodyPr spcFirstLastPara="1" wrap="square" lIns="121900" tIns="121900" rIns="121900" bIns="121900" anchor="ctr" anchorCtr="0">
                <a:noAutofit/>
              </a:bodyPr>
              <a:lstStyle/>
              <a:p>
                <a:endParaRPr sz="2400"/>
              </a:p>
            </p:txBody>
          </p:sp>
          <p:sp>
            <p:nvSpPr>
              <p:cNvPr id="938" name="Google Shape;938;p65"/>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rgbClr val="FFAE64"/>
              </a:solidFill>
              <a:ln>
                <a:noFill/>
              </a:ln>
            </p:spPr>
            <p:txBody>
              <a:bodyPr spcFirstLastPara="1" wrap="square" lIns="121900" tIns="121900" rIns="121900" bIns="121900" anchor="ctr" anchorCtr="0">
                <a:noAutofit/>
              </a:bodyPr>
              <a:lstStyle/>
              <a:p>
                <a:endParaRPr sz="2400"/>
              </a:p>
            </p:txBody>
          </p:sp>
          <p:sp>
            <p:nvSpPr>
              <p:cNvPr id="939" name="Google Shape;939;p65"/>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40" name="Google Shape;940;p65"/>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41" name="Google Shape;941;p65"/>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grpSp>
          <p:nvGrpSpPr>
            <p:cNvPr id="942" name="Google Shape;942;p65"/>
            <p:cNvGrpSpPr/>
            <p:nvPr/>
          </p:nvGrpSpPr>
          <p:grpSpPr>
            <a:xfrm rot="329861" flipH="1">
              <a:off x="822501" y="1876861"/>
              <a:ext cx="1908825" cy="3110594"/>
              <a:chOff x="2251882" y="1797601"/>
              <a:chExt cx="1580604" cy="2575731"/>
            </a:xfrm>
          </p:grpSpPr>
          <p:sp>
            <p:nvSpPr>
              <p:cNvPr id="943" name="Google Shape;943;p65"/>
              <p:cNvSpPr/>
              <p:nvPr/>
            </p:nvSpPr>
            <p:spPr>
              <a:xfrm>
                <a:off x="2783754" y="1797601"/>
                <a:ext cx="1048732" cy="1213933"/>
              </a:xfrm>
              <a:custGeom>
                <a:avLst/>
                <a:gdLst/>
                <a:ahLst/>
                <a:cxnLst/>
                <a:rect l="l" t="t" r="r" b="b"/>
                <a:pathLst>
                  <a:path w="19197" h="22221" extrusionOk="0">
                    <a:moveTo>
                      <a:pt x="4910" y="1"/>
                    </a:moveTo>
                    <a:cubicBezTo>
                      <a:pt x="4494" y="1"/>
                      <a:pt x="2806" y="775"/>
                      <a:pt x="1661" y="2291"/>
                    </a:cubicBezTo>
                    <a:cubicBezTo>
                      <a:pt x="1" y="4488"/>
                      <a:pt x="1661" y="6128"/>
                      <a:pt x="1661" y="6128"/>
                    </a:cubicBezTo>
                    <a:lnTo>
                      <a:pt x="6908" y="15099"/>
                    </a:lnTo>
                    <a:lnTo>
                      <a:pt x="9019" y="22221"/>
                    </a:lnTo>
                    <a:cubicBezTo>
                      <a:pt x="9019" y="22221"/>
                      <a:pt x="15777" y="15662"/>
                      <a:pt x="17488" y="13981"/>
                    </a:cubicBezTo>
                    <a:cubicBezTo>
                      <a:pt x="19196" y="12300"/>
                      <a:pt x="18886" y="11331"/>
                      <a:pt x="15121" y="10275"/>
                    </a:cubicBezTo>
                    <a:cubicBezTo>
                      <a:pt x="14492" y="6883"/>
                      <a:pt x="11499" y="3545"/>
                      <a:pt x="9163" y="1922"/>
                    </a:cubicBezTo>
                    <a:lnTo>
                      <a:pt x="9163" y="1922"/>
                    </a:lnTo>
                    <a:cubicBezTo>
                      <a:pt x="9276" y="1931"/>
                      <a:pt x="9374" y="1936"/>
                      <a:pt x="9456" y="1936"/>
                    </a:cubicBezTo>
                    <a:cubicBezTo>
                      <a:pt x="10951" y="1936"/>
                      <a:pt x="7542" y="548"/>
                      <a:pt x="4544" y="467"/>
                    </a:cubicBezTo>
                    <a:cubicBezTo>
                      <a:pt x="5027" y="155"/>
                      <a:pt x="5095" y="1"/>
                      <a:pt x="4910"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944" name="Google Shape;944;p65"/>
              <p:cNvSpPr/>
              <p:nvPr/>
            </p:nvSpPr>
            <p:spPr>
              <a:xfrm>
                <a:off x="2631611" y="2112485"/>
                <a:ext cx="893638" cy="1143133"/>
              </a:xfrm>
              <a:custGeom>
                <a:avLst/>
                <a:gdLst/>
                <a:ahLst/>
                <a:cxnLst/>
                <a:rect l="l" t="t" r="r" b="b"/>
                <a:pathLst>
                  <a:path w="16358" h="20925" extrusionOk="0">
                    <a:moveTo>
                      <a:pt x="6754" y="0"/>
                    </a:moveTo>
                    <a:cubicBezTo>
                      <a:pt x="6015" y="0"/>
                      <a:pt x="5244" y="112"/>
                      <a:pt x="4446" y="364"/>
                    </a:cubicBezTo>
                    <a:cubicBezTo>
                      <a:pt x="4446" y="364"/>
                      <a:pt x="2191" y="4248"/>
                      <a:pt x="1023" y="9157"/>
                    </a:cubicBezTo>
                    <a:cubicBezTo>
                      <a:pt x="0" y="13466"/>
                      <a:pt x="1523" y="16772"/>
                      <a:pt x="6559" y="16772"/>
                    </a:cubicBezTo>
                    <a:cubicBezTo>
                      <a:pt x="7260" y="16772"/>
                      <a:pt x="8030" y="16708"/>
                      <a:pt x="8870" y="16573"/>
                    </a:cubicBezTo>
                    <a:lnTo>
                      <a:pt x="8870" y="16573"/>
                    </a:lnTo>
                    <a:cubicBezTo>
                      <a:pt x="8016" y="18193"/>
                      <a:pt x="5878" y="20912"/>
                      <a:pt x="5878" y="20912"/>
                    </a:cubicBezTo>
                    <a:cubicBezTo>
                      <a:pt x="5878" y="20912"/>
                      <a:pt x="6260" y="20925"/>
                      <a:pt x="6842" y="20925"/>
                    </a:cubicBezTo>
                    <a:cubicBezTo>
                      <a:pt x="8258" y="20925"/>
                      <a:pt x="10854" y="20849"/>
                      <a:pt x="11958" y="20331"/>
                    </a:cubicBezTo>
                    <a:cubicBezTo>
                      <a:pt x="11958" y="20331"/>
                      <a:pt x="11254" y="15125"/>
                      <a:pt x="14401" y="9707"/>
                    </a:cubicBezTo>
                    <a:cubicBezTo>
                      <a:pt x="15809" y="7435"/>
                      <a:pt x="16358" y="6793"/>
                      <a:pt x="16358" y="6793"/>
                    </a:cubicBezTo>
                    <a:cubicBezTo>
                      <a:pt x="16358" y="6793"/>
                      <a:pt x="12518" y="0"/>
                      <a:pt x="6754" y="0"/>
                    </a:cubicBezTo>
                    <a:close/>
                  </a:path>
                </a:pathLst>
              </a:custGeom>
              <a:solidFill>
                <a:srgbClr val="FCB28D"/>
              </a:solidFill>
              <a:ln>
                <a:noFill/>
              </a:ln>
            </p:spPr>
            <p:txBody>
              <a:bodyPr spcFirstLastPara="1" wrap="square" lIns="121900" tIns="121900" rIns="121900" bIns="121900" anchor="ctr" anchorCtr="0">
                <a:noAutofit/>
              </a:bodyPr>
              <a:lstStyle/>
              <a:p>
                <a:endParaRPr sz="2400"/>
              </a:p>
            </p:txBody>
          </p:sp>
          <p:sp>
            <p:nvSpPr>
              <p:cNvPr id="945" name="Google Shape;945;p65"/>
              <p:cNvSpPr/>
              <p:nvPr/>
            </p:nvSpPr>
            <p:spPr>
              <a:xfrm>
                <a:off x="3332452" y="2619556"/>
                <a:ext cx="235619" cy="217318"/>
              </a:xfrm>
              <a:custGeom>
                <a:avLst/>
                <a:gdLst/>
                <a:ahLst/>
                <a:cxnLst/>
                <a:rect l="l" t="t" r="r" b="b"/>
                <a:pathLst>
                  <a:path w="4313" h="3978" extrusionOk="0">
                    <a:moveTo>
                      <a:pt x="2946" y="1"/>
                    </a:moveTo>
                    <a:cubicBezTo>
                      <a:pt x="2157" y="1"/>
                      <a:pt x="1227" y="589"/>
                      <a:pt x="1227" y="589"/>
                    </a:cubicBezTo>
                    <a:lnTo>
                      <a:pt x="0" y="2840"/>
                    </a:lnTo>
                    <a:cubicBezTo>
                      <a:pt x="752" y="3660"/>
                      <a:pt x="1418" y="3977"/>
                      <a:pt x="1981" y="3977"/>
                    </a:cubicBezTo>
                    <a:cubicBezTo>
                      <a:pt x="3551" y="3977"/>
                      <a:pt x="4313" y="1500"/>
                      <a:pt x="3877" y="562"/>
                    </a:cubicBezTo>
                    <a:cubicBezTo>
                      <a:pt x="3684" y="142"/>
                      <a:pt x="3332" y="1"/>
                      <a:pt x="2946" y="1"/>
                    </a:cubicBezTo>
                    <a:close/>
                  </a:path>
                </a:pathLst>
              </a:custGeom>
              <a:solidFill>
                <a:srgbClr val="E0A18B"/>
              </a:solidFill>
              <a:ln>
                <a:noFill/>
              </a:ln>
            </p:spPr>
            <p:txBody>
              <a:bodyPr spcFirstLastPara="1" wrap="square" lIns="121900" tIns="121900" rIns="121900" bIns="121900" anchor="ctr" anchorCtr="0">
                <a:noAutofit/>
              </a:bodyPr>
              <a:lstStyle/>
              <a:p>
                <a:endParaRPr sz="2400"/>
              </a:p>
            </p:txBody>
          </p:sp>
          <p:sp>
            <p:nvSpPr>
              <p:cNvPr id="946" name="Google Shape;946;p65"/>
              <p:cNvSpPr/>
              <p:nvPr/>
            </p:nvSpPr>
            <p:spPr>
              <a:xfrm>
                <a:off x="2844994" y="2656922"/>
                <a:ext cx="344551" cy="286043"/>
              </a:xfrm>
              <a:custGeom>
                <a:avLst/>
                <a:gdLst/>
                <a:ahLst/>
                <a:cxnLst/>
                <a:rect l="l" t="t" r="r" b="b"/>
                <a:pathLst>
                  <a:path w="6307" h="5236" extrusionOk="0">
                    <a:moveTo>
                      <a:pt x="6307" y="1"/>
                    </a:moveTo>
                    <a:lnTo>
                      <a:pt x="6307" y="1"/>
                    </a:lnTo>
                    <a:cubicBezTo>
                      <a:pt x="4817" y="472"/>
                      <a:pt x="379" y="1305"/>
                      <a:pt x="379" y="1305"/>
                    </a:cubicBezTo>
                    <a:cubicBezTo>
                      <a:pt x="379" y="1305"/>
                      <a:pt x="1" y="4900"/>
                      <a:pt x="2012" y="5214"/>
                    </a:cubicBezTo>
                    <a:cubicBezTo>
                      <a:pt x="2107" y="5228"/>
                      <a:pt x="2202" y="5236"/>
                      <a:pt x="2297" y="5236"/>
                    </a:cubicBezTo>
                    <a:cubicBezTo>
                      <a:pt x="4213" y="5236"/>
                      <a:pt x="6105" y="2305"/>
                      <a:pt x="6307" y="1"/>
                    </a:cubicBezTo>
                    <a:close/>
                  </a:path>
                </a:pathLst>
              </a:custGeom>
              <a:solidFill>
                <a:srgbClr val="252422"/>
              </a:solidFill>
              <a:ln>
                <a:noFill/>
              </a:ln>
            </p:spPr>
            <p:txBody>
              <a:bodyPr spcFirstLastPara="1" wrap="square" lIns="121900" tIns="121900" rIns="121900" bIns="121900" anchor="ctr" anchorCtr="0">
                <a:noAutofit/>
              </a:bodyPr>
              <a:lstStyle/>
              <a:p>
                <a:endParaRPr sz="2400"/>
              </a:p>
            </p:txBody>
          </p:sp>
          <p:sp>
            <p:nvSpPr>
              <p:cNvPr id="947" name="Google Shape;947;p65"/>
              <p:cNvSpPr/>
              <p:nvPr/>
            </p:nvSpPr>
            <p:spPr>
              <a:xfrm>
                <a:off x="2975394" y="2656922"/>
                <a:ext cx="214150" cy="89265"/>
              </a:xfrm>
              <a:custGeom>
                <a:avLst/>
                <a:gdLst/>
                <a:ahLst/>
                <a:cxnLst/>
                <a:rect l="l" t="t" r="r" b="b"/>
                <a:pathLst>
                  <a:path w="3920" h="1634" extrusionOk="0">
                    <a:moveTo>
                      <a:pt x="3920" y="1"/>
                    </a:moveTo>
                    <a:lnTo>
                      <a:pt x="3920" y="1"/>
                    </a:lnTo>
                    <a:cubicBezTo>
                      <a:pt x="3096" y="260"/>
                      <a:pt x="1378" y="629"/>
                      <a:pt x="1" y="909"/>
                    </a:cubicBezTo>
                    <a:lnTo>
                      <a:pt x="1" y="1633"/>
                    </a:lnTo>
                    <a:lnTo>
                      <a:pt x="3687" y="1182"/>
                    </a:lnTo>
                    <a:cubicBezTo>
                      <a:pt x="3804" y="783"/>
                      <a:pt x="3886" y="383"/>
                      <a:pt x="3920"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948" name="Google Shape;948;p65"/>
              <p:cNvSpPr/>
              <p:nvPr/>
            </p:nvSpPr>
            <p:spPr>
              <a:xfrm>
                <a:off x="2941305" y="2836380"/>
                <a:ext cx="172303" cy="106583"/>
              </a:xfrm>
              <a:custGeom>
                <a:avLst/>
                <a:gdLst/>
                <a:ahLst/>
                <a:cxnLst/>
                <a:rect l="l" t="t" r="r" b="b"/>
                <a:pathLst>
                  <a:path w="3154" h="1951" extrusionOk="0">
                    <a:moveTo>
                      <a:pt x="2193" y="1"/>
                    </a:moveTo>
                    <a:cubicBezTo>
                      <a:pt x="1495" y="1"/>
                      <a:pt x="663" y="394"/>
                      <a:pt x="0" y="1867"/>
                    </a:cubicBezTo>
                    <a:cubicBezTo>
                      <a:pt x="79" y="1894"/>
                      <a:pt x="161" y="1915"/>
                      <a:pt x="249" y="1929"/>
                    </a:cubicBezTo>
                    <a:cubicBezTo>
                      <a:pt x="345" y="1944"/>
                      <a:pt x="440" y="1951"/>
                      <a:pt x="536" y="1951"/>
                    </a:cubicBezTo>
                    <a:cubicBezTo>
                      <a:pt x="1483" y="1951"/>
                      <a:pt x="2421" y="1233"/>
                      <a:pt x="3153" y="234"/>
                    </a:cubicBezTo>
                    <a:cubicBezTo>
                      <a:pt x="2902" y="113"/>
                      <a:pt x="2567" y="1"/>
                      <a:pt x="2193" y="1"/>
                    </a:cubicBezTo>
                    <a:close/>
                  </a:path>
                </a:pathLst>
              </a:custGeom>
              <a:solidFill>
                <a:srgbClr val="B74425"/>
              </a:solidFill>
              <a:ln>
                <a:noFill/>
              </a:ln>
            </p:spPr>
            <p:txBody>
              <a:bodyPr spcFirstLastPara="1" wrap="square" lIns="121900" tIns="121900" rIns="121900" bIns="121900" anchor="ctr" anchorCtr="0">
                <a:noAutofit/>
              </a:bodyPr>
              <a:lstStyle/>
              <a:p>
                <a:endParaRPr sz="2400"/>
              </a:p>
            </p:txBody>
          </p:sp>
          <p:sp>
            <p:nvSpPr>
              <p:cNvPr id="949" name="Google Shape;949;p65"/>
              <p:cNvSpPr/>
              <p:nvPr/>
            </p:nvSpPr>
            <p:spPr>
              <a:xfrm>
                <a:off x="2812708" y="2566237"/>
                <a:ext cx="108823" cy="111008"/>
              </a:xfrm>
              <a:custGeom>
                <a:avLst/>
                <a:gdLst/>
                <a:ahLst/>
                <a:cxnLst/>
                <a:rect l="l" t="t" r="r" b="b"/>
                <a:pathLst>
                  <a:path w="1992" h="2032" extrusionOk="0">
                    <a:moveTo>
                      <a:pt x="0" y="1"/>
                    </a:moveTo>
                    <a:lnTo>
                      <a:pt x="82" y="338"/>
                    </a:lnTo>
                    <a:cubicBezTo>
                      <a:pt x="141" y="574"/>
                      <a:pt x="216" y="793"/>
                      <a:pt x="314" y="1008"/>
                    </a:cubicBezTo>
                    <a:cubicBezTo>
                      <a:pt x="417" y="1220"/>
                      <a:pt x="540" y="1428"/>
                      <a:pt x="701" y="1603"/>
                    </a:cubicBezTo>
                    <a:cubicBezTo>
                      <a:pt x="861" y="1784"/>
                      <a:pt x="1063" y="1934"/>
                      <a:pt x="1298" y="2002"/>
                    </a:cubicBezTo>
                    <a:cubicBezTo>
                      <a:pt x="1383" y="2023"/>
                      <a:pt x="1469" y="2032"/>
                      <a:pt x="1553" y="2032"/>
                    </a:cubicBezTo>
                    <a:cubicBezTo>
                      <a:pt x="1706" y="2032"/>
                      <a:pt x="1855" y="2001"/>
                      <a:pt x="1992" y="1948"/>
                    </a:cubicBezTo>
                    <a:lnTo>
                      <a:pt x="1992" y="1948"/>
                    </a:lnTo>
                    <a:cubicBezTo>
                      <a:pt x="1910" y="1957"/>
                      <a:pt x="1829" y="1964"/>
                      <a:pt x="1750" y="1964"/>
                    </a:cubicBezTo>
                    <a:cubicBezTo>
                      <a:pt x="1606" y="1964"/>
                      <a:pt x="1467" y="1943"/>
                      <a:pt x="1339" y="1886"/>
                    </a:cubicBezTo>
                    <a:cubicBezTo>
                      <a:pt x="1142" y="1800"/>
                      <a:pt x="981" y="1650"/>
                      <a:pt x="851" y="1480"/>
                    </a:cubicBezTo>
                    <a:cubicBezTo>
                      <a:pt x="721" y="1308"/>
                      <a:pt x="612" y="1114"/>
                      <a:pt x="530" y="912"/>
                    </a:cubicBezTo>
                    <a:cubicBezTo>
                      <a:pt x="492" y="819"/>
                      <a:pt x="456" y="724"/>
                      <a:pt x="423" y="628"/>
                    </a:cubicBezTo>
                    <a:lnTo>
                      <a:pt x="423" y="628"/>
                    </a:lnTo>
                    <a:cubicBezTo>
                      <a:pt x="757" y="870"/>
                      <a:pt x="1092" y="1109"/>
                      <a:pt x="1435" y="1339"/>
                    </a:cubicBezTo>
                    <a:lnTo>
                      <a:pt x="1544" y="1411"/>
                    </a:lnTo>
                    <a:lnTo>
                      <a:pt x="1575" y="1295"/>
                    </a:lnTo>
                    <a:cubicBezTo>
                      <a:pt x="1623" y="1103"/>
                      <a:pt x="1671" y="912"/>
                      <a:pt x="1716" y="718"/>
                    </a:cubicBezTo>
                    <a:cubicBezTo>
                      <a:pt x="1757" y="523"/>
                      <a:pt x="1804" y="332"/>
                      <a:pt x="1842" y="137"/>
                    </a:cubicBezTo>
                    <a:lnTo>
                      <a:pt x="1842" y="137"/>
                    </a:lnTo>
                    <a:cubicBezTo>
                      <a:pt x="1760" y="318"/>
                      <a:pt x="1688" y="502"/>
                      <a:pt x="1613" y="687"/>
                    </a:cubicBezTo>
                    <a:cubicBezTo>
                      <a:pt x="1557" y="831"/>
                      <a:pt x="1503" y="976"/>
                      <a:pt x="1449" y="1120"/>
                    </a:cubicBezTo>
                    <a:lnTo>
                      <a:pt x="1449" y="1120"/>
                    </a:lnTo>
                    <a:cubicBezTo>
                      <a:pt x="1068" y="806"/>
                      <a:pt x="672" y="510"/>
                      <a:pt x="281" y="212"/>
                    </a:cubicBezTo>
                    <a:lnTo>
                      <a:pt x="0" y="1"/>
                    </a:lnTo>
                    <a:close/>
                  </a:path>
                </a:pathLst>
              </a:custGeom>
              <a:solidFill>
                <a:srgbClr val="C67C66"/>
              </a:solidFill>
              <a:ln>
                <a:noFill/>
              </a:ln>
            </p:spPr>
            <p:txBody>
              <a:bodyPr spcFirstLastPara="1" wrap="square" lIns="121900" tIns="121900" rIns="121900" bIns="121900" anchor="ctr" anchorCtr="0">
                <a:noAutofit/>
              </a:bodyPr>
              <a:lstStyle/>
              <a:p>
                <a:endParaRPr sz="2400"/>
              </a:p>
            </p:txBody>
          </p:sp>
          <p:sp>
            <p:nvSpPr>
              <p:cNvPr id="950" name="Google Shape;950;p65"/>
              <p:cNvSpPr/>
              <p:nvPr/>
            </p:nvSpPr>
            <p:spPr>
              <a:xfrm>
                <a:off x="3360094" y="2666045"/>
                <a:ext cx="148976" cy="93253"/>
              </a:xfrm>
              <a:custGeom>
                <a:avLst/>
                <a:gdLst/>
                <a:ahLst/>
                <a:cxnLst/>
                <a:rect l="l" t="t" r="r" b="b"/>
                <a:pathLst>
                  <a:path w="2727" h="1707" extrusionOk="0">
                    <a:moveTo>
                      <a:pt x="2301" y="1"/>
                    </a:moveTo>
                    <a:cubicBezTo>
                      <a:pt x="2019" y="1"/>
                      <a:pt x="1772" y="104"/>
                      <a:pt x="1534" y="206"/>
                    </a:cubicBezTo>
                    <a:cubicBezTo>
                      <a:pt x="1291" y="318"/>
                      <a:pt x="1063" y="452"/>
                      <a:pt x="840" y="595"/>
                    </a:cubicBezTo>
                    <a:cubicBezTo>
                      <a:pt x="615" y="736"/>
                      <a:pt x="403" y="892"/>
                      <a:pt x="194" y="1053"/>
                    </a:cubicBezTo>
                    <a:lnTo>
                      <a:pt x="41" y="1169"/>
                    </a:lnTo>
                    <a:lnTo>
                      <a:pt x="215" y="1234"/>
                    </a:lnTo>
                    <a:cubicBezTo>
                      <a:pt x="308" y="1272"/>
                      <a:pt x="403" y="1310"/>
                      <a:pt x="481" y="1357"/>
                    </a:cubicBezTo>
                    <a:cubicBezTo>
                      <a:pt x="519" y="1381"/>
                      <a:pt x="557" y="1412"/>
                      <a:pt x="571" y="1433"/>
                    </a:cubicBezTo>
                    <a:cubicBezTo>
                      <a:pt x="577" y="1442"/>
                      <a:pt x="577" y="1442"/>
                      <a:pt x="581" y="1449"/>
                    </a:cubicBezTo>
                    <a:cubicBezTo>
                      <a:pt x="581" y="1456"/>
                      <a:pt x="571" y="1469"/>
                      <a:pt x="557" y="1483"/>
                    </a:cubicBezTo>
                    <a:cubicBezTo>
                      <a:pt x="499" y="1538"/>
                      <a:pt x="396" y="1583"/>
                      <a:pt x="301" y="1613"/>
                    </a:cubicBezTo>
                    <a:cubicBezTo>
                      <a:pt x="205" y="1651"/>
                      <a:pt x="103" y="1678"/>
                      <a:pt x="0" y="1706"/>
                    </a:cubicBezTo>
                    <a:cubicBezTo>
                      <a:pt x="25" y="1706"/>
                      <a:pt x="49" y="1707"/>
                      <a:pt x="74" y="1707"/>
                    </a:cubicBezTo>
                    <a:cubicBezTo>
                      <a:pt x="155" y="1707"/>
                      <a:pt x="237" y="1702"/>
                      <a:pt x="321" y="1692"/>
                    </a:cubicBezTo>
                    <a:cubicBezTo>
                      <a:pt x="427" y="1671"/>
                      <a:pt x="533" y="1661"/>
                      <a:pt x="642" y="1589"/>
                    </a:cubicBezTo>
                    <a:cubicBezTo>
                      <a:pt x="670" y="1569"/>
                      <a:pt x="700" y="1545"/>
                      <a:pt x="717" y="1501"/>
                    </a:cubicBezTo>
                    <a:cubicBezTo>
                      <a:pt x="738" y="1456"/>
                      <a:pt x="731" y="1401"/>
                      <a:pt x="714" y="1364"/>
                    </a:cubicBezTo>
                    <a:cubicBezTo>
                      <a:pt x="680" y="1289"/>
                      <a:pt x="632" y="1251"/>
                      <a:pt x="588" y="1214"/>
                    </a:cubicBezTo>
                    <a:cubicBezTo>
                      <a:pt x="546" y="1182"/>
                      <a:pt x="505" y="1155"/>
                      <a:pt x="463" y="1130"/>
                    </a:cubicBezTo>
                    <a:lnTo>
                      <a:pt x="463" y="1130"/>
                    </a:lnTo>
                    <a:cubicBezTo>
                      <a:pt x="632" y="1021"/>
                      <a:pt x="801" y="910"/>
                      <a:pt x="973" y="804"/>
                    </a:cubicBezTo>
                    <a:cubicBezTo>
                      <a:pt x="1192" y="667"/>
                      <a:pt x="1411" y="534"/>
                      <a:pt x="1637" y="414"/>
                    </a:cubicBezTo>
                    <a:cubicBezTo>
                      <a:pt x="1862" y="298"/>
                      <a:pt x="2097" y="182"/>
                      <a:pt x="2330" y="158"/>
                    </a:cubicBezTo>
                    <a:cubicBezTo>
                      <a:pt x="2343" y="156"/>
                      <a:pt x="2356" y="156"/>
                      <a:pt x="2369" y="156"/>
                    </a:cubicBezTo>
                    <a:cubicBezTo>
                      <a:pt x="2467" y="156"/>
                      <a:pt x="2555" y="190"/>
                      <a:pt x="2603" y="281"/>
                    </a:cubicBezTo>
                    <a:cubicBezTo>
                      <a:pt x="2654" y="383"/>
                      <a:pt x="2658" y="520"/>
                      <a:pt x="2641" y="650"/>
                    </a:cubicBezTo>
                    <a:cubicBezTo>
                      <a:pt x="2692" y="527"/>
                      <a:pt x="2726" y="390"/>
                      <a:pt x="2688" y="247"/>
                    </a:cubicBezTo>
                    <a:cubicBezTo>
                      <a:pt x="2668" y="175"/>
                      <a:pt x="2617" y="104"/>
                      <a:pt x="2548" y="63"/>
                    </a:cubicBezTo>
                    <a:cubicBezTo>
                      <a:pt x="2480" y="22"/>
                      <a:pt x="2401" y="8"/>
                      <a:pt x="2330" y="1"/>
                    </a:cubicBezTo>
                    <a:cubicBezTo>
                      <a:pt x="2320" y="1"/>
                      <a:pt x="2311" y="1"/>
                      <a:pt x="2301" y="1"/>
                    </a:cubicBezTo>
                    <a:close/>
                  </a:path>
                </a:pathLst>
              </a:custGeom>
              <a:solidFill>
                <a:srgbClr val="C67C66"/>
              </a:solidFill>
              <a:ln>
                <a:noFill/>
              </a:ln>
            </p:spPr>
            <p:txBody>
              <a:bodyPr spcFirstLastPara="1" wrap="square" lIns="121900" tIns="121900" rIns="121900" bIns="121900" anchor="ctr" anchorCtr="0">
                <a:noAutofit/>
              </a:bodyPr>
              <a:lstStyle/>
              <a:p>
                <a:endParaRPr sz="2400"/>
              </a:p>
            </p:txBody>
          </p:sp>
          <p:sp>
            <p:nvSpPr>
              <p:cNvPr id="951" name="Google Shape;951;p65"/>
              <p:cNvSpPr/>
              <p:nvPr/>
            </p:nvSpPr>
            <p:spPr>
              <a:xfrm>
                <a:off x="2984353" y="2522315"/>
                <a:ext cx="48074" cy="69599"/>
              </a:xfrm>
              <a:custGeom>
                <a:avLst/>
                <a:gdLst/>
                <a:ahLst/>
                <a:cxnLst/>
                <a:rect l="l" t="t" r="r" b="b"/>
                <a:pathLst>
                  <a:path w="880" h="1274" extrusionOk="0">
                    <a:moveTo>
                      <a:pt x="569" y="1"/>
                    </a:moveTo>
                    <a:cubicBezTo>
                      <a:pt x="395" y="1"/>
                      <a:pt x="193" y="226"/>
                      <a:pt x="103" y="538"/>
                    </a:cubicBezTo>
                    <a:cubicBezTo>
                      <a:pt x="1" y="887"/>
                      <a:pt x="73" y="1210"/>
                      <a:pt x="258" y="1265"/>
                    </a:cubicBezTo>
                    <a:cubicBezTo>
                      <a:pt x="276" y="1271"/>
                      <a:pt x="295" y="1273"/>
                      <a:pt x="313" y="1273"/>
                    </a:cubicBezTo>
                    <a:cubicBezTo>
                      <a:pt x="489" y="1273"/>
                      <a:pt x="687" y="1050"/>
                      <a:pt x="780" y="736"/>
                    </a:cubicBezTo>
                    <a:cubicBezTo>
                      <a:pt x="879" y="387"/>
                      <a:pt x="811" y="63"/>
                      <a:pt x="623" y="8"/>
                    </a:cubicBezTo>
                    <a:cubicBezTo>
                      <a:pt x="605" y="3"/>
                      <a:pt x="587" y="1"/>
                      <a:pt x="569" y="1"/>
                    </a:cubicBezTo>
                    <a:close/>
                  </a:path>
                </a:pathLst>
              </a:custGeom>
              <a:solidFill>
                <a:srgbClr val="252422"/>
              </a:solidFill>
              <a:ln>
                <a:noFill/>
              </a:ln>
            </p:spPr>
            <p:txBody>
              <a:bodyPr spcFirstLastPara="1" wrap="square" lIns="121900" tIns="121900" rIns="121900" bIns="121900" anchor="ctr" anchorCtr="0">
                <a:noAutofit/>
              </a:bodyPr>
              <a:lstStyle/>
              <a:p>
                <a:endParaRPr sz="2400"/>
              </a:p>
            </p:txBody>
          </p:sp>
          <p:sp>
            <p:nvSpPr>
              <p:cNvPr id="952" name="Google Shape;952;p65"/>
              <p:cNvSpPr/>
              <p:nvPr/>
            </p:nvSpPr>
            <p:spPr>
              <a:xfrm>
                <a:off x="2848709" y="2519693"/>
                <a:ext cx="48020" cy="69435"/>
              </a:xfrm>
              <a:custGeom>
                <a:avLst/>
                <a:gdLst/>
                <a:ahLst/>
                <a:cxnLst/>
                <a:rect l="l" t="t" r="r" b="b"/>
                <a:pathLst>
                  <a:path w="879" h="1271" extrusionOk="0">
                    <a:moveTo>
                      <a:pt x="567" y="0"/>
                    </a:moveTo>
                    <a:cubicBezTo>
                      <a:pt x="391" y="0"/>
                      <a:pt x="192" y="223"/>
                      <a:pt x="100" y="538"/>
                    </a:cubicBezTo>
                    <a:cubicBezTo>
                      <a:pt x="1" y="883"/>
                      <a:pt x="69" y="1208"/>
                      <a:pt x="257" y="1262"/>
                    </a:cubicBezTo>
                    <a:cubicBezTo>
                      <a:pt x="275" y="1268"/>
                      <a:pt x="294" y="1270"/>
                      <a:pt x="313" y="1270"/>
                    </a:cubicBezTo>
                    <a:cubicBezTo>
                      <a:pt x="488" y="1270"/>
                      <a:pt x="687" y="1048"/>
                      <a:pt x="776" y="733"/>
                    </a:cubicBezTo>
                    <a:cubicBezTo>
                      <a:pt x="879" y="388"/>
                      <a:pt x="811" y="63"/>
                      <a:pt x="623" y="8"/>
                    </a:cubicBezTo>
                    <a:cubicBezTo>
                      <a:pt x="605" y="3"/>
                      <a:pt x="586" y="0"/>
                      <a:pt x="567" y="0"/>
                    </a:cubicBezTo>
                    <a:close/>
                  </a:path>
                </a:pathLst>
              </a:custGeom>
              <a:solidFill>
                <a:srgbClr val="252422"/>
              </a:solidFill>
              <a:ln>
                <a:noFill/>
              </a:ln>
            </p:spPr>
            <p:txBody>
              <a:bodyPr spcFirstLastPara="1" wrap="square" lIns="121900" tIns="121900" rIns="121900" bIns="121900" anchor="ctr" anchorCtr="0">
                <a:noAutofit/>
              </a:bodyPr>
              <a:lstStyle/>
              <a:p>
                <a:endParaRPr sz="2400"/>
              </a:p>
            </p:txBody>
          </p:sp>
          <p:sp>
            <p:nvSpPr>
              <p:cNvPr id="953" name="Google Shape;953;p65"/>
              <p:cNvSpPr/>
              <p:nvPr/>
            </p:nvSpPr>
            <p:spPr>
              <a:xfrm>
                <a:off x="3017623" y="2346627"/>
                <a:ext cx="148976" cy="94783"/>
              </a:xfrm>
              <a:custGeom>
                <a:avLst/>
                <a:gdLst/>
                <a:ahLst/>
                <a:cxnLst/>
                <a:rect l="l" t="t" r="r" b="b"/>
                <a:pathLst>
                  <a:path w="2727" h="1735" extrusionOk="0">
                    <a:moveTo>
                      <a:pt x="1774" y="1"/>
                    </a:moveTo>
                    <a:cubicBezTo>
                      <a:pt x="986" y="1"/>
                      <a:pt x="0" y="1058"/>
                      <a:pt x="0" y="1058"/>
                    </a:cubicBezTo>
                    <a:lnTo>
                      <a:pt x="2726" y="1735"/>
                    </a:lnTo>
                    <a:cubicBezTo>
                      <a:pt x="2675" y="409"/>
                      <a:pt x="2263" y="1"/>
                      <a:pt x="1774"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954" name="Google Shape;954;p65"/>
              <p:cNvSpPr/>
              <p:nvPr/>
            </p:nvSpPr>
            <p:spPr>
              <a:xfrm>
                <a:off x="2823907" y="2361923"/>
                <a:ext cx="129418" cy="79487"/>
              </a:xfrm>
              <a:custGeom>
                <a:avLst/>
                <a:gdLst/>
                <a:ahLst/>
                <a:cxnLst/>
                <a:rect l="l" t="t" r="r" b="b"/>
                <a:pathLst>
                  <a:path w="2369" h="1455" extrusionOk="0">
                    <a:moveTo>
                      <a:pt x="1546" y="1"/>
                    </a:moveTo>
                    <a:cubicBezTo>
                      <a:pt x="1178" y="1"/>
                      <a:pt x="672" y="342"/>
                      <a:pt x="0" y="1455"/>
                    </a:cubicBezTo>
                    <a:lnTo>
                      <a:pt x="2368" y="867"/>
                    </a:lnTo>
                    <a:cubicBezTo>
                      <a:pt x="2368" y="867"/>
                      <a:pt x="2132" y="1"/>
                      <a:pt x="1546"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955" name="Google Shape;955;p65"/>
              <p:cNvSpPr/>
              <p:nvPr/>
            </p:nvSpPr>
            <p:spPr>
              <a:xfrm>
                <a:off x="2251882" y="2759243"/>
                <a:ext cx="565967" cy="1116364"/>
              </a:xfrm>
              <a:custGeom>
                <a:avLst/>
                <a:gdLst/>
                <a:ahLst/>
                <a:cxnLst/>
                <a:rect l="l" t="t" r="r" b="b"/>
                <a:pathLst>
                  <a:path w="10360" h="20435" extrusionOk="0">
                    <a:moveTo>
                      <a:pt x="4536" y="1"/>
                    </a:moveTo>
                    <a:cubicBezTo>
                      <a:pt x="4308" y="1"/>
                      <a:pt x="3679" y="809"/>
                      <a:pt x="3411" y="1902"/>
                    </a:cubicBezTo>
                    <a:cubicBezTo>
                      <a:pt x="3263" y="2801"/>
                      <a:pt x="3411" y="3921"/>
                      <a:pt x="3411" y="3921"/>
                    </a:cubicBezTo>
                    <a:cubicBezTo>
                      <a:pt x="3411" y="3921"/>
                      <a:pt x="3247" y="3474"/>
                      <a:pt x="2994" y="3474"/>
                    </a:cubicBezTo>
                    <a:cubicBezTo>
                      <a:pt x="2847" y="3474"/>
                      <a:pt x="2670" y="3625"/>
                      <a:pt x="2478" y="4105"/>
                    </a:cubicBezTo>
                    <a:cubicBezTo>
                      <a:pt x="1579" y="4369"/>
                      <a:pt x="1579" y="5302"/>
                      <a:pt x="2591" y="6237"/>
                    </a:cubicBezTo>
                    <a:cubicBezTo>
                      <a:pt x="2328" y="7170"/>
                      <a:pt x="2888" y="7433"/>
                      <a:pt x="2888" y="7433"/>
                    </a:cubicBezTo>
                    <a:cubicBezTo>
                      <a:pt x="2888" y="7433"/>
                      <a:pt x="1" y="16435"/>
                      <a:pt x="1818" y="19311"/>
                    </a:cubicBezTo>
                    <a:cubicBezTo>
                      <a:pt x="2342" y="20140"/>
                      <a:pt x="3273" y="20435"/>
                      <a:pt x="4333" y="20435"/>
                    </a:cubicBezTo>
                    <a:cubicBezTo>
                      <a:pt x="6952" y="20435"/>
                      <a:pt x="10359" y="18634"/>
                      <a:pt x="10359" y="18634"/>
                    </a:cubicBezTo>
                    <a:lnTo>
                      <a:pt x="6324" y="14716"/>
                    </a:lnTo>
                    <a:lnTo>
                      <a:pt x="4606" y="15837"/>
                    </a:lnTo>
                    <a:lnTo>
                      <a:pt x="4606" y="7505"/>
                    </a:lnTo>
                    <a:cubicBezTo>
                      <a:pt x="4606" y="7505"/>
                      <a:pt x="5883" y="6620"/>
                      <a:pt x="6645" y="5830"/>
                    </a:cubicBezTo>
                    <a:cubicBezTo>
                      <a:pt x="7408" y="5042"/>
                      <a:pt x="6512" y="4779"/>
                      <a:pt x="5429" y="4444"/>
                    </a:cubicBezTo>
                    <a:cubicBezTo>
                      <a:pt x="5955" y="1783"/>
                      <a:pt x="6739" y="683"/>
                      <a:pt x="6313" y="683"/>
                    </a:cubicBezTo>
                    <a:cubicBezTo>
                      <a:pt x="6254" y="683"/>
                      <a:pt x="6173" y="704"/>
                      <a:pt x="6065" y="744"/>
                    </a:cubicBezTo>
                    <a:cubicBezTo>
                      <a:pt x="5166" y="1079"/>
                      <a:pt x="4308" y="3883"/>
                      <a:pt x="4308" y="3883"/>
                    </a:cubicBezTo>
                    <a:cubicBezTo>
                      <a:pt x="4308" y="3883"/>
                      <a:pt x="4272" y="1448"/>
                      <a:pt x="4568" y="423"/>
                    </a:cubicBezTo>
                    <a:cubicBezTo>
                      <a:pt x="4654" y="130"/>
                      <a:pt x="4627" y="1"/>
                      <a:pt x="4536" y="1"/>
                    </a:cubicBezTo>
                    <a:close/>
                  </a:path>
                </a:pathLst>
              </a:custGeom>
              <a:solidFill>
                <a:srgbClr val="FCB28D"/>
              </a:solidFill>
              <a:ln>
                <a:noFill/>
              </a:ln>
            </p:spPr>
            <p:txBody>
              <a:bodyPr spcFirstLastPara="1" wrap="square" lIns="121900" tIns="121900" rIns="121900" bIns="121900" anchor="ctr" anchorCtr="0">
                <a:noAutofit/>
              </a:bodyPr>
              <a:lstStyle/>
              <a:p>
                <a:endParaRPr sz="2400"/>
              </a:p>
            </p:txBody>
          </p:sp>
          <p:sp>
            <p:nvSpPr>
              <p:cNvPr id="956" name="Google Shape;956;p65"/>
              <p:cNvSpPr/>
              <p:nvPr/>
            </p:nvSpPr>
            <p:spPr>
              <a:xfrm>
                <a:off x="2563598" y="3195732"/>
                <a:ext cx="1132261" cy="1163237"/>
              </a:xfrm>
              <a:custGeom>
                <a:avLst/>
                <a:gdLst/>
                <a:ahLst/>
                <a:cxnLst/>
                <a:rect l="l" t="t" r="r" b="b"/>
                <a:pathLst>
                  <a:path w="20726" h="21293" extrusionOk="0">
                    <a:moveTo>
                      <a:pt x="13620" y="1"/>
                    </a:moveTo>
                    <a:cubicBezTo>
                      <a:pt x="13338" y="1"/>
                      <a:pt x="13163" y="30"/>
                      <a:pt x="13163" y="30"/>
                    </a:cubicBezTo>
                    <a:cubicBezTo>
                      <a:pt x="13163" y="30"/>
                      <a:pt x="11164" y="717"/>
                      <a:pt x="9553" y="717"/>
                    </a:cubicBezTo>
                    <a:cubicBezTo>
                      <a:pt x="8822" y="717"/>
                      <a:pt x="8171" y="576"/>
                      <a:pt x="7823" y="164"/>
                    </a:cubicBezTo>
                    <a:lnTo>
                      <a:pt x="6914" y="891"/>
                    </a:lnTo>
                    <a:lnTo>
                      <a:pt x="0" y="6490"/>
                    </a:lnTo>
                    <a:lnTo>
                      <a:pt x="2739" y="10375"/>
                    </a:lnTo>
                    <a:cubicBezTo>
                      <a:pt x="2739" y="10375"/>
                      <a:pt x="1144" y="14586"/>
                      <a:pt x="0" y="19575"/>
                    </a:cubicBezTo>
                    <a:cubicBezTo>
                      <a:pt x="4335" y="20719"/>
                      <a:pt x="16968" y="21293"/>
                      <a:pt x="16968" y="21293"/>
                    </a:cubicBezTo>
                    <a:lnTo>
                      <a:pt x="15701" y="11188"/>
                    </a:lnTo>
                    <a:lnTo>
                      <a:pt x="20726" y="9647"/>
                    </a:lnTo>
                    <a:cubicBezTo>
                      <a:pt x="20726" y="9647"/>
                      <a:pt x="17918" y="2364"/>
                      <a:pt x="16135" y="932"/>
                    </a:cubicBezTo>
                    <a:cubicBezTo>
                      <a:pt x="15259" y="130"/>
                      <a:pt x="14208" y="1"/>
                      <a:pt x="13620"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957" name="Google Shape;957;p65"/>
              <p:cNvSpPr/>
              <p:nvPr/>
            </p:nvSpPr>
            <p:spPr>
              <a:xfrm>
                <a:off x="2713228" y="3467241"/>
                <a:ext cx="121005" cy="295275"/>
              </a:xfrm>
              <a:custGeom>
                <a:avLst/>
                <a:gdLst/>
                <a:ahLst/>
                <a:cxnLst/>
                <a:rect l="l" t="t" r="r" b="b"/>
                <a:pathLst>
                  <a:path w="2215" h="5405" extrusionOk="0">
                    <a:moveTo>
                      <a:pt x="2214" y="0"/>
                    </a:moveTo>
                    <a:lnTo>
                      <a:pt x="2214" y="0"/>
                    </a:lnTo>
                    <a:cubicBezTo>
                      <a:pt x="1684" y="827"/>
                      <a:pt x="1279" y="1722"/>
                      <a:pt x="913" y="2624"/>
                    </a:cubicBezTo>
                    <a:cubicBezTo>
                      <a:pt x="554" y="3533"/>
                      <a:pt x="229" y="4455"/>
                      <a:pt x="0" y="5405"/>
                    </a:cubicBezTo>
                    <a:cubicBezTo>
                      <a:pt x="414" y="4520"/>
                      <a:pt x="779" y="3618"/>
                      <a:pt x="1145" y="2716"/>
                    </a:cubicBezTo>
                    <a:cubicBezTo>
                      <a:pt x="1504" y="1814"/>
                      <a:pt x="1866" y="916"/>
                      <a:pt x="2214" y="0"/>
                    </a:cubicBezTo>
                    <a:close/>
                  </a:path>
                </a:pathLst>
              </a:custGeom>
              <a:solidFill>
                <a:srgbClr val="EFEFEF"/>
              </a:solidFill>
              <a:ln>
                <a:noFill/>
              </a:ln>
            </p:spPr>
            <p:txBody>
              <a:bodyPr spcFirstLastPara="1" wrap="square" lIns="121900" tIns="121900" rIns="121900" bIns="121900" anchor="ctr" anchorCtr="0">
                <a:noAutofit/>
              </a:bodyPr>
              <a:lstStyle/>
              <a:p>
                <a:endParaRPr sz="2400"/>
              </a:p>
            </p:txBody>
          </p:sp>
          <p:sp>
            <p:nvSpPr>
              <p:cNvPr id="958" name="Google Shape;958;p65"/>
              <p:cNvSpPr/>
              <p:nvPr/>
            </p:nvSpPr>
            <p:spPr>
              <a:xfrm>
                <a:off x="2949664" y="3195678"/>
                <a:ext cx="371265" cy="96531"/>
              </a:xfrm>
              <a:custGeom>
                <a:avLst/>
                <a:gdLst/>
                <a:ahLst/>
                <a:cxnLst/>
                <a:rect l="l" t="t" r="r" b="b"/>
                <a:pathLst>
                  <a:path w="6796" h="1767" extrusionOk="0">
                    <a:moveTo>
                      <a:pt x="6561" y="1"/>
                    </a:moveTo>
                    <a:cubicBezTo>
                      <a:pt x="6274" y="1"/>
                      <a:pt x="6096" y="31"/>
                      <a:pt x="6096" y="31"/>
                    </a:cubicBezTo>
                    <a:cubicBezTo>
                      <a:pt x="6096" y="31"/>
                      <a:pt x="4097" y="718"/>
                      <a:pt x="2486" y="718"/>
                    </a:cubicBezTo>
                    <a:cubicBezTo>
                      <a:pt x="1755" y="718"/>
                      <a:pt x="1104" y="577"/>
                      <a:pt x="756" y="165"/>
                    </a:cubicBezTo>
                    <a:lnTo>
                      <a:pt x="1" y="766"/>
                    </a:lnTo>
                    <a:cubicBezTo>
                      <a:pt x="244" y="1162"/>
                      <a:pt x="818" y="1767"/>
                      <a:pt x="2059" y="1767"/>
                    </a:cubicBezTo>
                    <a:cubicBezTo>
                      <a:pt x="3101" y="1767"/>
                      <a:pt x="4613" y="1341"/>
                      <a:pt x="6796" y="8"/>
                    </a:cubicBezTo>
                    <a:cubicBezTo>
                      <a:pt x="6712" y="3"/>
                      <a:pt x="6633" y="1"/>
                      <a:pt x="6561" y="1"/>
                    </a:cubicBezTo>
                    <a:close/>
                  </a:path>
                </a:pathLst>
              </a:custGeom>
              <a:solidFill>
                <a:srgbClr val="EFEFEF"/>
              </a:solidFill>
              <a:ln>
                <a:noFill/>
              </a:ln>
            </p:spPr>
            <p:txBody>
              <a:bodyPr spcFirstLastPara="1" wrap="square" lIns="121900" tIns="121900" rIns="121900" bIns="121900" anchor="ctr" anchorCtr="0">
                <a:noAutofit/>
              </a:bodyPr>
              <a:lstStyle/>
              <a:p>
                <a:endParaRPr sz="2400"/>
              </a:p>
            </p:txBody>
          </p:sp>
          <p:sp>
            <p:nvSpPr>
              <p:cNvPr id="959" name="Google Shape;959;p65"/>
              <p:cNvSpPr/>
              <p:nvPr/>
            </p:nvSpPr>
            <p:spPr>
              <a:xfrm>
                <a:off x="3325733" y="3614850"/>
                <a:ext cx="95603" cy="223437"/>
              </a:xfrm>
              <a:custGeom>
                <a:avLst/>
                <a:gdLst/>
                <a:ahLst/>
                <a:cxnLst/>
                <a:rect l="l" t="t" r="r" b="b"/>
                <a:pathLst>
                  <a:path w="1750" h="4090" extrusionOk="0">
                    <a:moveTo>
                      <a:pt x="123" y="0"/>
                    </a:moveTo>
                    <a:cubicBezTo>
                      <a:pt x="93" y="328"/>
                      <a:pt x="65" y="660"/>
                      <a:pt x="49" y="988"/>
                    </a:cubicBezTo>
                    <a:cubicBezTo>
                      <a:pt x="28" y="1315"/>
                      <a:pt x="17" y="1643"/>
                      <a:pt x="11" y="1975"/>
                    </a:cubicBezTo>
                    <a:cubicBezTo>
                      <a:pt x="0" y="2303"/>
                      <a:pt x="0" y="2631"/>
                      <a:pt x="0" y="2959"/>
                    </a:cubicBezTo>
                    <a:cubicBezTo>
                      <a:pt x="0" y="3286"/>
                      <a:pt x="8" y="3619"/>
                      <a:pt x="17" y="3946"/>
                    </a:cubicBezTo>
                    <a:lnTo>
                      <a:pt x="21" y="4090"/>
                    </a:lnTo>
                    <a:lnTo>
                      <a:pt x="154" y="4049"/>
                    </a:lnTo>
                    <a:cubicBezTo>
                      <a:pt x="421" y="3970"/>
                      <a:pt x="687" y="3885"/>
                      <a:pt x="954" y="3796"/>
                    </a:cubicBezTo>
                    <a:cubicBezTo>
                      <a:pt x="1087" y="3755"/>
                      <a:pt x="1220" y="3707"/>
                      <a:pt x="1353" y="3660"/>
                    </a:cubicBezTo>
                    <a:cubicBezTo>
                      <a:pt x="1483" y="3614"/>
                      <a:pt x="1616" y="3567"/>
                      <a:pt x="1750" y="3516"/>
                    </a:cubicBezTo>
                    <a:lnTo>
                      <a:pt x="1750" y="3516"/>
                    </a:lnTo>
                    <a:cubicBezTo>
                      <a:pt x="1610" y="3532"/>
                      <a:pt x="1469" y="3560"/>
                      <a:pt x="1333" y="3584"/>
                    </a:cubicBezTo>
                    <a:cubicBezTo>
                      <a:pt x="1192" y="3611"/>
                      <a:pt x="1056" y="3632"/>
                      <a:pt x="919" y="3663"/>
                    </a:cubicBezTo>
                    <a:cubicBezTo>
                      <a:pt x="690" y="3708"/>
                      <a:pt x="463" y="3758"/>
                      <a:pt x="237" y="3808"/>
                    </a:cubicBezTo>
                    <a:lnTo>
                      <a:pt x="237" y="3808"/>
                    </a:lnTo>
                    <a:cubicBezTo>
                      <a:pt x="244" y="3525"/>
                      <a:pt x="247" y="3240"/>
                      <a:pt x="249" y="2959"/>
                    </a:cubicBezTo>
                    <a:cubicBezTo>
                      <a:pt x="249" y="2631"/>
                      <a:pt x="249" y="2303"/>
                      <a:pt x="240" y="1975"/>
                    </a:cubicBezTo>
                    <a:cubicBezTo>
                      <a:pt x="233" y="1643"/>
                      <a:pt x="219" y="1315"/>
                      <a:pt x="202" y="988"/>
                    </a:cubicBezTo>
                    <a:cubicBezTo>
                      <a:pt x="185" y="660"/>
                      <a:pt x="158" y="328"/>
                      <a:pt x="123" y="0"/>
                    </a:cubicBezTo>
                    <a:close/>
                  </a:path>
                </a:pathLst>
              </a:custGeom>
              <a:solidFill>
                <a:srgbClr val="EFEFEF"/>
              </a:solidFill>
              <a:ln>
                <a:noFill/>
              </a:ln>
            </p:spPr>
            <p:txBody>
              <a:bodyPr spcFirstLastPara="1" wrap="square" lIns="121900" tIns="121900" rIns="121900" bIns="121900" anchor="ctr" anchorCtr="0">
                <a:noAutofit/>
              </a:bodyPr>
              <a:lstStyle/>
              <a:p>
                <a:endParaRPr sz="2400"/>
              </a:p>
            </p:txBody>
          </p:sp>
          <p:sp>
            <p:nvSpPr>
              <p:cNvPr id="960" name="Google Shape;960;p65"/>
              <p:cNvSpPr/>
              <p:nvPr/>
            </p:nvSpPr>
            <p:spPr>
              <a:xfrm>
                <a:off x="3360094" y="3731866"/>
                <a:ext cx="412839" cy="641465"/>
              </a:xfrm>
              <a:custGeom>
                <a:avLst/>
                <a:gdLst/>
                <a:ahLst/>
                <a:cxnLst/>
                <a:rect l="l" t="t" r="r" b="b"/>
                <a:pathLst>
                  <a:path w="7557" h="11742" extrusionOk="0">
                    <a:moveTo>
                      <a:pt x="5592" y="1"/>
                    </a:moveTo>
                    <a:lnTo>
                      <a:pt x="1787" y="1169"/>
                    </a:lnTo>
                    <a:lnTo>
                      <a:pt x="3494" y="5617"/>
                    </a:lnTo>
                    <a:lnTo>
                      <a:pt x="0" y="11520"/>
                    </a:lnTo>
                    <a:lnTo>
                      <a:pt x="3276" y="11741"/>
                    </a:lnTo>
                    <a:lnTo>
                      <a:pt x="7557" y="5617"/>
                    </a:lnTo>
                    <a:lnTo>
                      <a:pt x="5592" y="1"/>
                    </a:lnTo>
                    <a:close/>
                  </a:path>
                </a:pathLst>
              </a:custGeom>
              <a:solidFill>
                <a:srgbClr val="FCB28D"/>
              </a:solidFill>
              <a:ln>
                <a:noFill/>
              </a:ln>
            </p:spPr>
            <p:txBody>
              <a:bodyPr spcFirstLastPara="1" wrap="square" lIns="121900" tIns="121900" rIns="121900" bIns="121900" anchor="ctr" anchorCtr="0">
                <a:noAutofit/>
              </a:bodyPr>
              <a:lstStyle/>
              <a:p>
                <a:endParaRPr sz="2400"/>
              </a:p>
            </p:txBody>
          </p:sp>
          <p:sp>
            <p:nvSpPr>
              <p:cNvPr id="961" name="Google Shape;961;p65"/>
              <p:cNvSpPr/>
              <p:nvPr/>
            </p:nvSpPr>
            <p:spPr>
              <a:xfrm>
                <a:off x="2454557" y="2998356"/>
                <a:ext cx="103469" cy="100519"/>
              </a:xfrm>
              <a:custGeom>
                <a:avLst/>
                <a:gdLst/>
                <a:ahLst/>
                <a:cxnLst/>
                <a:rect l="l" t="t" r="r" b="b"/>
                <a:pathLst>
                  <a:path w="1894" h="1840" extrusionOk="0">
                    <a:moveTo>
                      <a:pt x="1111" y="1"/>
                    </a:moveTo>
                    <a:cubicBezTo>
                      <a:pt x="1075" y="1"/>
                      <a:pt x="1039" y="1"/>
                      <a:pt x="1002" y="2"/>
                    </a:cubicBezTo>
                    <a:cubicBezTo>
                      <a:pt x="882" y="9"/>
                      <a:pt x="770" y="6"/>
                      <a:pt x="636" y="29"/>
                    </a:cubicBezTo>
                    <a:cubicBezTo>
                      <a:pt x="602" y="36"/>
                      <a:pt x="568" y="47"/>
                      <a:pt x="530" y="74"/>
                    </a:cubicBezTo>
                    <a:cubicBezTo>
                      <a:pt x="493" y="94"/>
                      <a:pt x="466" y="162"/>
                      <a:pt x="475" y="207"/>
                    </a:cubicBezTo>
                    <a:cubicBezTo>
                      <a:pt x="496" y="299"/>
                      <a:pt x="544" y="343"/>
                      <a:pt x="585" y="395"/>
                    </a:cubicBezTo>
                    <a:cubicBezTo>
                      <a:pt x="770" y="572"/>
                      <a:pt x="978" y="692"/>
                      <a:pt x="1183" y="818"/>
                    </a:cubicBezTo>
                    <a:cubicBezTo>
                      <a:pt x="1220" y="840"/>
                      <a:pt x="1257" y="862"/>
                      <a:pt x="1294" y="883"/>
                    </a:cubicBezTo>
                    <a:lnTo>
                      <a:pt x="1294" y="883"/>
                    </a:lnTo>
                    <a:cubicBezTo>
                      <a:pt x="1250" y="879"/>
                      <a:pt x="1206" y="877"/>
                      <a:pt x="1161" y="877"/>
                    </a:cubicBezTo>
                    <a:cubicBezTo>
                      <a:pt x="1008" y="877"/>
                      <a:pt x="854" y="900"/>
                      <a:pt x="708" y="952"/>
                    </a:cubicBezTo>
                    <a:cubicBezTo>
                      <a:pt x="513" y="1013"/>
                      <a:pt x="343" y="1143"/>
                      <a:pt x="226" y="1303"/>
                    </a:cubicBezTo>
                    <a:cubicBezTo>
                      <a:pt x="103" y="1464"/>
                      <a:pt x="45" y="1655"/>
                      <a:pt x="1" y="1840"/>
                    </a:cubicBezTo>
                    <a:cubicBezTo>
                      <a:pt x="76" y="1666"/>
                      <a:pt x="152" y="1485"/>
                      <a:pt x="284" y="1351"/>
                    </a:cubicBezTo>
                    <a:cubicBezTo>
                      <a:pt x="407" y="1215"/>
                      <a:pt x="565" y="1109"/>
                      <a:pt x="742" y="1064"/>
                    </a:cubicBezTo>
                    <a:cubicBezTo>
                      <a:pt x="858" y="1033"/>
                      <a:pt x="976" y="1021"/>
                      <a:pt x="1096" y="1021"/>
                    </a:cubicBezTo>
                    <a:cubicBezTo>
                      <a:pt x="1160" y="1021"/>
                      <a:pt x="1224" y="1024"/>
                      <a:pt x="1289" y="1030"/>
                    </a:cubicBezTo>
                    <a:cubicBezTo>
                      <a:pt x="1473" y="1048"/>
                      <a:pt x="1658" y="1092"/>
                      <a:pt x="1825" y="1160"/>
                    </a:cubicBezTo>
                    <a:lnTo>
                      <a:pt x="1894" y="1013"/>
                    </a:lnTo>
                    <a:cubicBezTo>
                      <a:pt x="1681" y="904"/>
                      <a:pt x="1470" y="798"/>
                      <a:pt x="1262" y="685"/>
                    </a:cubicBezTo>
                    <a:cubicBezTo>
                      <a:pt x="1057" y="569"/>
                      <a:pt x="848" y="446"/>
                      <a:pt x="684" y="296"/>
                    </a:cubicBezTo>
                    <a:cubicBezTo>
                      <a:pt x="643" y="261"/>
                      <a:pt x="606" y="214"/>
                      <a:pt x="598" y="190"/>
                    </a:cubicBezTo>
                    <a:cubicBezTo>
                      <a:pt x="598" y="176"/>
                      <a:pt x="592" y="176"/>
                      <a:pt x="606" y="166"/>
                    </a:cubicBezTo>
                    <a:cubicBezTo>
                      <a:pt x="616" y="156"/>
                      <a:pt x="639" y="146"/>
                      <a:pt x="664" y="138"/>
                    </a:cubicBezTo>
                    <a:cubicBezTo>
                      <a:pt x="766" y="111"/>
                      <a:pt x="893" y="105"/>
                      <a:pt x="1008" y="91"/>
                    </a:cubicBezTo>
                    <a:cubicBezTo>
                      <a:pt x="1172" y="74"/>
                      <a:pt x="1337" y="50"/>
                      <a:pt x="1501" y="50"/>
                    </a:cubicBezTo>
                    <a:cubicBezTo>
                      <a:pt x="1574" y="50"/>
                      <a:pt x="1647" y="54"/>
                      <a:pt x="1719" y="67"/>
                    </a:cubicBezTo>
                    <a:cubicBezTo>
                      <a:pt x="1607" y="15"/>
                      <a:pt x="1484" y="15"/>
                      <a:pt x="1364" y="6"/>
                    </a:cubicBezTo>
                    <a:cubicBezTo>
                      <a:pt x="1280" y="3"/>
                      <a:pt x="1196" y="1"/>
                      <a:pt x="1111" y="1"/>
                    </a:cubicBezTo>
                    <a:close/>
                  </a:path>
                </a:pathLst>
              </a:custGeom>
              <a:solidFill>
                <a:srgbClr val="C67C66"/>
              </a:solidFill>
              <a:ln>
                <a:noFill/>
              </a:ln>
            </p:spPr>
            <p:txBody>
              <a:bodyPr spcFirstLastPara="1" wrap="square" lIns="121900" tIns="121900" rIns="121900" bIns="121900" anchor="ctr" anchorCtr="0">
                <a:noAutofit/>
              </a:bodyPr>
              <a:lstStyle/>
              <a:p>
                <a:endParaRPr sz="2400"/>
              </a:p>
            </p:txBody>
          </p:sp>
          <p:sp>
            <p:nvSpPr>
              <p:cNvPr id="962" name="Google Shape;962;p65"/>
              <p:cNvSpPr/>
              <p:nvPr/>
            </p:nvSpPr>
            <p:spPr>
              <a:xfrm>
                <a:off x="2393372" y="2967654"/>
                <a:ext cx="60312" cy="136848"/>
              </a:xfrm>
              <a:custGeom>
                <a:avLst/>
                <a:gdLst/>
                <a:ahLst/>
                <a:cxnLst/>
                <a:rect l="l" t="t" r="r" b="b"/>
                <a:pathLst>
                  <a:path w="1104" h="2505" extrusionOk="0">
                    <a:moveTo>
                      <a:pt x="772" y="0"/>
                    </a:moveTo>
                    <a:cubicBezTo>
                      <a:pt x="807" y="178"/>
                      <a:pt x="837" y="355"/>
                      <a:pt x="865" y="533"/>
                    </a:cubicBezTo>
                    <a:cubicBezTo>
                      <a:pt x="895" y="711"/>
                      <a:pt x="912" y="892"/>
                      <a:pt x="923" y="1066"/>
                    </a:cubicBezTo>
                    <a:cubicBezTo>
                      <a:pt x="930" y="1237"/>
                      <a:pt x="930" y="1425"/>
                      <a:pt x="865" y="1551"/>
                    </a:cubicBezTo>
                    <a:cubicBezTo>
                      <a:pt x="830" y="1616"/>
                      <a:pt x="783" y="1640"/>
                      <a:pt x="714" y="1640"/>
                    </a:cubicBezTo>
                    <a:cubicBezTo>
                      <a:pt x="646" y="1640"/>
                      <a:pt x="567" y="1613"/>
                      <a:pt x="489" y="1578"/>
                    </a:cubicBezTo>
                    <a:lnTo>
                      <a:pt x="370" y="1528"/>
                    </a:lnTo>
                    <a:lnTo>
                      <a:pt x="380" y="1654"/>
                    </a:lnTo>
                    <a:cubicBezTo>
                      <a:pt x="397" y="1838"/>
                      <a:pt x="403" y="2029"/>
                      <a:pt x="370" y="2211"/>
                    </a:cubicBezTo>
                    <a:cubicBezTo>
                      <a:pt x="352" y="2296"/>
                      <a:pt x="325" y="2389"/>
                      <a:pt x="257" y="2436"/>
                    </a:cubicBezTo>
                    <a:cubicBezTo>
                      <a:pt x="230" y="2454"/>
                      <a:pt x="199" y="2462"/>
                      <a:pt x="166" y="2462"/>
                    </a:cubicBezTo>
                    <a:cubicBezTo>
                      <a:pt x="114" y="2462"/>
                      <a:pt x="55" y="2443"/>
                      <a:pt x="1" y="2422"/>
                    </a:cubicBezTo>
                    <a:lnTo>
                      <a:pt x="1" y="2422"/>
                    </a:lnTo>
                    <a:cubicBezTo>
                      <a:pt x="56" y="2463"/>
                      <a:pt x="126" y="2505"/>
                      <a:pt x="201" y="2505"/>
                    </a:cubicBezTo>
                    <a:cubicBezTo>
                      <a:pt x="228" y="2505"/>
                      <a:pt x="256" y="2500"/>
                      <a:pt x="284" y="2487"/>
                    </a:cubicBezTo>
                    <a:cubicBezTo>
                      <a:pt x="390" y="2439"/>
                      <a:pt x="438" y="2330"/>
                      <a:pt x="468" y="2234"/>
                    </a:cubicBezTo>
                    <a:cubicBezTo>
                      <a:pt x="503" y="2138"/>
                      <a:pt x="516" y="2040"/>
                      <a:pt x="526" y="1941"/>
                    </a:cubicBezTo>
                    <a:cubicBezTo>
                      <a:pt x="533" y="1883"/>
                      <a:pt x="535" y="1825"/>
                      <a:pt x="536" y="1767"/>
                    </a:cubicBezTo>
                    <a:lnTo>
                      <a:pt x="536" y="1767"/>
                    </a:lnTo>
                    <a:cubicBezTo>
                      <a:pt x="590" y="1787"/>
                      <a:pt x="649" y="1802"/>
                      <a:pt x="714" y="1804"/>
                    </a:cubicBezTo>
                    <a:cubicBezTo>
                      <a:pt x="721" y="1805"/>
                      <a:pt x="728" y="1805"/>
                      <a:pt x="735" y="1805"/>
                    </a:cubicBezTo>
                    <a:cubicBezTo>
                      <a:pt x="844" y="1805"/>
                      <a:pt x="967" y="1730"/>
                      <a:pt x="1008" y="1633"/>
                    </a:cubicBezTo>
                    <a:cubicBezTo>
                      <a:pt x="1103" y="1432"/>
                      <a:pt x="1087" y="1237"/>
                      <a:pt x="1070" y="1052"/>
                    </a:cubicBezTo>
                    <a:cubicBezTo>
                      <a:pt x="1053" y="868"/>
                      <a:pt x="1005" y="691"/>
                      <a:pt x="960" y="513"/>
                    </a:cubicBezTo>
                    <a:cubicBezTo>
                      <a:pt x="912" y="339"/>
                      <a:pt x="848" y="164"/>
                      <a:pt x="772" y="0"/>
                    </a:cubicBezTo>
                    <a:close/>
                  </a:path>
                </a:pathLst>
              </a:custGeom>
              <a:solidFill>
                <a:srgbClr val="C67C66"/>
              </a:solidFill>
              <a:ln>
                <a:noFill/>
              </a:ln>
            </p:spPr>
            <p:txBody>
              <a:bodyPr spcFirstLastPara="1" wrap="square" lIns="121900" tIns="121900" rIns="121900" bIns="121900" anchor="ctr" anchorCtr="0">
                <a:noAutofit/>
              </a:bodyPr>
              <a:lstStyle/>
              <a:p>
                <a:endParaRPr sz="2400"/>
              </a:p>
            </p:txBody>
          </p:sp>
          <p:sp>
            <p:nvSpPr>
              <p:cNvPr id="963" name="Google Shape;963;p65"/>
              <p:cNvSpPr/>
              <p:nvPr/>
            </p:nvSpPr>
            <p:spPr>
              <a:xfrm>
                <a:off x="2380480" y="2985901"/>
                <a:ext cx="37749" cy="71729"/>
              </a:xfrm>
              <a:custGeom>
                <a:avLst/>
                <a:gdLst/>
                <a:ahLst/>
                <a:cxnLst/>
                <a:rect l="l" t="t" r="r" b="b"/>
                <a:pathLst>
                  <a:path w="691" h="1313" extrusionOk="0">
                    <a:moveTo>
                      <a:pt x="1" y="1"/>
                    </a:moveTo>
                    <a:cubicBezTo>
                      <a:pt x="4" y="261"/>
                      <a:pt x="83" y="507"/>
                      <a:pt x="192" y="739"/>
                    </a:cubicBezTo>
                    <a:cubicBezTo>
                      <a:pt x="305" y="964"/>
                      <a:pt x="462" y="1190"/>
                      <a:pt x="691" y="1313"/>
                    </a:cubicBezTo>
                    <a:cubicBezTo>
                      <a:pt x="557" y="1094"/>
                      <a:pt x="448" y="886"/>
                      <a:pt x="339" y="664"/>
                    </a:cubicBezTo>
                    <a:cubicBezTo>
                      <a:pt x="233" y="445"/>
                      <a:pt x="134" y="223"/>
                      <a:pt x="1" y="1"/>
                    </a:cubicBezTo>
                    <a:close/>
                  </a:path>
                </a:pathLst>
              </a:custGeom>
              <a:solidFill>
                <a:srgbClr val="C67C66"/>
              </a:solidFill>
              <a:ln>
                <a:noFill/>
              </a:ln>
            </p:spPr>
            <p:txBody>
              <a:bodyPr spcFirstLastPara="1" wrap="square" lIns="121900" tIns="121900" rIns="121900" bIns="121900" anchor="ctr" anchorCtr="0">
                <a:noAutofit/>
              </a:bodyPr>
              <a:lstStyle/>
              <a:p>
                <a:endParaRPr sz="2400"/>
              </a:p>
            </p:txBody>
          </p:sp>
          <p:sp>
            <p:nvSpPr>
              <p:cNvPr id="964" name="Google Shape;964;p65"/>
              <p:cNvSpPr/>
              <p:nvPr/>
            </p:nvSpPr>
            <p:spPr>
              <a:xfrm>
                <a:off x="2439316" y="2976504"/>
                <a:ext cx="91615" cy="17318"/>
              </a:xfrm>
              <a:custGeom>
                <a:avLst/>
                <a:gdLst/>
                <a:ahLst/>
                <a:cxnLst/>
                <a:rect l="l" t="t" r="r" b="b"/>
                <a:pathLst>
                  <a:path w="1677" h="317" extrusionOk="0">
                    <a:moveTo>
                      <a:pt x="516" y="0"/>
                    </a:moveTo>
                    <a:cubicBezTo>
                      <a:pt x="342" y="0"/>
                      <a:pt x="168" y="21"/>
                      <a:pt x="0" y="70"/>
                    </a:cubicBezTo>
                    <a:cubicBezTo>
                      <a:pt x="144" y="101"/>
                      <a:pt x="287" y="115"/>
                      <a:pt x="423" y="136"/>
                    </a:cubicBezTo>
                    <a:lnTo>
                      <a:pt x="841" y="190"/>
                    </a:lnTo>
                    <a:cubicBezTo>
                      <a:pt x="1117" y="228"/>
                      <a:pt x="1390" y="275"/>
                      <a:pt x="1677" y="316"/>
                    </a:cubicBezTo>
                    <a:cubicBezTo>
                      <a:pt x="1558" y="231"/>
                      <a:pt x="1424" y="173"/>
                      <a:pt x="1287" y="125"/>
                    </a:cubicBezTo>
                    <a:cubicBezTo>
                      <a:pt x="1148" y="81"/>
                      <a:pt x="1008" y="46"/>
                      <a:pt x="864" y="26"/>
                    </a:cubicBezTo>
                    <a:cubicBezTo>
                      <a:pt x="749" y="10"/>
                      <a:pt x="633" y="0"/>
                      <a:pt x="516" y="0"/>
                    </a:cubicBezTo>
                    <a:close/>
                  </a:path>
                </a:pathLst>
              </a:custGeom>
              <a:solidFill>
                <a:srgbClr val="C67C66"/>
              </a:solidFill>
              <a:ln>
                <a:noFill/>
              </a:ln>
            </p:spPr>
            <p:txBody>
              <a:bodyPr spcFirstLastPara="1" wrap="square" lIns="121900" tIns="121900" rIns="121900" bIns="121900" anchor="ctr" anchorCtr="0">
                <a:noAutofit/>
              </a:bodyPr>
              <a:lstStyle/>
              <a:p>
                <a:endParaRPr sz="2400"/>
              </a:p>
            </p:txBody>
          </p:sp>
        </p:grpSp>
      </p:grpSp>
      <p:sp>
        <p:nvSpPr>
          <p:cNvPr id="965" name="Google Shape;965;p65"/>
          <p:cNvSpPr txBox="1">
            <a:spLocks noGrp="1"/>
          </p:cNvSpPr>
          <p:nvPr>
            <p:ph type="title"/>
          </p:nvPr>
        </p:nvSpPr>
        <p:spPr>
          <a:xfrm>
            <a:off x="5351964" y="1971274"/>
            <a:ext cx="5928000" cy="2187200"/>
          </a:xfrm>
          <a:prstGeom prst="rect">
            <a:avLst/>
          </a:prstGeom>
          <a:solidFill>
            <a:schemeClr val="accent1"/>
          </a:solidFill>
        </p:spPr>
        <p:txBody>
          <a:bodyPr spcFirstLastPara="1" vert="horz" wrap="square" lIns="121900" tIns="121900" rIns="121900" bIns="121900" rtlCol="0" anchor="b" anchorCtr="0">
            <a:noAutofit/>
          </a:bodyPr>
          <a:lstStyle/>
          <a:p>
            <a:pPr algn="r"/>
            <a:r>
              <a:rPr lang="hr-HR" sz="4000" dirty="0">
                <a:effectLst>
                  <a:outerShdw blurRad="38100" dist="38100" dir="2700000" algn="tl">
                    <a:srgbClr val="000000">
                      <a:alpha val="43137"/>
                    </a:srgbClr>
                  </a:outerShdw>
                </a:effectLst>
              </a:rPr>
              <a:t>Kako izgleda prijava učenika u sustav </a:t>
            </a:r>
            <a:r>
              <a:rPr lang="hr-HR" sz="4000" dirty="0">
                <a:ln w="22225">
                  <a:solidFill>
                    <a:schemeClr val="accent2"/>
                  </a:solidFill>
                  <a:prstDash val="solid"/>
                </a:ln>
                <a:solidFill>
                  <a:schemeClr val="accent2">
                    <a:lumMod val="40000"/>
                    <a:lumOff val="60000"/>
                  </a:schemeClr>
                </a:solidFill>
                <a:hlinkClick r:id="rId3">
                  <a:extLst>
                    <a:ext uri="{A12FA001-AC4F-418D-AE19-62706E023703}">
                      <ahyp:hlinkClr xmlns="" xmlns:ahyp="http://schemas.microsoft.com/office/drawing/2018/hyperlinkcolor" val="tx"/>
                    </a:ext>
                  </a:extLst>
                </a:hlinkClick>
              </a:rPr>
              <a:t>srednje.e-upisi.hr</a:t>
            </a:r>
            <a:r>
              <a:rPr lang="hr-HR" sz="4000" dirty="0">
                <a:ln w="22225">
                  <a:solidFill>
                    <a:schemeClr val="accent2"/>
                  </a:solidFill>
                  <a:prstDash val="solid"/>
                </a:ln>
                <a:solidFill>
                  <a:schemeClr val="accent2">
                    <a:lumMod val="40000"/>
                    <a:lumOff val="60000"/>
                  </a:schemeClr>
                </a:solidFill>
              </a:rPr>
              <a:t> </a:t>
            </a:r>
            <a:endParaRPr sz="4000" dirty="0">
              <a:ln w="22225">
                <a:solidFill>
                  <a:schemeClr val="accent2"/>
                </a:solidFill>
                <a:prstDash val="solid"/>
              </a:ln>
              <a:solidFill>
                <a:schemeClr val="accent2">
                  <a:lumMod val="40000"/>
                  <a:lumOff val="60000"/>
                </a:schemeClr>
              </a:solidFill>
            </a:endParaRPr>
          </a:p>
        </p:txBody>
      </p:sp>
      <p:sp>
        <p:nvSpPr>
          <p:cNvPr id="3" name="Rezervirano mjesto teksta 2">
            <a:extLst>
              <a:ext uri="{FF2B5EF4-FFF2-40B4-BE49-F238E27FC236}">
                <a16:creationId xmlns:a16="http://schemas.microsoft.com/office/drawing/2014/main" id="{EE2D02A2-9970-47FF-A95F-AD991C6D89CA}"/>
              </a:ext>
            </a:extLst>
          </p:cNvPr>
          <p:cNvSpPr>
            <a:spLocks noGrp="1"/>
          </p:cNvSpPr>
          <p:nvPr>
            <p:ph type="body" idx="1"/>
          </p:nvPr>
        </p:nvSpPr>
        <p:spPr/>
        <p:txBody>
          <a:bodyPr/>
          <a:lstStyle/>
          <a:p>
            <a:endParaRPr lang="hr-HR"/>
          </a:p>
        </p:txBody>
      </p:sp>
    </p:spTree>
    <p:extLst>
      <p:ext uri="{BB962C8B-B14F-4D97-AF65-F5344CB8AC3E}">
        <p14:creationId xmlns:p14="http://schemas.microsoft.com/office/powerpoint/2010/main" val="1393753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grpSp>
        <p:nvGrpSpPr>
          <p:cNvPr id="698" name="Google Shape;698;p58"/>
          <p:cNvGrpSpPr/>
          <p:nvPr/>
        </p:nvGrpSpPr>
        <p:grpSpPr>
          <a:xfrm>
            <a:off x="3431733" y="698504"/>
            <a:ext cx="1428000" cy="1107953"/>
            <a:chOff x="4036400" y="366635"/>
            <a:chExt cx="1071000" cy="830965"/>
          </a:xfrm>
        </p:grpSpPr>
        <p:sp>
          <p:nvSpPr>
            <p:cNvPr id="699" name="Google Shape;699;p58"/>
            <p:cNvSpPr/>
            <p:nvPr/>
          </p:nvSpPr>
          <p:spPr>
            <a:xfrm rot="10800000">
              <a:off x="4411200" y="919500"/>
              <a:ext cx="321600" cy="278100"/>
            </a:xfrm>
            <a:prstGeom prst="triangle">
              <a:avLst>
                <a:gd name="adj" fmla="val 100000"/>
              </a:avLst>
            </a:prstGeom>
            <a:solidFill>
              <a:schemeClr val="accent4"/>
            </a:solidFill>
            <a:ln>
              <a:noFill/>
            </a:ln>
          </p:spPr>
          <p:txBody>
            <a:bodyPr spcFirstLastPara="1" wrap="square" lIns="121900" tIns="121900" rIns="121900" bIns="121900" anchor="ctr" anchorCtr="0">
              <a:noAutofit/>
            </a:bodyPr>
            <a:lstStyle/>
            <a:p>
              <a:endParaRPr sz="2400"/>
            </a:p>
          </p:txBody>
        </p:sp>
        <p:sp>
          <p:nvSpPr>
            <p:cNvPr id="700" name="Google Shape;700;p58"/>
            <p:cNvSpPr/>
            <p:nvPr/>
          </p:nvSpPr>
          <p:spPr>
            <a:xfrm rot="-5400000" flipH="1">
              <a:off x="4278050" y="124985"/>
              <a:ext cx="587700" cy="1071000"/>
            </a:xfrm>
            <a:prstGeom prst="roundRect">
              <a:avLst>
                <a:gd name="adj" fmla="val 16667"/>
              </a:avLst>
            </a:prstGeom>
            <a:solidFill>
              <a:schemeClr val="accent4"/>
            </a:solidFill>
            <a:ln>
              <a:noFill/>
            </a:ln>
          </p:spPr>
          <p:txBody>
            <a:bodyPr spcFirstLastPara="1" wrap="square" lIns="121900" tIns="121900" rIns="121900" bIns="121900" anchor="ctr" anchorCtr="0">
              <a:noAutofit/>
            </a:bodyPr>
            <a:lstStyle/>
            <a:p>
              <a:endParaRPr sz="2400"/>
            </a:p>
          </p:txBody>
        </p:sp>
      </p:grpSp>
      <p:grpSp>
        <p:nvGrpSpPr>
          <p:cNvPr id="701" name="Google Shape;701;p58"/>
          <p:cNvGrpSpPr/>
          <p:nvPr/>
        </p:nvGrpSpPr>
        <p:grpSpPr>
          <a:xfrm>
            <a:off x="8375033" y="698504"/>
            <a:ext cx="1428000" cy="1107953"/>
            <a:chOff x="4036400" y="366635"/>
            <a:chExt cx="1071000" cy="830965"/>
          </a:xfrm>
        </p:grpSpPr>
        <p:sp>
          <p:nvSpPr>
            <p:cNvPr id="702" name="Google Shape;702;p58"/>
            <p:cNvSpPr/>
            <p:nvPr/>
          </p:nvSpPr>
          <p:spPr>
            <a:xfrm rot="10800000">
              <a:off x="4411200" y="919500"/>
              <a:ext cx="321600" cy="278100"/>
            </a:xfrm>
            <a:prstGeom prst="triangle">
              <a:avLst>
                <a:gd name="adj" fmla="val 100000"/>
              </a:avLst>
            </a:prstGeom>
            <a:solidFill>
              <a:schemeClr val="accent4"/>
            </a:solidFill>
            <a:ln>
              <a:noFill/>
            </a:ln>
          </p:spPr>
          <p:txBody>
            <a:bodyPr spcFirstLastPara="1" wrap="square" lIns="121900" tIns="121900" rIns="121900" bIns="121900" anchor="ctr" anchorCtr="0">
              <a:noAutofit/>
            </a:bodyPr>
            <a:lstStyle/>
            <a:p>
              <a:endParaRPr sz="2400"/>
            </a:p>
          </p:txBody>
        </p:sp>
        <p:sp>
          <p:nvSpPr>
            <p:cNvPr id="703" name="Google Shape;703;p58"/>
            <p:cNvSpPr/>
            <p:nvPr/>
          </p:nvSpPr>
          <p:spPr>
            <a:xfrm rot="-5400000" flipH="1">
              <a:off x="4278050" y="124985"/>
              <a:ext cx="587700" cy="1071000"/>
            </a:xfrm>
            <a:prstGeom prst="roundRect">
              <a:avLst>
                <a:gd name="adj" fmla="val 16667"/>
              </a:avLst>
            </a:prstGeom>
            <a:solidFill>
              <a:schemeClr val="accent4"/>
            </a:solidFill>
            <a:ln>
              <a:noFill/>
            </a:ln>
          </p:spPr>
          <p:txBody>
            <a:bodyPr spcFirstLastPara="1" wrap="square" lIns="121900" tIns="121900" rIns="121900" bIns="121900" anchor="ctr" anchorCtr="0">
              <a:noAutofit/>
            </a:bodyPr>
            <a:lstStyle/>
            <a:p>
              <a:endParaRPr sz="2400"/>
            </a:p>
          </p:txBody>
        </p:sp>
      </p:grpSp>
      <p:sp>
        <p:nvSpPr>
          <p:cNvPr id="710" name="Google Shape;710;p58"/>
          <p:cNvSpPr txBox="1">
            <a:spLocks noGrp="1"/>
          </p:cNvSpPr>
          <p:nvPr>
            <p:ph type="title"/>
          </p:nvPr>
        </p:nvSpPr>
        <p:spPr>
          <a:xfrm>
            <a:off x="3007733" y="783076"/>
            <a:ext cx="2276000" cy="641600"/>
          </a:xfrm>
          <a:prstGeom prst="rect">
            <a:avLst/>
          </a:prstGeom>
        </p:spPr>
        <p:txBody>
          <a:bodyPr spcFirstLastPara="1" vert="horz" wrap="square" lIns="121900" tIns="121900" rIns="121900" bIns="121900" rtlCol="0" anchor="ctr" anchorCtr="0">
            <a:noAutofit/>
          </a:bodyPr>
          <a:lstStyle/>
          <a:p>
            <a:r>
              <a:rPr lang="en" dirty="0">
                <a:solidFill>
                  <a:srgbClr val="FFFFFF"/>
                </a:solidFill>
                <a:effectLst>
                  <a:outerShdw blurRad="38100" dist="38100" dir="2700000" algn="tl">
                    <a:srgbClr val="000000">
                      <a:alpha val="43137"/>
                    </a:srgbClr>
                  </a:outerShdw>
                </a:effectLst>
              </a:rPr>
              <a:t>1.</a:t>
            </a:r>
            <a:endParaRPr dirty="0">
              <a:solidFill>
                <a:srgbClr val="FFFFFF"/>
              </a:solidFill>
              <a:effectLst>
                <a:outerShdw blurRad="38100" dist="38100" dir="2700000" algn="tl">
                  <a:srgbClr val="000000">
                    <a:alpha val="43137"/>
                  </a:srgbClr>
                </a:outerShdw>
              </a:effectLst>
            </a:endParaRPr>
          </a:p>
        </p:txBody>
      </p:sp>
      <p:sp>
        <p:nvSpPr>
          <p:cNvPr id="711" name="Google Shape;711;p58"/>
          <p:cNvSpPr txBox="1">
            <a:spLocks noGrp="1"/>
          </p:cNvSpPr>
          <p:nvPr>
            <p:ph type="ctrTitle" idx="2"/>
          </p:nvPr>
        </p:nvSpPr>
        <p:spPr>
          <a:xfrm rot="16200000">
            <a:off x="-944011" y="3180705"/>
            <a:ext cx="3886000" cy="489600"/>
          </a:xfrm>
          <a:prstGeom prst="rect">
            <a:avLst/>
          </a:prstGeom>
        </p:spPr>
        <p:txBody>
          <a:bodyPr spcFirstLastPara="1" vert="horz" wrap="square" lIns="121900" tIns="121900" rIns="121900" bIns="121900" rtlCol="0" anchor="b" anchorCtr="0">
            <a:noAutofit/>
          </a:bodyPr>
          <a:lstStyle/>
          <a:p>
            <a:r>
              <a:rPr lang="hr-HR" dirty="0">
                <a:effectLst>
                  <a:outerShdw blurRad="38100" dist="38100" dir="2700000" algn="tl">
                    <a:srgbClr val="000000">
                      <a:alpha val="43137"/>
                    </a:srgbClr>
                  </a:outerShdw>
                </a:effectLst>
              </a:rPr>
              <a:t>VAŽNI DOKUMENTI</a:t>
            </a:r>
            <a:endParaRPr dirty="0">
              <a:effectLst>
                <a:outerShdw blurRad="38100" dist="38100" dir="2700000" algn="tl">
                  <a:srgbClr val="000000">
                    <a:alpha val="43137"/>
                  </a:srgbClr>
                </a:outerShdw>
              </a:effectLst>
            </a:endParaRPr>
          </a:p>
        </p:txBody>
      </p:sp>
      <p:sp>
        <p:nvSpPr>
          <p:cNvPr id="712" name="Google Shape;712;p58"/>
          <p:cNvSpPr txBox="1">
            <a:spLocks noGrp="1"/>
          </p:cNvSpPr>
          <p:nvPr>
            <p:ph type="subTitle" idx="1"/>
          </p:nvPr>
        </p:nvSpPr>
        <p:spPr>
          <a:xfrm>
            <a:off x="2508000" y="1786675"/>
            <a:ext cx="3508000" cy="846000"/>
          </a:xfrm>
          <a:prstGeom prst="rect">
            <a:avLst/>
          </a:prstGeom>
        </p:spPr>
        <p:txBody>
          <a:bodyPr spcFirstLastPara="1" vert="horz" wrap="square" lIns="121900" tIns="121900" rIns="121900" bIns="121900" rtlCol="0" anchor="t" anchorCtr="0">
            <a:noAutofit/>
          </a:bodyPr>
          <a:lstStyle/>
          <a:p>
            <a:pPr marL="0" indent="0"/>
            <a:r>
              <a:rPr lang="pl-PL" b="1" dirty="0">
                <a:effectLst>
                  <a:outerShdw blurRad="38100" dist="38100" dir="2700000" algn="tl">
                    <a:srgbClr val="000000">
                      <a:alpha val="43137"/>
                    </a:srgbClr>
                  </a:outerShdw>
                </a:effectLst>
                <a:hlinkClick r:id="rId3">
                  <a:extLst>
                    <a:ext uri="{A12FA001-AC4F-418D-AE19-62706E023703}">
                      <ahyp:hlinkClr xmlns="" xmlns:ahyp="http://schemas.microsoft.com/office/drawing/2018/hyperlinkcolor" val="tx"/>
                    </a:ext>
                  </a:extLst>
                </a:hlinkClick>
              </a:rPr>
              <a:t>Odluka o upisu u I. razred srednje škole za školsku godinu </a:t>
            </a:r>
            <a:r>
              <a:rPr lang="pl-PL" b="1" dirty="0" smtClean="0">
                <a:effectLst>
                  <a:outerShdw blurRad="38100" dist="38100" dir="2700000" algn="tl">
                    <a:srgbClr val="000000">
                      <a:alpha val="43137"/>
                    </a:srgbClr>
                  </a:outerShdw>
                </a:effectLst>
                <a:hlinkClick r:id="rId3">
                  <a:extLst>
                    <a:ext uri="{A12FA001-AC4F-418D-AE19-62706E023703}">
                      <ahyp:hlinkClr xmlns="" xmlns:ahyp="http://schemas.microsoft.com/office/drawing/2018/hyperlinkcolor" val="tx"/>
                    </a:ext>
                  </a:extLst>
                </a:hlinkClick>
              </a:rPr>
              <a:t>2024./2025.</a:t>
            </a:r>
            <a:endParaRPr b="1" dirty="0">
              <a:effectLst>
                <a:outerShdw blurRad="38100" dist="38100" dir="2700000" algn="tl">
                  <a:srgbClr val="000000">
                    <a:alpha val="43137"/>
                  </a:srgbClr>
                </a:outerShdw>
              </a:effectLst>
            </a:endParaRPr>
          </a:p>
        </p:txBody>
      </p:sp>
      <p:sp>
        <p:nvSpPr>
          <p:cNvPr id="713" name="Google Shape;713;p58"/>
          <p:cNvSpPr txBox="1">
            <a:spLocks noGrp="1"/>
          </p:cNvSpPr>
          <p:nvPr>
            <p:ph type="title" idx="3"/>
          </p:nvPr>
        </p:nvSpPr>
        <p:spPr>
          <a:prstGeom prst="rect">
            <a:avLst/>
          </a:prstGeom>
        </p:spPr>
        <p:txBody>
          <a:bodyPr spcFirstLastPara="1" vert="horz" wrap="square" lIns="121900" tIns="121900" rIns="121900" bIns="121900" rtlCol="0" anchor="ctr" anchorCtr="0">
            <a:noAutofit/>
          </a:bodyPr>
          <a:lstStyle/>
          <a:p>
            <a:r>
              <a:rPr lang="en" dirty="0">
                <a:solidFill>
                  <a:srgbClr val="FFFFFF"/>
                </a:solidFill>
                <a:effectLst>
                  <a:outerShdw blurRad="38100" dist="38100" dir="2700000" algn="tl">
                    <a:srgbClr val="000000">
                      <a:alpha val="43137"/>
                    </a:srgbClr>
                  </a:outerShdw>
                </a:effectLst>
              </a:rPr>
              <a:t>2.</a:t>
            </a:r>
            <a:endParaRPr dirty="0">
              <a:solidFill>
                <a:srgbClr val="FFFFFF"/>
              </a:solidFill>
              <a:effectLst>
                <a:outerShdw blurRad="38100" dist="38100" dir="2700000" algn="tl">
                  <a:srgbClr val="000000">
                    <a:alpha val="43137"/>
                  </a:srgbClr>
                </a:outerShdw>
              </a:effectLst>
            </a:endParaRPr>
          </a:p>
        </p:txBody>
      </p:sp>
      <p:sp>
        <p:nvSpPr>
          <p:cNvPr id="715" name="Google Shape;715;p58"/>
          <p:cNvSpPr txBox="1">
            <a:spLocks noGrp="1"/>
          </p:cNvSpPr>
          <p:nvPr>
            <p:ph type="subTitle" idx="5"/>
          </p:nvPr>
        </p:nvSpPr>
        <p:spPr>
          <a:xfrm>
            <a:off x="7335021" y="1686328"/>
            <a:ext cx="3508000" cy="846000"/>
          </a:xfrm>
          <a:prstGeom prst="rect">
            <a:avLst/>
          </a:prstGeom>
        </p:spPr>
        <p:txBody>
          <a:bodyPr spcFirstLastPara="1" vert="horz" wrap="square" lIns="121900" tIns="121900" rIns="121900" bIns="121900" rtlCol="0" anchor="t" anchorCtr="0">
            <a:noAutofit/>
          </a:bodyPr>
          <a:lstStyle/>
          <a:p>
            <a:pPr marL="0" indent="0"/>
            <a:r>
              <a:rPr lang="hr-HR" b="1" dirty="0">
                <a:effectLst>
                  <a:outerShdw blurRad="38100" dist="38100" dir="2700000" algn="tl">
                    <a:srgbClr val="000000">
                      <a:alpha val="43137"/>
                    </a:srgbClr>
                  </a:outerShdw>
                </a:effectLst>
                <a:hlinkClick r:id="rId4">
                  <a:extLst>
                    <a:ext uri="{A12FA001-AC4F-418D-AE19-62706E023703}">
                      <ahyp:hlinkClr xmlns="" xmlns:ahyp="http://schemas.microsoft.com/office/drawing/2018/hyperlinkcolor" val="tx"/>
                    </a:ext>
                  </a:extLst>
                </a:hlinkClick>
              </a:rPr>
              <a:t>Pravilnik o elementima i kriterijima za izbor kandidata za upis u 1. razred srednje </a:t>
            </a:r>
            <a:r>
              <a:rPr lang="hr-HR" b="1" dirty="0" smtClean="0">
                <a:effectLst>
                  <a:outerShdw blurRad="38100" dist="38100" dir="2700000" algn="tl">
                    <a:srgbClr val="000000">
                      <a:alpha val="43137"/>
                    </a:srgbClr>
                  </a:outerShdw>
                </a:effectLst>
                <a:hlinkClick r:id="rId4">
                  <a:extLst>
                    <a:ext uri="{A12FA001-AC4F-418D-AE19-62706E023703}">
                      <ahyp:hlinkClr xmlns="" xmlns:ahyp="http://schemas.microsoft.com/office/drawing/2018/hyperlinkcolor" val="tx"/>
                    </a:ext>
                  </a:extLst>
                </a:hlinkClick>
              </a:rPr>
              <a:t>škole</a:t>
            </a:r>
            <a:r>
              <a:rPr lang="hr-HR" b="1" dirty="0" smtClean="0">
                <a:effectLst>
                  <a:outerShdw blurRad="38100" dist="38100" dir="2700000" algn="tl">
                    <a:srgbClr val="000000">
                      <a:alpha val="43137"/>
                    </a:srgbClr>
                  </a:outerShdw>
                </a:effectLst>
              </a:rPr>
              <a:t> </a:t>
            </a:r>
            <a:endParaRPr b="1" dirty="0">
              <a:effectLst>
                <a:outerShdw blurRad="38100" dist="38100" dir="2700000" algn="tl">
                  <a:srgbClr val="000000">
                    <a:alpha val="43137"/>
                  </a:srgbClr>
                </a:outerShdw>
              </a:effectLst>
            </a:endParaRPr>
          </a:p>
        </p:txBody>
      </p:sp>
      <p:grpSp>
        <p:nvGrpSpPr>
          <p:cNvPr id="26" name="Google Shape;683;p56">
            <a:extLst>
              <a:ext uri="{FF2B5EF4-FFF2-40B4-BE49-F238E27FC236}">
                <a16:creationId xmlns:a16="http://schemas.microsoft.com/office/drawing/2014/main" id="{47681A4F-1731-4C04-9396-7D9B435EAFC3}"/>
              </a:ext>
            </a:extLst>
          </p:cNvPr>
          <p:cNvGrpSpPr/>
          <p:nvPr/>
        </p:nvGrpSpPr>
        <p:grpSpPr>
          <a:xfrm rot="16200000">
            <a:off x="-1815458" y="2973221"/>
            <a:ext cx="5826156" cy="1063959"/>
            <a:chOff x="1552150" y="303550"/>
            <a:chExt cx="6018600" cy="828456"/>
          </a:xfrm>
        </p:grpSpPr>
        <p:sp>
          <p:nvSpPr>
            <p:cNvPr id="27" name="Google Shape;684;p56">
              <a:extLst>
                <a:ext uri="{FF2B5EF4-FFF2-40B4-BE49-F238E27FC236}">
                  <a16:creationId xmlns:a16="http://schemas.microsoft.com/office/drawing/2014/main" id="{30638AE7-9C39-4F24-9961-EF8D4CD6083B}"/>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endParaRPr sz="2400"/>
            </a:p>
          </p:txBody>
        </p:sp>
        <p:sp>
          <p:nvSpPr>
            <p:cNvPr id="28" name="Google Shape;685;p56">
              <a:extLst>
                <a:ext uri="{FF2B5EF4-FFF2-40B4-BE49-F238E27FC236}">
                  <a16:creationId xmlns:a16="http://schemas.microsoft.com/office/drawing/2014/main" id="{C8198C5F-848F-456F-99A5-A94F5AC6EFF5}"/>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121900" tIns="121900" rIns="121900" bIns="121900" anchor="ctr" anchorCtr="0">
              <a:noAutofit/>
            </a:bodyPr>
            <a:lstStyle/>
            <a:p>
              <a:endParaRPr sz="2400"/>
            </a:p>
          </p:txBody>
        </p:sp>
      </p:grpSp>
      <p:sp>
        <p:nvSpPr>
          <p:cNvPr id="6" name="Pravokutnik 5"/>
          <p:cNvSpPr/>
          <p:nvPr/>
        </p:nvSpPr>
        <p:spPr>
          <a:xfrm>
            <a:off x="7239000" y="3505200"/>
            <a:ext cx="3962400" cy="1447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r-HR" dirty="0">
                <a:hlinkClick r:id="rId5"/>
              </a:rPr>
              <a:t>https://</a:t>
            </a:r>
            <a:r>
              <a:rPr lang="hr-HR" dirty="0" smtClean="0">
                <a:hlinkClick r:id="rId5"/>
              </a:rPr>
              <a:t>www.zakon.hr/cms.htm?id=27327</a:t>
            </a:r>
            <a:r>
              <a:rPr lang="hr-HR" dirty="0" smtClean="0"/>
              <a:t> </a:t>
            </a:r>
            <a:endParaRPr lang="hr-HR" dirty="0"/>
          </a:p>
        </p:txBody>
      </p:sp>
      <p:sp>
        <p:nvSpPr>
          <p:cNvPr id="31" name="Pravokutnik 30"/>
          <p:cNvSpPr/>
          <p:nvPr/>
        </p:nvSpPr>
        <p:spPr>
          <a:xfrm>
            <a:off x="2053600" y="3425505"/>
            <a:ext cx="3962400" cy="1447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r-HR" dirty="0">
                <a:hlinkClick r:id="rId6"/>
              </a:rPr>
              <a:t>https://</a:t>
            </a:r>
            <a:r>
              <a:rPr lang="hr-HR" dirty="0" smtClean="0">
                <a:hlinkClick r:id="rId6"/>
              </a:rPr>
              <a:t>narodne-novine.nn.hr/clanci/sluzbeni/2024_05_60_1046.html</a:t>
            </a:r>
            <a:r>
              <a:rPr lang="hr-HR" dirty="0" smtClean="0"/>
              <a:t> </a:t>
            </a:r>
            <a:endParaRPr lang="hr-HR" dirty="0"/>
          </a:p>
        </p:txBody>
      </p:sp>
      <p:sp>
        <p:nvSpPr>
          <p:cNvPr id="2" name="TekstniOkvir 1"/>
          <p:cNvSpPr txBox="1"/>
          <p:nvPr/>
        </p:nvSpPr>
        <p:spPr>
          <a:xfrm>
            <a:off x="596471" y="698504"/>
            <a:ext cx="800219" cy="5298552"/>
          </a:xfrm>
          <a:prstGeom prst="rect">
            <a:avLst/>
          </a:prstGeom>
          <a:noFill/>
        </p:spPr>
        <p:txBody>
          <a:bodyPr vert="vert270" wrap="square" rtlCol="0">
            <a:spAutoFit/>
          </a:bodyPr>
          <a:lstStyle/>
          <a:p>
            <a:r>
              <a:rPr lang="hr-HR" sz="4000" dirty="0" smtClean="0"/>
              <a:t>UPIS U SREDNJE ŠKOLE </a:t>
            </a:r>
            <a:endParaRPr lang="hr-HR" sz="4000" dirty="0"/>
          </a:p>
        </p:txBody>
      </p:sp>
    </p:spTree>
    <p:extLst>
      <p:ext uri="{BB962C8B-B14F-4D97-AF65-F5344CB8AC3E}">
        <p14:creationId xmlns:p14="http://schemas.microsoft.com/office/powerpoint/2010/main" val="401864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podnožja 1"/>
          <p:cNvSpPr>
            <a:spLocks noGrp="1"/>
          </p:cNvSpPr>
          <p:nvPr>
            <p:ph type="ftr" sz="quarter" idx="11"/>
          </p:nvPr>
        </p:nvSpPr>
        <p:spPr/>
        <p:txBody>
          <a:bodyPr/>
          <a:lstStyle/>
          <a:p>
            <a:pPr marL="12700">
              <a:lnSpc>
                <a:spcPts val="1375"/>
              </a:lnSpc>
            </a:pPr>
            <a:r>
              <a:rPr lang="hr-HR" spc="-10" smtClean="0"/>
              <a:t>Osnovna škola "M. A. Reljković" Cerna</a:t>
            </a:r>
            <a:endParaRPr lang="hr-HR" spc="-30" dirty="0"/>
          </a:p>
        </p:txBody>
      </p:sp>
      <p:pic>
        <p:nvPicPr>
          <p:cNvPr id="3" name="Slika 2"/>
          <p:cNvPicPr>
            <a:picLocks noChangeAspect="1"/>
          </p:cNvPicPr>
          <p:nvPr/>
        </p:nvPicPr>
        <p:blipFill rotWithShape="1">
          <a:blip r:embed="rId2"/>
          <a:srcRect t="10417" r="1176" b="13542"/>
          <a:stretch/>
        </p:blipFill>
        <p:spPr>
          <a:xfrm>
            <a:off x="1143000" y="152400"/>
            <a:ext cx="10134600" cy="5400188"/>
          </a:xfrm>
          <a:prstGeom prst="rect">
            <a:avLst/>
          </a:prstGeom>
        </p:spPr>
      </p:pic>
      <p:sp>
        <p:nvSpPr>
          <p:cNvPr id="4" name="TekstniOkvir 3"/>
          <p:cNvSpPr txBox="1"/>
          <p:nvPr/>
        </p:nvSpPr>
        <p:spPr>
          <a:xfrm>
            <a:off x="2302140" y="5302698"/>
            <a:ext cx="9753600" cy="1477328"/>
          </a:xfrm>
          <a:prstGeom prst="rect">
            <a:avLst/>
          </a:prstGeom>
          <a:noFill/>
        </p:spPr>
        <p:txBody>
          <a:bodyPr wrap="square" rtlCol="0">
            <a:spAutoFit/>
          </a:bodyPr>
          <a:lstStyle/>
          <a:p>
            <a:endParaRPr lang="hr-HR" dirty="0" smtClean="0"/>
          </a:p>
          <a:p>
            <a:r>
              <a:rPr lang="hr-HR" dirty="0"/>
              <a:t>Korisnici koji imaju korisničke podatke iz sustava </a:t>
            </a:r>
            <a:r>
              <a:rPr lang="hr-HR" dirty="0" err="1"/>
              <a:t>AAI@EduHr</a:t>
            </a:r>
            <a:r>
              <a:rPr lang="hr-HR" dirty="0"/>
              <a:t> (redoviti učenici u RH –</a:t>
            </a:r>
          </a:p>
          <a:p>
            <a:r>
              <a:rPr lang="hr-HR" dirty="0"/>
              <a:t>korisnički identitet @skole.hr koji su dobili od administratora imenika u školi) odabrat će prijavu</a:t>
            </a:r>
          </a:p>
          <a:p>
            <a:r>
              <a:rPr lang="hr-HR" dirty="0"/>
              <a:t>putem gumba na kojemu piše Prijava preko AAI. </a:t>
            </a:r>
          </a:p>
        </p:txBody>
      </p:sp>
      <p:sp>
        <p:nvSpPr>
          <p:cNvPr id="5" name="Strelica udesno 4"/>
          <p:cNvSpPr/>
          <p:nvPr/>
        </p:nvSpPr>
        <p:spPr>
          <a:xfrm>
            <a:off x="2302140" y="1981200"/>
            <a:ext cx="3048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Elipsa 5"/>
          <p:cNvSpPr/>
          <p:nvPr/>
        </p:nvSpPr>
        <p:spPr>
          <a:xfrm>
            <a:off x="5259268" y="1946564"/>
            <a:ext cx="1943100" cy="7620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hr-HR"/>
          </a:p>
        </p:txBody>
      </p:sp>
    </p:spTree>
    <p:extLst>
      <p:ext uri="{BB962C8B-B14F-4D97-AF65-F5344CB8AC3E}">
        <p14:creationId xmlns:p14="http://schemas.microsoft.com/office/powerpoint/2010/main" val="21776582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20D0B929-1F1F-46BE-8423-38FB31167248}"/>
              </a:ext>
            </a:extLst>
          </p:cNvPr>
          <p:cNvPicPr>
            <a:picLocks noChangeAspect="1"/>
          </p:cNvPicPr>
          <p:nvPr/>
        </p:nvPicPr>
        <p:blipFill>
          <a:blip r:embed="rId2"/>
          <a:srcRect/>
          <a:stretch/>
        </p:blipFill>
        <p:spPr>
          <a:xfrm>
            <a:off x="307586" y="335815"/>
            <a:ext cx="11576829" cy="6186368"/>
          </a:xfrm>
          <a:prstGeom prst="rect">
            <a:avLst/>
          </a:prstGeom>
        </p:spPr>
      </p:pic>
    </p:spTree>
    <p:extLst>
      <p:ext uri="{BB962C8B-B14F-4D97-AF65-F5344CB8AC3E}">
        <p14:creationId xmlns:p14="http://schemas.microsoft.com/office/powerpoint/2010/main" val="17441472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podnožja 1"/>
          <p:cNvSpPr>
            <a:spLocks noGrp="1"/>
          </p:cNvSpPr>
          <p:nvPr>
            <p:ph type="ftr" sz="quarter" idx="11"/>
          </p:nvPr>
        </p:nvSpPr>
        <p:spPr/>
        <p:txBody>
          <a:bodyPr/>
          <a:lstStyle/>
          <a:p>
            <a:pPr marL="12700">
              <a:lnSpc>
                <a:spcPts val="1375"/>
              </a:lnSpc>
            </a:pPr>
            <a:r>
              <a:rPr lang="hr-HR" spc="-10" smtClean="0"/>
              <a:t>Osnovna škola "M. A. Reljković" Cerna</a:t>
            </a:r>
            <a:endParaRPr lang="hr-HR" spc="-30" dirty="0"/>
          </a:p>
        </p:txBody>
      </p:sp>
      <p:sp>
        <p:nvSpPr>
          <p:cNvPr id="3" name="Pravokutnik 2"/>
          <p:cNvSpPr/>
          <p:nvPr/>
        </p:nvSpPr>
        <p:spPr>
          <a:xfrm>
            <a:off x="381000" y="457200"/>
            <a:ext cx="8458200" cy="923330"/>
          </a:xfrm>
          <a:prstGeom prst="rect">
            <a:avLst/>
          </a:prstGeom>
        </p:spPr>
        <p:txBody>
          <a:bodyPr wrap="square">
            <a:spAutoFit/>
          </a:bodyPr>
          <a:lstStyle/>
          <a:p>
            <a:r>
              <a:rPr lang="hr-HR" dirty="0"/>
              <a:t>Nakon prijave u sustav korisnici mogu vidjeti nekoliko kartica (slika 9): a. Naslovnica b. Škole i programi c. Moji podaci d. Dodatni bodovi/prava prednosti e. Moj odabir f. Moj raspored g. Moji rezultati h. Moji prigovori.</a:t>
            </a:r>
          </a:p>
        </p:txBody>
      </p:sp>
      <p:pic>
        <p:nvPicPr>
          <p:cNvPr id="4" name="Slika 3"/>
          <p:cNvPicPr>
            <a:picLocks noChangeAspect="1"/>
          </p:cNvPicPr>
          <p:nvPr/>
        </p:nvPicPr>
        <p:blipFill rotWithShape="1">
          <a:blip r:embed="rId2"/>
          <a:srcRect l="24117" t="26041" r="25882" b="33334"/>
          <a:stretch/>
        </p:blipFill>
        <p:spPr>
          <a:xfrm>
            <a:off x="1447800" y="1752600"/>
            <a:ext cx="8636000" cy="3962400"/>
          </a:xfrm>
          <a:prstGeom prst="rect">
            <a:avLst/>
          </a:prstGeom>
        </p:spPr>
      </p:pic>
      <p:sp>
        <p:nvSpPr>
          <p:cNvPr id="5" name="Elipsa 4"/>
          <p:cNvSpPr/>
          <p:nvPr/>
        </p:nvSpPr>
        <p:spPr>
          <a:xfrm>
            <a:off x="1981200" y="1981200"/>
            <a:ext cx="1371600" cy="25146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hr-HR"/>
          </a:p>
        </p:txBody>
      </p:sp>
      <p:sp>
        <p:nvSpPr>
          <p:cNvPr id="6" name="Strelica udesno 5"/>
          <p:cNvSpPr/>
          <p:nvPr/>
        </p:nvSpPr>
        <p:spPr>
          <a:xfrm>
            <a:off x="381000" y="2514600"/>
            <a:ext cx="1371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3508099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podnožja 1"/>
          <p:cNvSpPr>
            <a:spLocks noGrp="1"/>
          </p:cNvSpPr>
          <p:nvPr>
            <p:ph type="ftr" sz="quarter" idx="11"/>
          </p:nvPr>
        </p:nvSpPr>
        <p:spPr/>
        <p:txBody>
          <a:bodyPr/>
          <a:lstStyle/>
          <a:p>
            <a:pPr marL="12700">
              <a:lnSpc>
                <a:spcPts val="1375"/>
              </a:lnSpc>
            </a:pPr>
            <a:r>
              <a:rPr lang="hr-HR" spc="-10" smtClean="0"/>
              <a:t>Osnovna škola "M. A. Reljković" Cerna</a:t>
            </a:r>
            <a:endParaRPr lang="hr-HR" spc="-30" dirty="0"/>
          </a:p>
        </p:txBody>
      </p:sp>
      <p:sp>
        <p:nvSpPr>
          <p:cNvPr id="3" name="TekstniOkvir 2"/>
          <p:cNvSpPr txBox="1"/>
          <p:nvPr/>
        </p:nvSpPr>
        <p:spPr>
          <a:xfrm>
            <a:off x="677334" y="304800"/>
            <a:ext cx="8542866" cy="369332"/>
          </a:xfrm>
          <a:prstGeom prst="rect">
            <a:avLst/>
          </a:prstGeom>
          <a:noFill/>
        </p:spPr>
        <p:txBody>
          <a:bodyPr wrap="square" rtlCol="0">
            <a:spAutoFit/>
          </a:bodyPr>
          <a:lstStyle/>
          <a:p>
            <a:r>
              <a:rPr lang="hr-HR" dirty="0" smtClean="0"/>
              <a:t>MOJI PODACI </a:t>
            </a:r>
            <a:endParaRPr lang="hr-HR" dirty="0"/>
          </a:p>
        </p:txBody>
      </p:sp>
      <p:pic>
        <p:nvPicPr>
          <p:cNvPr id="4" name="Slika 3"/>
          <p:cNvPicPr>
            <a:picLocks noChangeAspect="1"/>
          </p:cNvPicPr>
          <p:nvPr/>
        </p:nvPicPr>
        <p:blipFill rotWithShape="1">
          <a:blip r:embed="rId2"/>
          <a:srcRect l="27059" t="16667" r="28235" b="31250"/>
          <a:stretch/>
        </p:blipFill>
        <p:spPr>
          <a:xfrm>
            <a:off x="2438400" y="468684"/>
            <a:ext cx="7296912" cy="4800600"/>
          </a:xfrm>
          <a:prstGeom prst="rect">
            <a:avLst/>
          </a:prstGeom>
        </p:spPr>
      </p:pic>
      <p:pic>
        <p:nvPicPr>
          <p:cNvPr id="5" name="Slika 4"/>
          <p:cNvPicPr>
            <a:picLocks noChangeAspect="1"/>
          </p:cNvPicPr>
          <p:nvPr/>
        </p:nvPicPr>
        <p:blipFill rotWithShape="1">
          <a:blip r:embed="rId3"/>
          <a:srcRect l="24706" t="47917" r="26471" b="34375"/>
          <a:stretch/>
        </p:blipFill>
        <p:spPr>
          <a:xfrm>
            <a:off x="4191000" y="5393662"/>
            <a:ext cx="7772400" cy="1295400"/>
          </a:xfrm>
          <a:prstGeom prst="rect">
            <a:avLst/>
          </a:prstGeom>
        </p:spPr>
      </p:pic>
    </p:spTree>
    <p:extLst>
      <p:ext uri="{BB962C8B-B14F-4D97-AF65-F5344CB8AC3E}">
        <p14:creationId xmlns:p14="http://schemas.microsoft.com/office/powerpoint/2010/main" val="29381293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a 4">
            <a:extLst>
              <a:ext uri="{FF2B5EF4-FFF2-40B4-BE49-F238E27FC236}">
                <a16:creationId xmlns:a16="http://schemas.microsoft.com/office/drawing/2014/main" id="{E8143028-554E-480E-A988-945D3E70973D}"/>
              </a:ext>
            </a:extLst>
          </p:cNvPr>
          <p:cNvSpPr/>
          <p:nvPr/>
        </p:nvSpPr>
        <p:spPr>
          <a:xfrm>
            <a:off x="686873" y="2621154"/>
            <a:ext cx="1799064" cy="451005"/>
          </a:xfrm>
          <a:prstGeom prst="ellipse">
            <a:avLst/>
          </a:prstGeom>
          <a:noFill/>
          <a:ln w="952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pic>
        <p:nvPicPr>
          <p:cNvPr id="3" name="Slika 2">
            <a:extLst>
              <a:ext uri="{FF2B5EF4-FFF2-40B4-BE49-F238E27FC236}">
                <a16:creationId xmlns:a16="http://schemas.microsoft.com/office/drawing/2014/main" id="{4F66BEDD-57EA-40C0-99D6-370C60EFA995}"/>
              </a:ext>
            </a:extLst>
          </p:cNvPr>
          <p:cNvPicPr>
            <a:picLocks noChangeAspect="1"/>
          </p:cNvPicPr>
          <p:nvPr/>
        </p:nvPicPr>
        <p:blipFill>
          <a:blip r:embed="rId2"/>
          <a:stretch>
            <a:fillRect/>
          </a:stretch>
        </p:blipFill>
        <p:spPr>
          <a:xfrm>
            <a:off x="686874" y="670668"/>
            <a:ext cx="10818253" cy="5516664"/>
          </a:xfrm>
          <a:prstGeom prst="rect">
            <a:avLst/>
          </a:prstGeom>
        </p:spPr>
      </p:pic>
      <p:grpSp>
        <p:nvGrpSpPr>
          <p:cNvPr id="6" name="Google Shape;683;p56">
            <a:extLst>
              <a:ext uri="{FF2B5EF4-FFF2-40B4-BE49-F238E27FC236}">
                <a16:creationId xmlns:a16="http://schemas.microsoft.com/office/drawing/2014/main" id="{EDB0EBCC-E500-4E97-AA0E-08AA17C87751}"/>
              </a:ext>
            </a:extLst>
          </p:cNvPr>
          <p:cNvGrpSpPr/>
          <p:nvPr/>
        </p:nvGrpSpPr>
        <p:grpSpPr>
          <a:xfrm rot="381754">
            <a:off x="8933753" y="3778835"/>
            <a:ext cx="3101688" cy="1909792"/>
            <a:chOff x="1552150" y="303550"/>
            <a:chExt cx="6018600" cy="828456"/>
          </a:xfrm>
        </p:grpSpPr>
        <p:sp>
          <p:nvSpPr>
            <p:cNvPr id="7" name="Google Shape;684;p56">
              <a:extLst>
                <a:ext uri="{FF2B5EF4-FFF2-40B4-BE49-F238E27FC236}">
                  <a16:creationId xmlns:a16="http://schemas.microsoft.com/office/drawing/2014/main" id="{2C12861C-1D82-4A62-A92C-40815E604E53}"/>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endParaRPr sz="2400"/>
            </a:p>
          </p:txBody>
        </p:sp>
        <p:sp>
          <p:nvSpPr>
            <p:cNvPr id="8" name="Google Shape;685;p56">
              <a:extLst>
                <a:ext uri="{FF2B5EF4-FFF2-40B4-BE49-F238E27FC236}">
                  <a16:creationId xmlns:a16="http://schemas.microsoft.com/office/drawing/2014/main" id="{B972C178-0EF2-4F24-92A3-E34C6E7E0CA6}"/>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121900" tIns="121900" rIns="121900" bIns="121900" anchor="ctr" anchorCtr="0">
              <a:noAutofit/>
            </a:bodyPr>
            <a:lstStyle/>
            <a:p>
              <a:endParaRPr sz="2400"/>
            </a:p>
          </p:txBody>
        </p:sp>
      </p:grpSp>
      <p:sp>
        <p:nvSpPr>
          <p:cNvPr id="9" name="Google Shape;726;p59">
            <a:extLst>
              <a:ext uri="{FF2B5EF4-FFF2-40B4-BE49-F238E27FC236}">
                <a16:creationId xmlns:a16="http://schemas.microsoft.com/office/drawing/2014/main" id="{099AE5A7-D275-4A37-89DC-D19A102217F6}"/>
              </a:ext>
            </a:extLst>
          </p:cNvPr>
          <p:cNvSpPr txBox="1">
            <a:spLocks/>
          </p:cNvSpPr>
          <p:nvPr/>
        </p:nvSpPr>
        <p:spPr>
          <a:xfrm rot="324432">
            <a:off x="9002148" y="3556729"/>
            <a:ext cx="2811011" cy="2119600"/>
          </a:xfrm>
          <a:prstGeom prst="rect">
            <a:avLst/>
          </a:prstGeom>
        </p:spPr>
        <p:txBody>
          <a:bodyPr spcFirstLastPara="1" wrap="square" lIns="121900" tIns="243833" rIns="12190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2133"/>
              </a:spcAft>
            </a:pPr>
            <a:r>
              <a:rPr lang="hr-HR" sz="1867" b="1" dirty="0">
                <a:effectLst>
                  <a:outerShdw blurRad="38100" dist="38100" dir="2700000" algn="tl">
                    <a:srgbClr val="000000">
                      <a:alpha val="43137"/>
                    </a:srgbClr>
                  </a:outerShdw>
                </a:effectLst>
                <a:latin typeface="Barlow" panose="00000500000000000000" pitchFamily="2" charset="-18"/>
              </a:rPr>
              <a:t>Obavezno kliknuti gumb „POHRANI” </a:t>
            </a:r>
            <a:br>
              <a:rPr lang="hr-HR" sz="1867" b="1" dirty="0">
                <a:effectLst>
                  <a:outerShdw blurRad="38100" dist="38100" dir="2700000" algn="tl">
                    <a:srgbClr val="000000">
                      <a:alpha val="43137"/>
                    </a:srgbClr>
                  </a:outerShdw>
                </a:effectLst>
                <a:latin typeface="Barlow" panose="00000500000000000000" pitchFamily="2" charset="-18"/>
              </a:rPr>
            </a:br>
            <a:r>
              <a:rPr lang="hr-HR" sz="1867" b="1" dirty="0">
                <a:effectLst>
                  <a:outerShdw blurRad="38100" dist="38100" dir="2700000" algn="tl">
                    <a:srgbClr val="000000">
                      <a:alpha val="43137"/>
                    </a:srgbClr>
                  </a:outerShdw>
                </a:effectLst>
                <a:latin typeface="Barlow" panose="00000500000000000000" pitchFamily="2" charset="-18"/>
              </a:rPr>
              <a:t>za spremanje novih podataka.</a:t>
            </a:r>
            <a:endParaRPr lang="en-US" sz="1867" b="1" dirty="0">
              <a:effectLst>
                <a:outerShdw blurRad="38100" dist="38100" dir="2700000" algn="tl">
                  <a:srgbClr val="000000">
                    <a:alpha val="43137"/>
                  </a:srgbClr>
                </a:outerShdw>
              </a:effectLst>
              <a:latin typeface="Barlow" panose="00000500000000000000" pitchFamily="2" charset="-18"/>
            </a:endParaRPr>
          </a:p>
        </p:txBody>
      </p:sp>
      <p:sp>
        <p:nvSpPr>
          <p:cNvPr id="10" name="Elipsa 9">
            <a:extLst>
              <a:ext uri="{FF2B5EF4-FFF2-40B4-BE49-F238E27FC236}">
                <a16:creationId xmlns:a16="http://schemas.microsoft.com/office/drawing/2014/main" id="{14363C07-001B-431E-A259-08CAF04D8AA5}"/>
              </a:ext>
            </a:extLst>
          </p:cNvPr>
          <p:cNvSpPr/>
          <p:nvPr/>
        </p:nvSpPr>
        <p:spPr>
          <a:xfrm>
            <a:off x="686873" y="2069460"/>
            <a:ext cx="1799064" cy="451005"/>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sp>
        <p:nvSpPr>
          <p:cNvPr id="11" name="Elipsa 10">
            <a:extLst>
              <a:ext uri="{FF2B5EF4-FFF2-40B4-BE49-F238E27FC236}">
                <a16:creationId xmlns:a16="http://schemas.microsoft.com/office/drawing/2014/main" id="{83B15AE0-5D00-4195-8CC4-CFFE4A6F4F4C}"/>
              </a:ext>
            </a:extLst>
          </p:cNvPr>
          <p:cNvSpPr/>
          <p:nvPr/>
        </p:nvSpPr>
        <p:spPr>
          <a:xfrm>
            <a:off x="9490919" y="5712231"/>
            <a:ext cx="931747" cy="451005"/>
          </a:xfrm>
          <a:prstGeom prst="ellipse">
            <a:avLst/>
          </a:prstGeom>
          <a:noFill/>
          <a:ln w="952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spTree>
    <p:extLst>
      <p:ext uri="{BB962C8B-B14F-4D97-AF65-F5344CB8AC3E}">
        <p14:creationId xmlns:p14="http://schemas.microsoft.com/office/powerpoint/2010/main" val="29621030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podnožja 1"/>
          <p:cNvSpPr>
            <a:spLocks noGrp="1"/>
          </p:cNvSpPr>
          <p:nvPr>
            <p:ph type="ftr" sz="quarter" idx="11"/>
          </p:nvPr>
        </p:nvSpPr>
        <p:spPr/>
        <p:txBody>
          <a:bodyPr/>
          <a:lstStyle/>
          <a:p>
            <a:pPr marL="12700">
              <a:lnSpc>
                <a:spcPts val="1375"/>
              </a:lnSpc>
            </a:pPr>
            <a:r>
              <a:rPr lang="hr-HR" spc="-10" smtClean="0"/>
              <a:t>Osnovna škola "M. A. Reljković" Cerna</a:t>
            </a:r>
            <a:endParaRPr lang="hr-HR" spc="-30" dirty="0"/>
          </a:p>
        </p:txBody>
      </p:sp>
      <p:pic>
        <p:nvPicPr>
          <p:cNvPr id="3" name="Slika 2"/>
          <p:cNvPicPr>
            <a:picLocks noChangeAspect="1"/>
          </p:cNvPicPr>
          <p:nvPr/>
        </p:nvPicPr>
        <p:blipFill rotWithShape="1">
          <a:blip r:embed="rId2"/>
          <a:srcRect l="24706" t="22917" r="24118" b="10417"/>
          <a:stretch/>
        </p:blipFill>
        <p:spPr>
          <a:xfrm>
            <a:off x="1752600" y="335169"/>
            <a:ext cx="8842816" cy="5706193"/>
          </a:xfrm>
          <a:prstGeom prst="rect">
            <a:avLst/>
          </a:prstGeom>
        </p:spPr>
      </p:pic>
    </p:spTree>
    <p:extLst>
      <p:ext uri="{BB962C8B-B14F-4D97-AF65-F5344CB8AC3E}">
        <p14:creationId xmlns:p14="http://schemas.microsoft.com/office/powerpoint/2010/main" val="12828679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ipsa 9">
            <a:extLst>
              <a:ext uri="{FF2B5EF4-FFF2-40B4-BE49-F238E27FC236}">
                <a16:creationId xmlns:a16="http://schemas.microsoft.com/office/drawing/2014/main" id="{14363C07-001B-431E-A259-08CAF04D8AA5}"/>
              </a:ext>
            </a:extLst>
          </p:cNvPr>
          <p:cNvSpPr/>
          <p:nvPr/>
        </p:nvSpPr>
        <p:spPr>
          <a:xfrm>
            <a:off x="686873" y="2069460"/>
            <a:ext cx="1799064" cy="451005"/>
          </a:xfrm>
          <a:prstGeom prst="ellipse">
            <a:avLst/>
          </a:prstGeom>
          <a:noFill/>
          <a:ln w="952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sp>
        <p:nvSpPr>
          <p:cNvPr id="12" name="Elipsa 11">
            <a:extLst>
              <a:ext uri="{FF2B5EF4-FFF2-40B4-BE49-F238E27FC236}">
                <a16:creationId xmlns:a16="http://schemas.microsoft.com/office/drawing/2014/main" id="{CCFF4E03-DC80-4241-88C0-81FC5CC02D21}"/>
              </a:ext>
            </a:extLst>
          </p:cNvPr>
          <p:cNvSpPr/>
          <p:nvPr/>
        </p:nvSpPr>
        <p:spPr>
          <a:xfrm>
            <a:off x="686873" y="2520466"/>
            <a:ext cx="1799064" cy="451005"/>
          </a:xfrm>
          <a:prstGeom prst="ellipse">
            <a:avLst/>
          </a:prstGeom>
          <a:noFill/>
          <a:ln w="952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sp>
        <p:nvSpPr>
          <p:cNvPr id="3" name="AutoShape 3"/>
          <p:cNvSpPr>
            <a:spLocks noChangeAspect="1" noChangeArrowheads="1" noTextEdit="1"/>
          </p:cNvSpPr>
          <p:nvPr/>
        </p:nvSpPr>
        <p:spPr bwMode="auto">
          <a:xfrm>
            <a:off x="687918" y="662518"/>
            <a:ext cx="10816167" cy="553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hr-HR" sz="2400"/>
          </a:p>
        </p:txBody>
      </p:sp>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040392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idx="1"/>
          </p:nvPr>
        </p:nvSpPr>
        <p:spPr>
          <a:xfrm>
            <a:off x="960000" y="1894534"/>
            <a:ext cx="10270800" cy="4620181"/>
          </a:xfrm>
        </p:spPr>
        <p:txBody>
          <a:bodyPr/>
          <a:lstStyle/>
          <a:p>
            <a:r>
              <a:rPr lang="hr-HR" sz="1733" dirty="0"/>
              <a:t>Kad učenik ode na karticu Dodatni bodovi, može označiti sve ono što ispunjava. </a:t>
            </a:r>
          </a:p>
          <a:p>
            <a:endParaRPr lang="hr-HR" sz="1733" dirty="0"/>
          </a:p>
          <a:p>
            <a:r>
              <a:rPr lang="hr-HR" sz="1733" b="1" dirty="0">
                <a:solidFill>
                  <a:srgbClr val="7030A0"/>
                </a:solidFill>
              </a:rPr>
              <a:t>LJUBIČASTA STRELICA </a:t>
            </a:r>
            <a:r>
              <a:rPr lang="hr-HR" sz="1733" dirty="0"/>
              <a:t>→ </a:t>
            </a:r>
            <a:r>
              <a:rPr lang="hr-HR" sz="1733" b="1" dirty="0"/>
              <a:t>Mogućnost da se bodovi provjere automatski provjerom u sustavu e-Matica, e-Građani i sl.</a:t>
            </a:r>
          </a:p>
          <a:p>
            <a:r>
              <a:rPr lang="hr-HR" sz="1733" b="1" dirty="0">
                <a:solidFill>
                  <a:schemeClr val="accent6"/>
                </a:solidFill>
              </a:rPr>
              <a:t>ZELENA STRELICA </a:t>
            </a:r>
            <a:r>
              <a:rPr lang="hr-HR" sz="1733" b="1" dirty="0"/>
              <a:t>→ Mogućnost da osnovna škola učita dokument, ali u tom slučaju je dokument potrebno osobno odnijeti u osnovnu školu ili na određeni način poslati.</a:t>
            </a:r>
          </a:p>
          <a:p>
            <a:r>
              <a:rPr lang="hr-HR" sz="1733" b="1" dirty="0">
                <a:solidFill>
                  <a:schemeClr val="accent4"/>
                </a:solidFill>
              </a:rPr>
              <a:t>ŽUTA STRELICA </a:t>
            </a:r>
            <a:r>
              <a:rPr lang="hr-HR" sz="1733" b="1" dirty="0"/>
              <a:t>→  Mogućnost samostalnog učitavanja dokumenata putem vlastitog računala.</a:t>
            </a:r>
          </a:p>
          <a:p>
            <a:r>
              <a:rPr lang="hr-HR" sz="1733" b="1" dirty="0">
                <a:solidFill>
                  <a:schemeClr val="accent1"/>
                </a:solidFill>
              </a:rPr>
              <a:t>PLAVA STRELICA </a:t>
            </a:r>
            <a:r>
              <a:rPr lang="hr-HR" sz="1733" b="1" dirty="0"/>
              <a:t>→ U slučaju da se radi o određenim kriterijima za dodatne bodove, roditelj ili skrbnik mora dati privolu u vlastitom sustavu budući da se radi o osobnim podacima učenika. Roditelj prijavom u svoj sustav daje privolu koja se potom provjerava u sustavu e-Građani. Nakon što je privola provjerena, ako dijete zaista zadovoljava navedene kriterije, u sustavu će mu pisati da je prihvaćena. Isto će pisati i za sve ostale kriterije stjecanja dodatnih bodova, bilo da učenik sam učitava dokument ili to škola čini → </a:t>
            </a:r>
            <a:r>
              <a:rPr lang="hr-HR" sz="1733" b="1" dirty="0">
                <a:solidFill>
                  <a:srgbClr val="FF0000"/>
                </a:solidFill>
              </a:rPr>
              <a:t>CRVENA STRELICA</a:t>
            </a:r>
            <a:r>
              <a:rPr lang="hr-HR" sz="1733" b="1" dirty="0">
                <a:solidFill>
                  <a:schemeClr val="tx1"/>
                </a:solidFill>
              </a:rPr>
              <a:t>.</a:t>
            </a:r>
            <a:r>
              <a:rPr lang="hr-HR" sz="1733" b="1" dirty="0">
                <a:solidFill>
                  <a:srgbClr val="FF0000"/>
                </a:solidFill>
              </a:rPr>
              <a:t> </a:t>
            </a:r>
          </a:p>
          <a:p>
            <a:r>
              <a:rPr lang="hr-HR" sz="1733" b="1" dirty="0">
                <a:solidFill>
                  <a:srgbClr val="FF6699"/>
                </a:solidFill>
              </a:rPr>
              <a:t>RUŽIČASTA STRELICA </a:t>
            </a:r>
            <a:r>
              <a:rPr lang="hr-HR" sz="1733" b="1" dirty="0"/>
              <a:t>→ Ispod polja </a:t>
            </a:r>
            <a:r>
              <a:rPr lang="hr-HR" sz="1733" b="1" i="1" dirty="0"/>
              <a:t>Napomena</a:t>
            </a:r>
            <a:r>
              <a:rPr lang="hr-HR" sz="1733" b="1" dirty="0"/>
              <a:t> pisat će u kojemu je procesu status određenog dodatnog boda.</a:t>
            </a:r>
          </a:p>
        </p:txBody>
      </p:sp>
      <p:sp>
        <p:nvSpPr>
          <p:cNvPr id="2" name="Naslov 1"/>
          <p:cNvSpPr>
            <a:spLocks noGrp="1"/>
          </p:cNvSpPr>
          <p:nvPr>
            <p:ph type="title"/>
          </p:nvPr>
        </p:nvSpPr>
        <p:spPr/>
        <p:txBody>
          <a:bodyPr/>
          <a:lstStyle/>
          <a:p>
            <a:r>
              <a:rPr lang="hr-HR" dirty="0" smtClean="0"/>
              <a:t>Objašnjenje oznaka za dodatne bodove </a:t>
            </a:r>
            <a:endParaRPr lang="hr-HR" dirty="0"/>
          </a:p>
        </p:txBody>
      </p:sp>
    </p:spTree>
    <p:extLst>
      <p:ext uri="{BB962C8B-B14F-4D97-AF65-F5344CB8AC3E}">
        <p14:creationId xmlns:p14="http://schemas.microsoft.com/office/powerpoint/2010/main" val="15682357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659FD988-B576-4464-922C-8D84FE063914}"/>
              </a:ext>
            </a:extLst>
          </p:cNvPr>
          <p:cNvPicPr>
            <a:picLocks noChangeAspect="1"/>
          </p:cNvPicPr>
          <p:nvPr/>
        </p:nvPicPr>
        <p:blipFill>
          <a:blip r:embed="rId3"/>
          <a:stretch>
            <a:fillRect/>
          </a:stretch>
        </p:blipFill>
        <p:spPr>
          <a:xfrm>
            <a:off x="686874" y="653375"/>
            <a:ext cx="10818253" cy="5551251"/>
          </a:xfrm>
          <a:prstGeom prst="rect">
            <a:avLst/>
          </a:prstGeom>
        </p:spPr>
      </p:pic>
      <p:sp>
        <p:nvSpPr>
          <p:cNvPr id="6" name="Elipsa 5">
            <a:extLst>
              <a:ext uri="{FF2B5EF4-FFF2-40B4-BE49-F238E27FC236}">
                <a16:creationId xmlns:a16="http://schemas.microsoft.com/office/drawing/2014/main" id="{90646E63-8E07-4B70-B190-63D11E21CC18}"/>
              </a:ext>
            </a:extLst>
          </p:cNvPr>
          <p:cNvSpPr/>
          <p:nvPr/>
        </p:nvSpPr>
        <p:spPr>
          <a:xfrm>
            <a:off x="686873" y="2520466"/>
            <a:ext cx="1799064" cy="451005"/>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sp>
        <p:nvSpPr>
          <p:cNvPr id="7" name="Elipsa 6">
            <a:extLst>
              <a:ext uri="{FF2B5EF4-FFF2-40B4-BE49-F238E27FC236}">
                <a16:creationId xmlns:a16="http://schemas.microsoft.com/office/drawing/2014/main" id="{5A91BDE5-37A4-4F6E-8D65-74600159D7B7}"/>
              </a:ext>
            </a:extLst>
          </p:cNvPr>
          <p:cNvSpPr/>
          <p:nvPr/>
        </p:nvSpPr>
        <p:spPr>
          <a:xfrm>
            <a:off x="9490919" y="5712231"/>
            <a:ext cx="931747" cy="451005"/>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spTree>
    <p:extLst>
      <p:ext uri="{BB962C8B-B14F-4D97-AF65-F5344CB8AC3E}">
        <p14:creationId xmlns:p14="http://schemas.microsoft.com/office/powerpoint/2010/main" val="34518575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9530112C-5A42-44AF-A72A-4CE23B1F98A4}"/>
              </a:ext>
            </a:extLst>
          </p:cNvPr>
          <p:cNvPicPr>
            <a:picLocks noChangeAspect="1"/>
          </p:cNvPicPr>
          <p:nvPr/>
        </p:nvPicPr>
        <p:blipFill>
          <a:blip r:embed="rId3"/>
          <a:stretch>
            <a:fillRect/>
          </a:stretch>
        </p:blipFill>
        <p:spPr>
          <a:xfrm>
            <a:off x="686874" y="662022"/>
            <a:ext cx="10818253" cy="5533957"/>
          </a:xfrm>
          <a:prstGeom prst="rect">
            <a:avLst/>
          </a:prstGeom>
        </p:spPr>
      </p:pic>
      <p:sp>
        <p:nvSpPr>
          <p:cNvPr id="8" name="Elipsa 7">
            <a:extLst>
              <a:ext uri="{FF2B5EF4-FFF2-40B4-BE49-F238E27FC236}">
                <a16:creationId xmlns:a16="http://schemas.microsoft.com/office/drawing/2014/main" id="{EAD6A4C1-B67F-4600-857B-DFEED8071929}"/>
              </a:ext>
            </a:extLst>
          </p:cNvPr>
          <p:cNvSpPr/>
          <p:nvPr/>
        </p:nvSpPr>
        <p:spPr>
          <a:xfrm>
            <a:off x="686873" y="2520466"/>
            <a:ext cx="1799064" cy="451005"/>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sp>
        <p:nvSpPr>
          <p:cNvPr id="9" name="Elipsa 8">
            <a:extLst>
              <a:ext uri="{FF2B5EF4-FFF2-40B4-BE49-F238E27FC236}">
                <a16:creationId xmlns:a16="http://schemas.microsoft.com/office/drawing/2014/main" id="{35C94395-FE05-4380-B41A-224B911AF0AA}"/>
              </a:ext>
            </a:extLst>
          </p:cNvPr>
          <p:cNvSpPr/>
          <p:nvPr/>
        </p:nvSpPr>
        <p:spPr>
          <a:xfrm>
            <a:off x="5164253" y="2297586"/>
            <a:ext cx="931747" cy="89676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grpSp>
        <p:nvGrpSpPr>
          <p:cNvPr id="5" name="Google Shape;683;p56">
            <a:extLst>
              <a:ext uri="{FF2B5EF4-FFF2-40B4-BE49-F238E27FC236}">
                <a16:creationId xmlns:a16="http://schemas.microsoft.com/office/drawing/2014/main" id="{5AE84D07-588E-4734-AEF1-9FC01812D34B}"/>
              </a:ext>
            </a:extLst>
          </p:cNvPr>
          <p:cNvGrpSpPr/>
          <p:nvPr/>
        </p:nvGrpSpPr>
        <p:grpSpPr>
          <a:xfrm rot="381754">
            <a:off x="4235373" y="279831"/>
            <a:ext cx="3101688" cy="1909792"/>
            <a:chOff x="1552150" y="303550"/>
            <a:chExt cx="6018600" cy="828456"/>
          </a:xfrm>
        </p:grpSpPr>
        <p:sp>
          <p:nvSpPr>
            <p:cNvPr id="6" name="Google Shape;684;p56">
              <a:extLst>
                <a:ext uri="{FF2B5EF4-FFF2-40B4-BE49-F238E27FC236}">
                  <a16:creationId xmlns:a16="http://schemas.microsoft.com/office/drawing/2014/main" id="{76A4CF2D-B2A9-44D7-B30C-2A35159F77BE}"/>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endParaRPr sz="2400"/>
            </a:p>
          </p:txBody>
        </p:sp>
        <p:sp>
          <p:nvSpPr>
            <p:cNvPr id="7" name="Google Shape;685;p56">
              <a:extLst>
                <a:ext uri="{FF2B5EF4-FFF2-40B4-BE49-F238E27FC236}">
                  <a16:creationId xmlns:a16="http://schemas.microsoft.com/office/drawing/2014/main" id="{D540B2F6-1215-4C1C-A5FD-30F16C311EE3}"/>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121900" tIns="121900" rIns="121900" bIns="121900" anchor="ctr" anchorCtr="0">
              <a:noAutofit/>
            </a:bodyPr>
            <a:lstStyle/>
            <a:p>
              <a:endParaRPr sz="2400"/>
            </a:p>
          </p:txBody>
        </p:sp>
      </p:grpSp>
      <p:sp>
        <p:nvSpPr>
          <p:cNvPr id="10" name="Google Shape;726;p59">
            <a:extLst>
              <a:ext uri="{FF2B5EF4-FFF2-40B4-BE49-F238E27FC236}">
                <a16:creationId xmlns:a16="http://schemas.microsoft.com/office/drawing/2014/main" id="{69C02442-1E6B-4B2D-8F16-287E6C0C7155}"/>
              </a:ext>
            </a:extLst>
          </p:cNvPr>
          <p:cNvSpPr txBox="1">
            <a:spLocks/>
          </p:cNvSpPr>
          <p:nvPr/>
        </p:nvSpPr>
        <p:spPr>
          <a:xfrm rot="324432">
            <a:off x="4297776" y="50256"/>
            <a:ext cx="2811011" cy="2119600"/>
          </a:xfrm>
          <a:prstGeom prst="rect">
            <a:avLst/>
          </a:prstGeom>
        </p:spPr>
        <p:txBody>
          <a:bodyPr spcFirstLastPara="1" wrap="square" lIns="121900" tIns="243833" rIns="12190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2133"/>
              </a:spcAft>
            </a:pPr>
            <a:r>
              <a:rPr lang="hr-HR" sz="1600" b="1" dirty="0">
                <a:effectLst>
                  <a:outerShdw blurRad="38100" dist="38100" dir="2700000" algn="tl">
                    <a:srgbClr val="000000">
                      <a:alpha val="43137"/>
                    </a:srgbClr>
                  </a:outerShdw>
                </a:effectLst>
                <a:latin typeface="Barlow" panose="00000500000000000000" pitchFamily="2" charset="-18"/>
              </a:rPr>
              <a:t>Ako se odlučite za ovu opciju, roditelj se putem sustava e-građani mora logirati i potvrditi sustavu da može provjeriti podatke.</a:t>
            </a:r>
            <a:endParaRPr lang="en-US" sz="1600" b="1" dirty="0">
              <a:effectLst>
                <a:outerShdw blurRad="38100" dist="38100" dir="2700000" algn="tl">
                  <a:srgbClr val="000000">
                    <a:alpha val="43137"/>
                  </a:srgbClr>
                </a:outerShdw>
              </a:effectLst>
              <a:latin typeface="Barlow" panose="00000500000000000000" pitchFamily="2" charset="-18"/>
            </a:endParaRPr>
          </a:p>
        </p:txBody>
      </p:sp>
    </p:spTree>
    <p:extLst>
      <p:ext uri="{BB962C8B-B14F-4D97-AF65-F5344CB8AC3E}">
        <p14:creationId xmlns:p14="http://schemas.microsoft.com/office/powerpoint/2010/main" val="3879733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podnožja 1"/>
          <p:cNvSpPr>
            <a:spLocks noGrp="1"/>
          </p:cNvSpPr>
          <p:nvPr>
            <p:ph type="ftr" sz="quarter" idx="5"/>
          </p:nvPr>
        </p:nvSpPr>
        <p:spPr/>
        <p:txBody>
          <a:bodyPr/>
          <a:lstStyle/>
          <a:p>
            <a:pPr marL="12700">
              <a:lnSpc>
                <a:spcPts val="1375"/>
              </a:lnSpc>
            </a:pPr>
            <a:r>
              <a:rPr lang="hr-HR" spc="-10" smtClean="0"/>
              <a:t>Osnovna škola "M. A. Reljković" Cerna</a:t>
            </a:r>
            <a:endParaRPr lang="hr-HR" spc="-30" dirty="0"/>
          </a:p>
        </p:txBody>
      </p:sp>
      <p:pic>
        <p:nvPicPr>
          <p:cNvPr id="4" name="Slika 3"/>
          <p:cNvPicPr>
            <a:picLocks noChangeAspect="1"/>
          </p:cNvPicPr>
          <p:nvPr/>
        </p:nvPicPr>
        <p:blipFill rotWithShape="1">
          <a:blip r:embed="rId2"/>
          <a:srcRect t="8556" r="1070" b="4457"/>
          <a:stretch/>
        </p:blipFill>
        <p:spPr>
          <a:xfrm>
            <a:off x="-13996" y="0"/>
            <a:ext cx="12205996" cy="6858000"/>
          </a:xfrm>
          <a:prstGeom prst="rect">
            <a:avLst/>
          </a:prstGeom>
        </p:spPr>
      </p:pic>
    </p:spTree>
    <p:extLst>
      <p:ext uri="{BB962C8B-B14F-4D97-AF65-F5344CB8AC3E}">
        <p14:creationId xmlns:p14="http://schemas.microsoft.com/office/powerpoint/2010/main" val="9392985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9530112C-5A42-44AF-A72A-4CE23B1F98A4}"/>
              </a:ext>
            </a:extLst>
          </p:cNvPr>
          <p:cNvPicPr>
            <a:picLocks noChangeAspect="1"/>
          </p:cNvPicPr>
          <p:nvPr/>
        </p:nvPicPr>
        <p:blipFill>
          <a:blip r:embed="rId3"/>
          <a:stretch>
            <a:fillRect/>
          </a:stretch>
        </p:blipFill>
        <p:spPr>
          <a:xfrm>
            <a:off x="686874" y="662022"/>
            <a:ext cx="10818253" cy="5533957"/>
          </a:xfrm>
          <a:prstGeom prst="rect">
            <a:avLst/>
          </a:prstGeom>
        </p:spPr>
      </p:pic>
      <p:sp>
        <p:nvSpPr>
          <p:cNvPr id="8" name="Elipsa 7">
            <a:extLst>
              <a:ext uri="{FF2B5EF4-FFF2-40B4-BE49-F238E27FC236}">
                <a16:creationId xmlns:a16="http://schemas.microsoft.com/office/drawing/2014/main" id="{EAD6A4C1-B67F-4600-857B-DFEED8071929}"/>
              </a:ext>
            </a:extLst>
          </p:cNvPr>
          <p:cNvSpPr/>
          <p:nvPr/>
        </p:nvSpPr>
        <p:spPr>
          <a:xfrm>
            <a:off x="686873" y="2520466"/>
            <a:ext cx="1799064" cy="451005"/>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sp>
        <p:nvSpPr>
          <p:cNvPr id="9" name="Elipsa 8">
            <a:extLst>
              <a:ext uri="{FF2B5EF4-FFF2-40B4-BE49-F238E27FC236}">
                <a16:creationId xmlns:a16="http://schemas.microsoft.com/office/drawing/2014/main" id="{35C94395-FE05-4380-B41A-224B911AF0AA}"/>
              </a:ext>
            </a:extLst>
          </p:cNvPr>
          <p:cNvSpPr/>
          <p:nvPr/>
        </p:nvSpPr>
        <p:spPr>
          <a:xfrm>
            <a:off x="7331720" y="2297586"/>
            <a:ext cx="931747" cy="89676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sp>
        <p:nvSpPr>
          <p:cNvPr id="4" name="Strelica ulijevo 3"/>
          <p:cNvSpPr/>
          <p:nvPr/>
        </p:nvSpPr>
        <p:spPr>
          <a:xfrm>
            <a:off x="8164946" y="3743807"/>
            <a:ext cx="381769" cy="123151"/>
          </a:xfrm>
          <a:prstGeom prst="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hr-HR" sz="2400"/>
          </a:p>
        </p:txBody>
      </p:sp>
      <p:grpSp>
        <p:nvGrpSpPr>
          <p:cNvPr id="7" name="Google Shape;683;p56">
            <a:extLst>
              <a:ext uri="{FF2B5EF4-FFF2-40B4-BE49-F238E27FC236}">
                <a16:creationId xmlns:a16="http://schemas.microsoft.com/office/drawing/2014/main" id="{5AE84D07-588E-4734-AEF1-9FC01812D34B}"/>
              </a:ext>
            </a:extLst>
          </p:cNvPr>
          <p:cNvGrpSpPr/>
          <p:nvPr/>
        </p:nvGrpSpPr>
        <p:grpSpPr>
          <a:xfrm rot="381754">
            <a:off x="5634277" y="212248"/>
            <a:ext cx="3101688" cy="1909792"/>
            <a:chOff x="1552150" y="303550"/>
            <a:chExt cx="6018600" cy="828456"/>
          </a:xfrm>
        </p:grpSpPr>
        <p:sp>
          <p:nvSpPr>
            <p:cNvPr id="10" name="Google Shape;684;p56">
              <a:extLst>
                <a:ext uri="{FF2B5EF4-FFF2-40B4-BE49-F238E27FC236}">
                  <a16:creationId xmlns:a16="http://schemas.microsoft.com/office/drawing/2014/main" id="{76A4CF2D-B2A9-44D7-B30C-2A35159F77BE}"/>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endParaRPr sz="2400"/>
            </a:p>
          </p:txBody>
        </p:sp>
        <p:sp>
          <p:nvSpPr>
            <p:cNvPr id="11" name="Google Shape;685;p56">
              <a:extLst>
                <a:ext uri="{FF2B5EF4-FFF2-40B4-BE49-F238E27FC236}">
                  <a16:creationId xmlns:a16="http://schemas.microsoft.com/office/drawing/2014/main" id="{D540B2F6-1215-4C1C-A5FD-30F16C311EE3}"/>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121900" tIns="121900" rIns="121900" bIns="121900" anchor="ctr" anchorCtr="0">
              <a:noAutofit/>
            </a:bodyPr>
            <a:lstStyle/>
            <a:p>
              <a:endParaRPr sz="2400"/>
            </a:p>
          </p:txBody>
        </p:sp>
      </p:grpSp>
      <p:sp>
        <p:nvSpPr>
          <p:cNvPr id="5" name="Pravokutnik 4"/>
          <p:cNvSpPr/>
          <p:nvPr/>
        </p:nvSpPr>
        <p:spPr>
          <a:xfrm rot="464377">
            <a:off x="6098787" y="38700"/>
            <a:ext cx="2181317" cy="1938992"/>
          </a:xfrm>
          <a:prstGeom prst="rect">
            <a:avLst/>
          </a:prstGeom>
        </p:spPr>
        <p:txBody>
          <a:bodyPr wrap="square">
            <a:spAutoFit/>
          </a:bodyPr>
          <a:lstStyle/>
          <a:p>
            <a:pPr algn="ctr"/>
            <a:r>
              <a:rPr lang="hr-HR" sz="2400" b="1" dirty="0">
                <a:latin typeface="Barlow" panose="020B0604020202020204" charset="-18"/>
              </a:rPr>
              <a:t>Dokument se dodaje pomoću ikone za učitavanje.</a:t>
            </a:r>
          </a:p>
        </p:txBody>
      </p:sp>
    </p:spTree>
    <p:extLst>
      <p:ext uri="{BB962C8B-B14F-4D97-AF65-F5344CB8AC3E}">
        <p14:creationId xmlns:p14="http://schemas.microsoft.com/office/powerpoint/2010/main" val="891804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B5430DC3-974F-4817-BFAD-95DD201D431E}"/>
              </a:ext>
            </a:extLst>
          </p:cNvPr>
          <p:cNvPicPr>
            <a:picLocks noChangeAspect="1"/>
          </p:cNvPicPr>
          <p:nvPr/>
        </p:nvPicPr>
        <p:blipFill>
          <a:blip r:embed="rId3"/>
          <a:stretch>
            <a:fillRect/>
          </a:stretch>
        </p:blipFill>
        <p:spPr>
          <a:xfrm>
            <a:off x="646808" y="757791"/>
            <a:ext cx="10818253" cy="5317787"/>
          </a:xfrm>
          <a:prstGeom prst="rect">
            <a:avLst/>
          </a:prstGeom>
        </p:spPr>
      </p:pic>
      <p:sp>
        <p:nvSpPr>
          <p:cNvPr id="7" name="Elipsa 6">
            <a:extLst>
              <a:ext uri="{FF2B5EF4-FFF2-40B4-BE49-F238E27FC236}">
                <a16:creationId xmlns:a16="http://schemas.microsoft.com/office/drawing/2014/main" id="{8275EBAA-CC9F-4027-B272-77131C3C07F2}"/>
              </a:ext>
            </a:extLst>
          </p:cNvPr>
          <p:cNvSpPr/>
          <p:nvPr/>
        </p:nvSpPr>
        <p:spPr>
          <a:xfrm>
            <a:off x="3125273" y="1488835"/>
            <a:ext cx="1799064" cy="451005"/>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pic>
        <p:nvPicPr>
          <p:cNvPr id="2" name="Slika 1"/>
          <p:cNvPicPr>
            <a:picLocks noChangeAspect="1"/>
          </p:cNvPicPr>
          <p:nvPr/>
        </p:nvPicPr>
        <p:blipFill>
          <a:blip r:embed="rId4"/>
          <a:stretch>
            <a:fillRect/>
          </a:stretch>
        </p:blipFill>
        <p:spPr>
          <a:xfrm>
            <a:off x="7162800" y="2209800"/>
            <a:ext cx="4708956" cy="3004193"/>
          </a:xfrm>
          <a:prstGeom prst="rect">
            <a:avLst/>
          </a:prstGeom>
        </p:spPr>
      </p:pic>
      <p:sp>
        <p:nvSpPr>
          <p:cNvPr id="3" name="Pravokutnik 2"/>
          <p:cNvSpPr/>
          <p:nvPr/>
        </p:nvSpPr>
        <p:spPr>
          <a:xfrm rot="345235">
            <a:off x="7502991" y="2637963"/>
            <a:ext cx="4078494" cy="1938992"/>
          </a:xfrm>
          <a:prstGeom prst="rect">
            <a:avLst/>
          </a:prstGeom>
        </p:spPr>
        <p:txBody>
          <a:bodyPr wrap="square">
            <a:spAutoFit/>
          </a:bodyPr>
          <a:lstStyle/>
          <a:p>
            <a:pPr algn="ctr"/>
            <a:r>
              <a:rPr lang="hr-HR" sz="2400" b="1" dirty="0">
                <a:latin typeface="Barlow" panose="020B0604020202020204" charset="-18"/>
              </a:rPr>
              <a:t>Klikom na gumb Učitaj otvara se mogućnost učitavanja dokumenta s vlastitog računala ili mobitela.</a:t>
            </a:r>
          </a:p>
        </p:txBody>
      </p:sp>
    </p:spTree>
    <p:extLst>
      <p:ext uri="{BB962C8B-B14F-4D97-AF65-F5344CB8AC3E}">
        <p14:creationId xmlns:p14="http://schemas.microsoft.com/office/powerpoint/2010/main" val="41640396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73A94FC4-D2D2-42E2-B4DF-C2752EE17045}"/>
              </a:ext>
            </a:extLst>
          </p:cNvPr>
          <p:cNvPicPr>
            <a:picLocks noChangeAspect="1"/>
          </p:cNvPicPr>
          <p:nvPr/>
        </p:nvPicPr>
        <p:blipFill>
          <a:blip r:embed="rId3"/>
          <a:stretch>
            <a:fillRect/>
          </a:stretch>
        </p:blipFill>
        <p:spPr>
          <a:xfrm>
            <a:off x="686874" y="947366"/>
            <a:ext cx="10818253" cy="4963268"/>
          </a:xfrm>
          <a:prstGeom prst="rect">
            <a:avLst/>
          </a:prstGeom>
        </p:spPr>
      </p:pic>
      <p:sp>
        <p:nvSpPr>
          <p:cNvPr id="6" name="Elipsa 5">
            <a:extLst>
              <a:ext uri="{FF2B5EF4-FFF2-40B4-BE49-F238E27FC236}">
                <a16:creationId xmlns:a16="http://schemas.microsoft.com/office/drawing/2014/main" id="{7A019990-8DB1-4221-91A6-C6BF12E0C1F2}"/>
              </a:ext>
            </a:extLst>
          </p:cNvPr>
          <p:cNvSpPr/>
          <p:nvPr/>
        </p:nvSpPr>
        <p:spPr>
          <a:xfrm>
            <a:off x="5196468" y="2739296"/>
            <a:ext cx="1799064" cy="451005"/>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sp>
        <p:nvSpPr>
          <p:cNvPr id="4" name="Google Shape;685;p56">
            <a:extLst>
              <a:ext uri="{FF2B5EF4-FFF2-40B4-BE49-F238E27FC236}">
                <a16:creationId xmlns:a16="http://schemas.microsoft.com/office/drawing/2014/main" id="{D540B2F6-1215-4C1C-A5FD-30F16C311EE3}"/>
              </a:ext>
            </a:extLst>
          </p:cNvPr>
          <p:cNvSpPr/>
          <p:nvPr/>
        </p:nvSpPr>
        <p:spPr>
          <a:xfrm rot="381754">
            <a:off x="3969849" y="3595966"/>
            <a:ext cx="3101688" cy="1589925"/>
          </a:xfrm>
          <a:prstGeom prst="roundRect">
            <a:avLst>
              <a:gd name="adj" fmla="val 16667"/>
            </a:avLst>
          </a:prstGeom>
          <a:solidFill>
            <a:schemeClr val="accent4"/>
          </a:solidFill>
          <a:ln>
            <a:noFill/>
          </a:ln>
        </p:spPr>
        <p:txBody>
          <a:bodyPr spcFirstLastPara="1" wrap="square" lIns="121900" tIns="121900" rIns="121900" bIns="121900" anchor="ctr" anchorCtr="0">
            <a:noAutofit/>
          </a:bodyPr>
          <a:lstStyle/>
          <a:p>
            <a:pPr lvl="0" algn="ctr"/>
            <a:r>
              <a:rPr lang="hr-HR" sz="1600" b="1" dirty="0">
                <a:latin typeface="Barlow" panose="020B0604020202020204" charset="-18"/>
              </a:rPr>
              <a:t>Kada se željeni dokument učita u sustav potrebno je kliknuti na gumb Slanje datoteka i time će se dokument spremiti u sustavu.</a:t>
            </a:r>
          </a:p>
        </p:txBody>
      </p:sp>
    </p:spTree>
    <p:extLst>
      <p:ext uri="{BB962C8B-B14F-4D97-AF65-F5344CB8AC3E}">
        <p14:creationId xmlns:p14="http://schemas.microsoft.com/office/powerpoint/2010/main" val="21148280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091E3ABB-AD2B-4F56-990E-999FF0590A65}"/>
              </a:ext>
            </a:extLst>
          </p:cNvPr>
          <p:cNvPicPr>
            <a:picLocks noChangeAspect="1"/>
          </p:cNvPicPr>
          <p:nvPr/>
        </p:nvPicPr>
        <p:blipFill>
          <a:blip r:embed="rId3"/>
          <a:stretch>
            <a:fillRect/>
          </a:stretch>
        </p:blipFill>
        <p:spPr>
          <a:xfrm>
            <a:off x="686874" y="662022"/>
            <a:ext cx="10818253" cy="5533957"/>
          </a:xfrm>
          <a:prstGeom prst="rect">
            <a:avLst/>
          </a:prstGeom>
        </p:spPr>
      </p:pic>
      <p:sp>
        <p:nvSpPr>
          <p:cNvPr id="7" name="Elipsa 6">
            <a:extLst>
              <a:ext uri="{FF2B5EF4-FFF2-40B4-BE49-F238E27FC236}">
                <a16:creationId xmlns:a16="http://schemas.microsoft.com/office/drawing/2014/main" id="{5C1E5119-5613-4AFB-BD6B-8C8AAF51229B}"/>
              </a:ext>
            </a:extLst>
          </p:cNvPr>
          <p:cNvSpPr/>
          <p:nvPr/>
        </p:nvSpPr>
        <p:spPr>
          <a:xfrm>
            <a:off x="686873" y="2520466"/>
            <a:ext cx="1799064" cy="451005"/>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sp>
        <p:nvSpPr>
          <p:cNvPr id="8" name="Elipsa 7">
            <a:extLst>
              <a:ext uri="{FF2B5EF4-FFF2-40B4-BE49-F238E27FC236}">
                <a16:creationId xmlns:a16="http://schemas.microsoft.com/office/drawing/2014/main" id="{663E9CB5-A270-4EBD-8C90-F25CBBC3749E}"/>
              </a:ext>
            </a:extLst>
          </p:cNvPr>
          <p:cNvSpPr/>
          <p:nvPr/>
        </p:nvSpPr>
        <p:spPr>
          <a:xfrm>
            <a:off x="8290407" y="3429000"/>
            <a:ext cx="681655" cy="683005"/>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sp>
        <p:nvSpPr>
          <p:cNvPr id="6" name="Google Shape;685;p56">
            <a:extLst>
              <a:ext uri="{FF2B5EF4-FFF2-40B4-BE49-F238E27FC236}">
                <a16:creationId xmlns:a16="http://schemas.microsoft.com/office/drawing/2014/main" id="{D540B2F6-1215-4C1C-A5FD-30F16C311EE3}"/>
              </a:ext>
            </a:extLst>
          </p:cNvPr>
          <p:cNvSpPr/>
          <p:nvPr/>
        </p:nvSpPr>
        <p:spPr>
          <a:xfrm rot="381754">
            <a:off x="5451001" y="166967"/>
            <a:ext cx="3101688" cy="1589925"/>
          </a:xfrm>
          <a:prstGeom prst="roundRect">
            <a:avLst>
              <a:gd name="adj" fmla="val 16667"/>
            </a:avLst>
          </a:prstGeom>
          <a:solidFill>
            <a:schemeClr val="accent4"/>
          </a:solidFill>
          <a:ln>
            <a:noFill/>
          </a:ln>
        </p:spPr>
        <p:txBody>
          <a:bodyPr spcFirstLastPara="1" wrap="square" lIns="121900" tIns="121900" rIns="121900" bIns="121900" anchor="ctr" anchorCtr="0">
            <a:noAutofit/>
          </a:bodyPr>
          <a:lstStyle/>
          <a:p>
            <a:pPr lvl="0" algn="ctr"/>
            <a:r>
              <a:rPr lang="pl-PL" sz="1600" b="1" dirty="0">
                <a:latin typeface="Barlow" panose="020B0604020202020204" charset="-18"/>
              </a:rPr>
              <a:t>Učitani dokument moguće je pregledati klikom na poveznicu Pregled u stupcu Dokument.</a:t>
            </a:r>
            <a:endParaRPr lang="hr-HR" sz="1600" b="1" dirty="0">
              <a:latin typeface="Barlow" panose="020B0604020202020204" charset="-18"/>
            </a:endParaRPr>
          </a:p>
        </p:txBody>
      </p:sp>
    </p:spTree>
    <p:extLst>
      <p:ext uri="{BB962C8B-B14F-4D97-AF65-F5344CB8AC3E}">
        <p14:creationId xmlns:p14="http://schemas.microsoft.com/office/powerpoint/2010/main" val="9775698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458F8B39-DCB6-400D-A698-0C4C4B58426B}"/>
              </a:ext>
            </a:extLst>
          </p:cNvPr>
          <p:cNvPicPr>
            <a:picLocks noChangeAspect="1"/>
          </p:cNvPicPr>
          <p:nvPr/>
        </p:nvPicPr>
        <p:blipFill>
          <a:blip r:embed="rId3"/>
          <a:stretch>
            <a:fillRect/>
          </a:stretch>
        </p:blipFill>
        <p:spPr>
          <a:xfrm>
            <a:off x="686874" y="644728"/>
            <a:ext cx="10818253" cy="5568545"/>
          </a:xfrm>
          <a:prstGeom prst="rect">
            <a:avLst/>
          </a:prstGeom>
        </p:spPr>
      </p:pic>
      <p:sp>
        <p:nvSpPr>
          <p:cNvPr id="9" name="Elipsa 8">
            <a:extLst>
              <a:ext uri="{FF2B5EF4-FFF2-40B4-BE49-F238E27FC236}">
                <a16:creationId xmlns:a16="http://schemas.microsoft.com/office/drawing/2014/main" id="{0B0D7BE5-8268-4953-98BB-11AC21B51644}"/>
              </a:ext>
            </a:extLst>
          </p:cNvPr>
          <p:cNvSpPr/>
          <p:nvPr/>
        </p:nvSpPr>
        <p:spPr>
          <a:xfrm>
            <a:off x="478463" y="644727"/>
            <a:ext cx="1799064" cy="451005"/>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spTree>
    <p:extLst>
      <p:ext uri="{BB962C8B-B14F-4D97-AF65-F5344CB8AC3E}">
        <p14:creationId xmlns:p14="http://schemas.microsoft.com/office/powerpoint/2010/main" val="29029130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9530112C-5A42-44AF-A72A-4CE23B1F98A4}"/>
              </a:ext>
            </a:extLst>
          </p:cNvPr>
          <p:cNvPicPr>
            <a:picLocks noChangeAspect="1"/>
          </p:cNvPicPr>
          <p:nvPr/>
        </p:nvPicPr>
        <p:blipFill>
          <a:blip r:embed="rId3"/>
          <a:stretch>
            <a:fillRect/>
          </a:stretch>
        </p:blipFill>
        <p:spPr>
          <a:xfrm>
            <a:off x="686874" y="662022"/>
            <a:ext cx="10818253" cy="5533957"/>
          </a:xfrm>
          <a:prstGeom prst="rect">
            <a:avLst/>
          </a:prstGeom>
        </p:spPr>
      </p:pic>
      <p:sp>
        <p:nvSpPr>
          <p:cNvPr id="8" name="Elipsa 7">
            <a:extLst>
              <a:ext uri="{FF2B5EF4-FFF2-40B4-BE49-F238E27FC236}">
                <a16:creationId xmlns:a16="http://schemas.microsoft.com/office/drawing/2014/main" id="{EAD6A4C1-B67F-4600-857B-DFEED8071929}"/>
              </a:ext>
            </a:extLst>
          </p:cNvPr>
          <p:cNvSpPr/>
          <p:nvPr/>
        </p:nvSpPr>
        <p:spPr>
          <a:xfrm>
            <a:off x="686873" y="2520466"/>
            <a:ext cx="1799064" cy="451005"/>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sp>
        <p:nvSpPr>
          <p:cNvPr id="9" name="Elipsa 8">
            <a:extLst>
              <a:ext uri="{FF2B5EF4-FFF2-40B4-BE49-F238E27FC236}">
                <a16:creationId xmlns:a16="http://schemas.microsoft.com/office/drawing/2014/main" id="{35C94395-FE05-4380-B41A-224B911AF0AA}"/>
              </a:ext>
            </a:extLst>
          </p:cNvPr>
          <p:cNvSpPr/>
          <p:nvPr/>
        </p:nvSpPr>
        <p:spPr>
          <a:xfrm>
            <a:off x="6529659" y="2297586"/>
            <a:ext cx="931747" cy="896764"/>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sp>
        <p:nvSpPr>
          <p:cNvPr id="5" name="Google Shape;685;p56">
            <a:extLst>
              <a:ext uri="{FF2B5EF4-FFF2-40B4-BE49-F238E27FC236}">
                <a16:creationId xmlns:a16="http://schemas.microsoft.com/office/drawing/2014/main" id="{D540B2F6-1215-4C1C-A5FD-30F16C311EE3}"/>
              </a:ext>
            </a:extLst>
          </p:cNvPr>
          <p:cNvSpPr/>
          <p:nvPr/>
        </p:nvSpPr>
        <p:spPr>
          <a:xfrm rot="381754">
            <a:off x="4231227" y="422402"/>
            <a:ext cx="5236541" cy="1589925"/>
          </a:xfrm>
          <a:prstGeom prst="roundRect">
            <a:avLst>
              <a:gd name="adj" fmla="val 16667"/>
            </a:avLst>
          </a:prstGeom>
          <a:solidFill>
            <a:schemeClr val="accent4"/>
          </a:solidFill>
          <a:ln>
            <a:noFill/>
          </a:ln>
        </p:spPr>
        <p:txBody>
          <a:bodyPr spcFirstLastPara="1" wrap="square" lIns="121900" tIns="121900" rIns="121900" bIns="121900" anchor="ctr" anchorCtr="0">
            <a:noAutofit/>
          </a:bodyPr>
          <a:lstStyle/>
          <a:p>
            <a:pPr lvl="0" algn="ctr"/>
            <a:r>
              <a:rPr lang="pl-PL" sz="1600" b="1" dirty="0">
                <a:latin typeface="Barlow" panose="020B0604020202020204" charset="-18"/>
              </a:rPr>
              <a:t>Ako korisnik označi mogućnost Želim da škola učita dokument, potrebno je donijeti dokument kojim dokazuje ispunjavanje uvjeta za dodatne bodove razredniku koji učitava dokument u sustav te utvrđuje je li relevantan za upis i potom ga označava u sustavu kao prihvaćen. </a:t>
            </a:r>
          </a:p>
        </p:txBody>
      </p:sp>
    </p:spTree>
    <p:extLst>
      <p:ext uri="{BB962C8B-B14F-4D97-AF65-F5344CB8AC3E}">
        <p14:creationId xmlns:p14="http://schemas.microsoft.com/office/powerpoint/2010/main" val="29635328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D71C8AC5-00AE-457B-8152-2EDDD0519229}"/>
              </a:ext>
            </a:extLst>
          </p:cNvPr>
          <p:cNvPicPr>
            <a:picLocks noChangeAspect="1"/>
          </p:cNvPicPr>
          <p:nvPr/>
        </p:nvPicPr>
        <p:blipFill>
          <a:blip r:embed="rId3"/>
          <a:stretch>
            <a:fillRect/>
          </a:stretch>
        </p:blipFill>
        <p:spPr>
          <a:xfrm>
            <a:off x="686874" y="666345"/>
            <a:ext cx="10818253" cy="5525311"/>
          </a:xfrm>
          <a:prstGeom prst="rect">
            <a:avLst/>
          </a:prstGeom>
        </p:spPr>
      </p:pic>
      <p:sp>
        <p:nvSpPr>
          <p:cNvPr id="7" name="Elipsa 6">
            <a:extLst>
              <a:ext uri="{FF2B5EF4-FFF2-40B4-BE49-F238E27FC236}">
                <a16:creationId xmlns:a16="http://schemas.microsoft.com/office/drawing/2014/main" id="{3FBB8FEC-565D-4FBD-A48E-4C981FEC7357}"/>
              </a:ext>
            </a:extLst>
          </p:cNvPr>
          <p:cNvSpPr/>
          <p:nvPr/>
        </p:nvSpPr>
        <p:spPr>
          <a:xfrm>
            <a:off x="686873" y="1655563"/>
            <a:ext cx="1799064" cy="451005"/>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sp>
        <p:nvSpPr>
          <p:cNvPr id="5" name="Google Shape;685;p56">
            <a:extLst>
              <a:ext uri="{FF2B5EF4-FFF2-40B4-BE49-F238E27FC236}">
                <a16:creationId xmlns:a16="http://schemas.microsoft.com/office/drawing/2014/main" id="{D540B2F6-1215-4C1C-A5FD-30F16C311EE3}"/>
              </a:ext>
            </a:extLst>
          </p:cNvPr>
          <p:cNvSpPr/>
          <p:nvPr/>
        </p:nvSpPr>
        <p:spPr>
          <a:xfrm rot="381754">
            <a:off x="5451001" y="166967"/>
            <a:ext cx="3101688" cy="1589925"/>
          </a:xfrm>
          <a:prstGeom prst="roundRect">
            <a:avLst>
              <a:gd name="adj" fmla="val 16667"/>
            </a:avLst>
          </a:prstGeom>
          <a:solidFill>
            <a:schemeClr val="accent4"/>
          </a:solidFill>
          <a:ln>
            <a:noFill/>
          </a:ln>
        </p:spPr>
        <p:txBody>
          <a:bodyPr spcFirstLastPara="1" wrap="square" lIns="121900" tIns="121900" rIns="121900" bIns="121900" anchor="ctr" anchorCtr="0">
            <a:noAutofit/>
          </a:bodyPr>
          <a:lstStyle/>
          <a:p>
            <a:pPr lvl="0" algn="ctr"/>
            <a:r>
              <a:rPr lang="pl-PL" sz="1600" b="1" dirty="0">
                <a:latin typeface="Barlow" panose="020B0604020202020204" charset="-18"/>
              </a:rPr>
              <a:t>Pretraživanje programa moguće je prema različitim kategorijama i to čak i kad niste prijavljeni u sustav.</a:t>
            </a:r>
            <a:endParaRPr lang="hr-HR" sz="1600" b="1" dirty="0">
              <a:latin typeface="Barlow" panose="020B0604020202020204" charset="-18"/>
            </a:endParaRPr>
          </a:p>
        </p:txBody>
      </p:sp>
    </p:spTree>
    <p:extLst>
      <p:ext uri="{BB962C8B-B14F-4D97-AF65-F5344CB8AC3E}">
        <p14:creationId xmlns:p14="http://schemas.microsoft.com/office/powerpoint/2010/main" val="14120650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4B058E02-82D2-4735-ADB4-BEEC0ECAA2C4}"/>
              </a:ext>
            </a:extLst>
          </p:cNvPr>
          <p:cNvPicPr>
            <a:picLocks noChangeAspect="1"/>
          </p:cNvPicPr>
          <p:nvPr/>
        </p:nvPicPr>
        <p:blipFill>
          <a:blip r:embed="rId3"/>
          <a:stretch>
            <a:fillRect/>
          </a:stretch>
        </p:blipFill>
        <p:spPr>
          <a:xfrm>
            <a:off x="686874" y="666345"/>
            <a:ext cx="10818253" cy="5525311"/>
          </a:xfrm>
          <a:prstGeom prst="rect">
            <a:avLst/>
          </a:prstGeom>
        </p:spPr>
      </p:pic>
      <p:sp>
        <p:nvSpPr>
          <p:cNvPr id="6" name="Elipsa 5">
            <a:extLst>
              <a:ext uri="{FF2B5EF4-FFF2-40B4-BE49-F238E27FC236}">
                <a16:creationId xmlns:a16="http://schemas.microsoft.com/office/drawing/2014/main" id="{826A53E0-6681-4721-9A4B-B87A52369CE7}"/>
              </a:ext>
            </a:extLst>
          </p:cNvPr>
          <p:cNvSpPr/>
          <p:nvPr/>
        </p:nvSpPr>
        <p:spPr>
          <a:xfrm>
            <a:off x="686873" y="1655563"/>
            <a:ext cx="1799064" cy="451005"/>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spTree>
    <p:extLst>
      <p:ext uri="{BB962C8B-B14F-4D97-AF65-F5344CB8AC3E}">
        <p14:creationId xmlns:p14="http://schemas.microsoft.com/office/powerpoint/2010/main" val="2617877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74129677-9F1A-4609-958D-59DD28CE4870}"/>
              </a:ext>
            </a:extLst>
          </p:cNvPr>
          <p:cNvPicPr>
            <a:picLocks noChangeAspect="1"/>
          </p:cNvPicPr>
          <p:nvPr/>
        </p:nvPicPr>
        <p:blipFill>
          <a:blip r:embed="rId3"/>
          <a:stretch>
            <a:fillRect/>
          </a:stretch>
        </p:blipFill>
        <p:spPr>
          <a:xfrm>
            <a:off x="686874" y="666345"/>
            <a:ext cx="10818253" cy="5525311"/>
          </a:xfrm>
          <a:prstGeom prst="rect">
            <a:avLst/>
          </a:prstGeom>
        </p:spPr>
      </p:pic>
      <p:sp>
        <p:nvSpPr>
          <p:cNvPr id="7" name="Elipsa 6">
            <a:extLst>
              <a:ext uri="{FF2B5EF4-FFF2-40B4-BE49-F238E27FC236}">
                <a16:creationId xmlns:a16="http://schemas.microsoft.com/office/drawing/2014/main" id="{24022D69-DCD8-4FFC-80C1-7593266A709D}"/>
              </a:ext>
            </a:extLst>
          </p:cNvPr>
          <p:cNvSpPr/>
          <p:nvPr/>
        </p:nvSpPr>
        <p:spPr>
          <a:xfrm>
            <a:off x="686873" y="1655563"/>
            <a:ext cx="1799064" cy="451005"/>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sp>
        <p:nvSpPr>
          <p:cNvPr id="5" name="Elipsa 4">
            <a:extLst>
              <a:ext uri="{FF2B5EF4-FFF2-40B4-BE49-F238E27FC236}">
                <a16:creationId xmlns:a16="http://schemas.microsoft.com/office/drawing/2014/main" id="{A8E5C705-D4BF-42D9-B08B-E75971138EB1}"/>
              </a:ext>
            </a:extLst>
          </p:cNvPr>
          <p:cNvSpPr/>
          <p:nvPr/>
        </p:nvSpPr>
        <p:spPr>
          <a:xfrm>
            <a:off x="6590094" y="1655563"/>
            <a:ext cx="485433" cy="451005"/>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grpSp>
        <p:nvGrpSpPr>
          <p:cNvPr id="6" name="Google Shape;683;p56">
            <a:extLst>
              <a:ext uri="{FF2B5EF4-FFF2-40B4-BE49-F238E27FC236}">
                <a16:creationId xmlns:a16="http://schemas.microsoft.com/office/drawing/2014/main" id="{032116DC-7CFF-4386-B694-898DE8D1B69D}"/>
              </a:ext>
            </a:extLst>
          </p:cNvPr>
          <p:cNvGrpSpPr/>
          <p:nvPr/>
        </p:nvGrpSpPr>
        <p:grpSpPr>
          <a:xfrm rot="381754">
            <a:off x="5444152" y="-194709"/>
            <a:ext cx="3101688" cy="1909792"/>
            <a:chOff x="1552150" y="303550"/>
            <a:chExt cx="6018600" cy="828456"/>
          </a:xfrm>
        </p:grpSpPr>
        <p:sp>
          <p:nvSpPr>
            <p:cNvPr id="8" name="Google Shape;684;p56">
              <a:extLst>
                <a:ext uri="{FF2B5EF4-FFF2-40B4-BE49-F238E27FC236}">
                  <a16:creationId xmlns:a16="http://schemas.microsoft.com/office/drawing/2014/main" id="{D012147C-8E2C-4C22-B316-1B6C0452C712}"/>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endParaRPr sz="2400"/>
            </a:p>
          </p:txBody>
        </p:sp>
        <p:sp>
          <p:nvSpPr>
            <p:cNvPr id="9" name="Google Shape;685;p56">
              <a:extLst>
                <a:ext uri="{FF2B5EF4-FFF2-40B4-BE49-F238E27FC236}">
                  <a16:creationId xmlns:a16="http://schemas.microsoft.com/office/drawing/2014/main" id="{1EBD84AA-D039-499D-AAC9-3AF048DCB95E}"/>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121900" tIns="121900" rIns="121900" bIns="121900" anchor="ctr" anchorCtr="0">
              <a:noAutofit/>
            </a:bodyPr>
            <a:lstStyle/>
            <a:p>
              <a:endParaRPr sz="2400"/>
            </a:p>
          </p:txBody>
        </p:sp>
      </p:grpSp>
      <p:sp>
        <p:nvSpPr>
          <p:cNvPr id="10" name="Google Shape;726;p59">
            <a:extLst>
              <a:ext uri="{FF2B5EF4-FFF2-40B4-BE49-F238E27FC236}">
                <a16:creationId xmlns:a16="http://schemas.microsoft.com/office/drawing/2014/main" id="{41077238-9FB9-4909-83D5-0E70692898CA}"/>
              </a:ext>
            </a:extLst>
          </p:cNvPr>
          <p:cNvSpPr txBox="1">
            <a:spLocks/>
          </p:cNvSpPr>
          <p:nvPr/>
        </p:nvSpPr>
        <p:spPr>
          <a:xfrm rot="324432">
            <a:off x="5607213" y="-631824"/>
            <a:ext cx="2811011" cy="2119600"/>
          </a:xfrm>
          <a:prstGeom prst="rect">
            <a:avLst/>
          </a:prstGeom>
        </p:spPr>
        <p:txBody>
          <a:bodyPr spcFirstLastPara="1" wrap="square" lIns="121900" tIns="243833" rIns="12190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hr-HR" sz="1600" b="1" dirty="0">
                <a:effectLst>
                  <a:outerShdw blurRad="38100" dist="38100" dir="2700000" algn="tl">
                    <a:srgbClr val="000000">
                      <a:alpha val="43137"/>
                    </a:srgbClr>
                  </a:outerShdw>
                </a:effectLst>
                <a:latin typeface="Barlow" panose="00000500000000000000" pitchFamily="2" charset="-18"/>
              </a:rPr>
              <a:t>Klikom na ili brisanjem unesenog zapisa uklanjaju se postavljeni uvjeti. </a:t>
            </a:r>
          </a:p>
        </p:txBody>
      </p:sp>
    </p:spTree>
    <p:extLst>
      <p:ext uri="{BB962C8B-B14F-4D97-AF65-F5344CB8AC3E}">
        <p14:creationId xmlns:p14="http://schemas.microsoft.com/office/powerpoint/2010/main" val="3805115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07F5D39C-1285-469C-9EF8-08D27314D90E}"/>
              </a:ext>
            </a:extLst>
          </p:cNvPr>
          <p:cNvPicPr>
            <a:picLocks noChangeAspect="1"/>
          </p:cNvPicPr>
          <p:nvPr/>
        </p:nvPicPr>
        <p:blipFill>
          <a:blip r:embed="rId3"/>
          <a:stretch>
            <a:fillRect/>
          </a:stretch>
        </p:blipFill>
        <p:spPr>
          <a:xfrm>
            <a:off x="686874" y="679315"/>
            <a:ext cx="10818253" cy="5499371"/>
          </a:xfrm>
          <a:prstGeom prst="rect">
            <a:avLst/>
          </a:prstGeom>
        </p:spPr>
      </p:pic>
      <p:sp>
        <p:nvSpPr>
          <p:cNvPr id="11" name="Elipsa 10">
            <a:extLst>
              <a:ext uri="{FF2B5EF4-FFF2-40B4-BE49-F238E27FC236}">
                <a16:creationId xmlns:a16="http://schemas.microsoft.com/office/drawing/2014/main" id="{B3DEB981-A5AB-476A-980A-31C260FFAFDC}"/>
              </a:ext>
            </a:extLst>
          </p:cNvPr>
          <p:cNvSpPr/>
          <p:nvPr/>
        </p:nvSpPr>
        <p:spPr>
          <a:xfrm>
            <a:off x="686873" y="1655563"/>
            <a:ext cx="1799064" cy="451005"/>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sp>
        <p:nvSpPr>
          <p:cNvPr id="12" name="Elipsa 11">
            <a:extLst>
              <a:ext uri="{FF2B5EF4-FFF2-40B4-BE49-F238E27FC236}">
                <a16:creationId xmlns:a16="http://schemas.microsoft.com/office/drawing/2014/main" id="{9C8FF91E-2F50-4599-A5A1-3C01332D6DB5}"/>
              </a:ext>
            </a:extLst>
          </p:cNvPr>
          <p:cNvSpPr/>
          <p:nvPr/>
        </p:nvSpPr>
        <p:spPr>
          <a:xfrm>
            <a:off x="10628923" y="2977994"/>
            <a:ext cx="781539" cy="794231"/>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b="1" dirty="0"/>
          </a:p>
        </p:txBody>
      </p:sp>
      <p:sp>
        <p:nvSpPr>
          <p:cNvPr id="5" name="Google Shape;685;p56">
            <a:extLst>
              <a:ext uri="{FF2B5EF4-FFF2-40B4-BE49-F238E27FC236}">
                <a16:creationId xmlns:a16="http://schemas.microsoft.com/office/drawing/2014/main" id="{AA702836-D16C-4479-B0A3-866F58365CD8}"/>
              </a:ext>
            </a:extLst>
          </p:cNvPr>
          <p:cNvSpPr/>
          <p:nvPr/>
        </p:nvSpPr>
        <p:spPr>
          <a:xfrm rot="559330">
            <a:off x="8216940" y="32104"/>
            <a:ext cx="3382004" cy="2001077"/>
          </a:xfrm>
          <a:prstGeom prst="roundRect">
            <a:avLst>
              <a:gd name="adj" fmla="val 16667"/>
            </a:avLst>
          </a:prstGeom>
          <a:solidFill>
            <a:schemeClr val="accent4"/>
          </a:solidFill>
          <a:ln>
            <a:noFill/>
          </a:ln>
        </p:spPr>
        <p:txBody>
          <a:bodyPr spcFirstLastPara="1" wrap="square" lIns="121900" tIns="121900" rIns="121900" bIns="121900" anchor="ctr" anchorCtr="0">
            <a:noAutofit/>
          </a:bodyPr>
          <a:lstStyle/>
          <a:p>
            <a:pPr lvl="0" algn="ctr"/>
            <a:r>
              <a:rPr lang="pl-PL" sz="2400" b="1" dirty="0">
                <a:latin typeface="Barlow" panose="020B0604020202020204" charset="-18"/>
              </a:rPr>
              <a:t>Za svaki obrazovni program moguće je pregledati detaljnije informacije.</a:t>
            </a:r>
            <a:endParaRPr sz="2400" b="1" dirty="0">
              <a:latin typeface="Barlow" panose="020B0604020202020204" charset="-18"/>
            </a:endParaRPr>
          </a:p>
        </p:txBody>
      </p:sp>
      <p:pic>
        <p:nvPicPr>
          <p:cNvPr id="2" name="Slika 1"/>
          <p:cNvPicPr>
            <a:picLocks noChangeAspect="1"/>
          </p:cNvPicPr>
          <p:nvPr/>
        </p:nvPicPr>
        <p:blipFill>
          <a:blip r:embed="rId4"/>
          <a:stretch>
            <a:fillRect/>
          </a:stretch>
        </p:blipFill>
        <p:spPr>
          <a:xfrm>
            <a:off x="11019692" y="2436786"/>
            <a:ext cx="219475" cy="398307"/>
          </a:xfrm>
          <a:prstGeom prst="rect">
            <a:avLst/>
          </a:prstGeom>
        </p:spPr>
      </p:pic>
    </p:spTree>
    <p:extLst>
      <p:ext uri="{BB962C8B-B14F-4D97-AF65-F5344CB8AC3E}">
        <p14:creationId xmlns:p14="http://schemas.microsoft.com/office/powerpoint/2010/main" val="2231400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40117" y="1322108"/>
            <a:ext cx="10311765" cy="4726305"/>
            <a:chOff x="1219961" y="1366266"/>
            <a:chExt cx="10311765" cy="4726305"/>
          </a:xfrm>
          <a:solidFill>
            <a:schemeClr val="accent3">
              <a:lumMod val="60000"/>
              <a:lumOff val="40000"/>
            </a:schemeClr>
          </a:solidFill>
        </p:grpSpPr>
        <p:sp>
          <p:nvSpPr>
            <p:cNvPr id="3" name="object 3"/>
            <p:cNvSpPr/>
            <p:nvPr/>
          </p:nvSpPr>
          <p:spPr>
            <a:xfrm>
              <a:off x="1219961" y="1366266"/>
              <a:ext cx="10311765" cy="4726305"/>
            </a:xfrm>
            <a:custGeom>
              <a:avLst/>
              <a:gdLst/>
              <a:ahLst/>
              <a:cxnLst/>
              <a:rect l="l" t="t" r="r" b="b"/>
              <a:pathLst>
                <a:path w="10311765" h="4726305">
                  <a:moveTo>
                    <a:pt x="10311384" y="0"/>
                  </a:moveTo>
                  <a:lnTo>
                    <a:pt x="0" y="0"/>
                  </a:lnTo>
                  <a:lnTo>
                    <a:pt x="0" y="4725924"/>
                  </a:lnTo>
                  <a:lnTo>
                    <a:pt x="10311384" y="4725924"/>
                  </a:lnTo>
                  <a:lnTo>
                    <a:pt x="10311384" y="0"/>
                  </a:lnTo>
                  <a:close/>
                </a:path>
              </a:pathLst>
            </a:custGeom>
            <a:grpFill/>
          </p:spPr>
          <p:txBody>
            <a:bodyPr wrap="square" lIns="0" tIns="0" rIns="0" bIns="0" rtlCol="0"/>
            <a:lstStyle/>
            <a:p>
              <a:endParaRPr/>
            </a:p>
          </p:txBody>
        </p:sp>
        <p:sp>
          <p:nvSpPr>
            <p:cNvPr id="4" name="object 4"/>
            <p:cNvSpPr/>
            <p:nvPr/>
          </p:nvSpPr>
          <p:spPr>
            <a:xfrm>
              <a:off x="1219961" y="1366266"/>
              <a:ext cx="10311765" cy="4726305"/>
            </a:xfrm>
            <a:custGeom>
              <a:avLst/>
              <a:gdLst/>
              <a:ahLst/>
              <a:cxnLst/>
              <a:rect l="l" t="t" r="r" b="b"/>
              <a:pathLst>
                <a:path w="10311765" h="4726305">
                  <a:moveTo>
                    <a:pt x="0" y="4690872"/>
                  </a:moveTo>
                  <a:lnTo>
                    <a:pt x="0" y="4725924"/>
                  </a:lnTo>
                  <a:lnTo>
                    <a:pt x="35051" y="4725924"/>
                  </a:lnTo>
                  <a:lnTo>
                    <a:pt x="0" y="4690872"/>
                  </a:lnTo>
                  <a:close/>
                </a:path>
                <a:path w="10311765" h="4726305">
                  <a:moveTo>
                    <a:pt x="35051" y="0"/>
                  </a:moveTo>
                  <a:lnTo>
                    <a:pt x="0" y="35051"/>
                  </a:lnTo>
                  <a:lnTo>
                    <a:pt x="0" y="4690872"/>
                  </a:lnTo>
                  <a:lnTo>
                    <a:pt x="35051" y="4725924"/>
                  </a:lnTo>
                  <a:lnTo>
                    <a:pt x="35051" y="0"/>
                  </a:lnTo>
                  <a:close/>
                </a:path>
                <a:path w="10311765" h="4726305">
                  <a:moveTo>
                    <a:pt x="10276332" y="4690872"/>
                  </a:moveTo>
                  <a:lnTo>
                    <a:pt x="35051" y="4690872"/>
                  </a:lnTo>
                  <a:lnTo>
                    <a:pt x="35051" y="4725924"/>
                  </a:lnTo>
                  <a:lnTo>
                    <a:pt x="10276332" y="4725924"/>
                  </a:lnTo>
                  <a:lnTo>
                    <a:pt x="10276332" y="4690872"/>
                  </a:lnTo>
                  <a:close/>
                </a:path>
                <a:path w="10311765" h="4726305">
                  <a:moveTo>
                    <a:pt x="10276332" y="0"/>
                  </a:moveTo>
                  <a:lnTo>
                    <a:pt x="10276332" y="4725924"/>
                  </a:lnTo>
                  <a:lnTo>
                    <a:pt x="10311384" y="4690872"/>
                  </a:lnTo>
                  <a:lnTo>
                    <a:pt x="10311384" y="35051"/>
                  </a:lnTo>
                  <a:lnTo>
                    <a:pt x="10276332" y="0"/>
                  </a:lnTo>
                  <a:close/>
                </a:path>
                <a:path w="10311765" h="4726305">
                  <a:moveTo>
                    <a:pt x="10311384" y="4690872"/>
                  </a:moveTo>
                  <a:lnTo>
                    <a:pt x="10276332" y="4725924"/>
                  </a:lnTo>
                  <a:lnTo>
                    <a:pt x="10311384" y="4725924"/>
                  </a:lnTo>
                  <a:lnTo>
                    <a:pt x="10311384" y="4690872"/>
                  </a:lnTo>
                  <a:close/>
                </a:path>
                <a:path w="10311765" h="4726305">
                  <a:moveTo>
                    <a:pt x="35051" y="0"/>
                  </a:moveTo>
                  <a:lnTo>
                    <a:pt x="0" y="0"/>
                  </a:lnTo>
                  <a:lnTo>
                    <a:pt x="0" y="35051"/>
                  </a:lnTo>
                  <a:lnTo>
                    <a:pt x="35051" y="0"/>
                  </a:lnTo>
                  <a:close/>
                </a:path>
                <a:path w="10311765" h="4726305">
                  <a:moveTo>
                    <a:pt x="10276332" y="0"/>
                  </a:moveTo>
                  <a:lnTo>
                    <a:pt x="35051" y="0"/>
                  </a:lnTo>
                  <a:lnTo>
                    <a:pt x="35051" y="35051"/>
                  </a:lnTo>
                  <a:lnTo>
                    <a:pt x="10276332" y="35051"/>
                  </a:lnTo>
                  <a:lnTo>
                    <a:pt x="10276332" y="0"/>
                  </a:lnTo>
                  <a:close/>
                </a:path>
                <a:path w="10311765" h="4726305">
                  <a:moveTo>
                    <a:pt x="10311384" y="0"/>
                  </a:moveTo>
                  <a:lnTo>
                    <a:pt x="10276332" y="0"/>
                  </a:lnTo>
                  <a:lnTo>
                    <a:pt x="10311384" y="35051"/>
                  </a:lnTo>
                  <a:lnTo>
                    <a:pt x="10311384" y="0"/>
                  </a:lnTo>
                  <a:close/>
                </a:path>
              </a:pathLst>
            </a:custGeom>
            <a:grpFill/>
          </p:spPr>
          <p:txBody>
            <a:bodyPr wrap="square" lIns="0" tIns="0" rIns="0" bIns="0" rtlCol="0"/>
            <a:lstStyle/>
            <a:p>
              <a:endParaRPr/>
            </a:p>
          </p:txBody>
        </p:sp>
      </p:grpSp>
      <p:sp>
        <p:nvSpPr>
          <p:cNvPr id="5" name="object 5"/>
          <p:cNvSpPr txBox="1">
            <a:spLocks noGrp="1"/>
          </p:cNvSpPr>
          <p:nvPr>
            <p:ph type="title"/>
          </p:nvPr>
        </p:nvSpPr>
        <p:spPr>
          <a:xfrm>
            <a:off x="2741555" y="446177"/>
            <a:ext cx="7189839" cy="696595"/>
          </a:xfrm>
          <a:prstGeom prst="rect">
            <a:avLst/>
          </a:prstGeom>
        </p:spPr>
        <p:txBody>
          <a:bodyPr vert="horz" wrap="square" lIns="0" tIns="13335" rIns="0" bIns="0" rtlCol="0">
            <a:spAutoFit/>
          </a:bodyPr>
          <a:lstStyle/>
          <a:p>
            <a:pPr marL="12700">
              <a:lnSpc>
                <a:spcPct val="100000"/>
              </a:lnSpc>
              <a:spcBef>
                <a:spcPts val="105"/>
              </a:spcBef>
            </a:pPr>
            <a:r>
              <a:rPr sz="4400" spc="-15" dirty="0">
                <a:solidFill>
                  <a:srgbClr val="0070C0"/>
                </a:solidFill>
              </a:rPr>
              <a:t>Zadaci </a:t>
            </a:r>
            <a:r>
              <a:rPr sz="4400" spc="15" dirty="0">
                <a:solidFill>
                  <a:srgbClr val="0070C0"/>
                </a:solidFill>
              </a:rPr>
              <a:t>osnovne</a:t>
            </a:r>
            <a:r>
              <a:rPr sz="4400" spc="-65" dirty="0">
                <a:solidFill>
                  <a:srgbClr val="0070C0"/>
                </a:solidFill>
              </a:rPr>
              <a:t> </a:t>
            </a:r>
            <a:r>
              <a:rPr sz="4400" spc="10" dirty="0">
                <a:solidFill>
                  <a:srgbClr val="0070C0"/>
                </a:solidFill>
              </a:rPr>
              <a:t>škole</a:t>
            </a:r>
            <a:endParaRPr sz="4400" dirty="0">
              <a:solidFill>
                <a:srgbClr val="0070C0"/>
              </a:solidFill>
            </a:endParaRPr>
          </a:p>
        </p:txBody>
      </p:sp>
      <p:sp>
        <p:nvSpPr>
          <p:cNvPr id="9" name="object 9"/>
          <p:cNvSpPr txBox="1">
            <a:spLocks noGrp="1"/>
          </p:cNvSpPr>
          <p:nvPr>
            <p:ph type="ftr" sz="quarter" idx="11"/>
          </p:nvPr>
        </p:nvSpPr>
        <p:spPr>
          <a:prstGeom prst="rect">
            <a:avLst/>
          </a:prstGeom>
        </p:spPr>
        <p:txBody>
          <a:bodyPr vert="horz" wrap="square" lIns="0" tIns="0" rIns="0" bIns="0" rtlCol="0">
            <a:spAutoFit/>
          </a:bodyPr>
          <a:lstStyle/>
          <a:p>
            <a:pPr marL="12700">
              <a:lnSpc>
                <a:spcPts val="1375"/>
              </a:lnSpc>
            </a:pPr>
            <a:r>
              <a:rPr lang="hr-HR" spc="-10" smtClean="0"/>
              <a:t>Osnovna škola "M. A. Reljković" Cerna</a:t>
            </a:r>
            <a:endParaRPr spc="-30" dirty="0"/>
          </a:p>
        </p:txBody>
      </p:sp>
      <p:sp>
        <p:nvSpPr>
          <p:cNvPr id="10" name="object 10"/>
          <p:cNvSpPr txBox="1"/>
          <p:nvPr/>
        </p:nvSpPr>
        <p:spPr>
          <a:xfrm>
            <a:off x="10850244" y="6561149"/>
            <a:ext cx="165735" cy="198755"/>
          </a:xfrm>
          <a:prstGeom prst="rect">
            <a:avLst/>
          </a:prstGeom>
        </p:spPr>
        <p:txBody>
          <a:bodyPr vert="horz" wrap="square" lIns="0" tIns="0" rIns="0" bIns="0" rtlCol="0">
            <a:spAutoFit/>
          </a:bodyPr>
          <a:lstStyle/>
          <a:p>
            <a:pPr marL="38100">
              <a:lnSpc>
                <a:spcPct val="100000"/>
              </a:lnSpc>
            </a:pPr>
            <a:fld id="{81D60167-4931-47E6-BA6A-407CBD079E47}" type="slidenum">
              <a:rPr sz="1200" dirty="0">
                <a:solidFill>
                  <a:srgbClr val="888888"/>
                </a:solidFill>
                <a:latin typeface="Franklin Gothic Medium"/>
                <a:cs typeface="Franklin Gothic Medium"/>
              </a:rPr>
              <a:t>6</a:t>
            </a:fld>
            <a:endParaRPr sz="1200">
              <a:latin typeface="Franklin Gothic Medium"/>
              <a:cs typeface="Franklin Gothic Medium"/>
            </a:endParaRPr>
          </a:p>
        </p:txBody>
      </p:sp>
      <p:sp>
        <p:nvSpPr>
          <p:cNvPr id="6" name="object 6"/>
          <p:cNvSpPr txBox="1"/>
          <p:nvPr/>
        </p:nvSpPr>
        <p:spPr>
          <a:xfrm>
            <a:off x="1152207" y="1478578"/>
            <a:ext cx="9771760" cy="627736"/>
          </a:xfrm>
          <a:prstGeom prst="rect">
            <a:avLst/>
          </a:prstGeom>
        </p:spPr>
        <p:txBody>
          <a:bodyPr vert="horz" wrap="square" lIns="0" tIns="12065" rIns="0" bIns="0" rtlCol="0">
            <a:spAutoFit/>
          </a:bodyPr>
          <a:lstStyle/>
          <a:p>
            <a:pPr marL="355600" indent="-342900">
              <a:lnSpc>
                <a:spcPct val="100000"/>
              </a:lnSpc>
              <a:spcBef>
                <a:spcPts val="95"/>
              </a:spcBef>
              <a:buFont typeface="Wingdings" panose="05000000000000000000" pitchFamily="2" charset="2"/>
              <a:buChar char="q"/>
              <a:tabLst>
                <a:tab pos="1123950" algn="l"/>
                <a:tab pos="1355090" algn="l"/>
                <a:tab pos="2734310" algn="l"/>
                <a:tab pos="3540760" algn="l"/>
                <a:tab pos="4399280" algn="l"/>
                <a:tab pos="5664200" algn="l"/>
                <a:tab pos="6605905" algn="l"/>
                <a:tab pos="6941184" algn="l"/>
              </a:tabLst>
            </a:pPr>
            <a:r>
              <a:rPr lang="hr-HR" sz="2000" spc="-45" dirty="0" smtClean="0">
                <a:solidFill>
                  <a:srgbClr val="181B0D"/>
                </a:solidFill>
                <a:latin typeface="Times New Roman"/>
                <a:cs typeface="Times New Roman"/>
              </a:rPr>
              <a:t>Dodjeljuje </a:t>
            </a:r>
            <a:r>
              <a:rPr sz="2000" spc="-45" dirty="0" err="1" smtClean="0">
                <a:solidFill>
                  <a:srgbClr val="181B0D"/>
                </a:solidFill>
                <a:latin typeface="Times New Roman"/>
                <a:cs typeface="Times New Roman"/>
              </a:rPr>
              <a:t>uč</a:t>
            </a:r>
            <a:r>
              <a:rPr sz="2000" spc="-60" dirty="0" err="1" smtClean="0">
                <a:solidFill>
                  <a:srgbClr val="181B0D"/>
                </a:solidFill>
                <a:latin typeface="Times New Roman"/>
                <a:cs typeface="Times New Roman"/>
              </a:rPr>
              <a:t>enicim</a:t>
            </a:r>
            <a:r>
              <a:rPr sz="2000" spc="-55" dirty="0" err="1" smtClean="0">
                <a:solidFill>
                  <a:srgbClr val="181B0D"/>
                </a:solidFill>
                <a:latin typeface="Times New Roman"/>
                <a:cs typeface="Times New Roman"/>
              </a:rPr>
              <a:t>a</a:t>
            </a:r>
            <a:r>
              <a:rPr sz="2000" dirty="0">
                <a:solidFill>
                  <a:srgbClr val="181B0D"/>
                </a:solidFill>
                <a:latin typeface="Times New Roman"/>
                <a:cs typeface="Times New Roman"/>
              </a:rPr>
              <a:t>	</a:t>
            </a:r>
            <a:r>
              <a:rPr sz="2000" spc="-95" dirty="0">
                <a:solidFill>
                  <a:srgbClr val="181B0D"/>
                </a:solidFill>
                <a:latin typeface="Times New Roman"/>
                <a:cs typeface="Times New Roman"/>
              </a:rPr>
              <a:t>i</a:t>
            </a:r>
            <a:r>
              <a:rPr sz="2000" dirty="0">
                <a:solidFill>
                  <a:srgbClr val="181B0D"/>
                </a:solidFill>
                <a:latin typeface="Times New Roman"/>
                <a:cs typeface="Times New Roman"/>
              </a:rPr>
              <a:t>	</a:t>
            </a:r>
            <a:r>
              <a:rPr sz="2000" spc="-40" dirty="0">
                <a:solidFill>
                  <a:srgbClr val="181B0D"/>
                </a:solidFill>
                <a:latin typeface="Times New Roman"/>
                <a:cs typeface="Times New Roman"/>
              </a:rPr>
              <a:t>ra</a:t>
            </a:r>
            <a:r>
              <a:rPr sz="2000" spc="-35" dirty="0">
                <a:solidFill>
                  <a:srgbClr val="181B0D"/>
                </a:solidFill>
                <a:latin typeface="Times New Roman"/>
                <a:cs typeface="Times New Roman"/>
              </a:rPr>
              <a:t>z</a:t>
            </a:r>
            <a:r>
              <a:rPr sz="2000" spc="-30" dirty="0">
                <a:solidFill>
                  <a:srgbClr val="181B0D"/>
                </a:solidFill>
                <a:latin typeface="Times New Roman"/>
                <a:cs typeface="Times New Roman"/>
              </a:rPr>
              <a:t>r</a:t>
            </a:r>
            <a:r>
              <a:rPr sz="2000" spc="-25" dirty="0">
                <a:solidFill>
                  <a:srgbClr val="181B0D"/>
                </a:solidFill>
                <a:latin typeface="Times New Roman"/>
                <a:cs typeface="Times New Roman"/>
              </a:rPr>
              <a:t>e</a:t>
            </a:r>
            <a:r>
              <a:rPr sz="2000" spc="-45" dirty="0">
                <a:solidFill>
                  <a:srgbClr val="181B0D"/>
                </a:solidFill>
                <a:latin typeface="Times New Roman"/>
                <a:cs typeface="Times New Roman"/>
              </a:rPr>
              <a:t>dnicima</a:t>
            </a:r>
            <a:r>
              <a:rPr sz="2000" dirty="0">
                <a:solidFill>
                  <a:srgbClr val="181B0D"/>
                </a:solidFill>
                <a:latin typeface="Times New Roman"/>
                <a:cs typeface="Times New Roman"/>
              </a:rPr>
              <a:t>	</a:t>
            </a:r>
            <a:r>
              <a:rPr sz="2000" spc="-25" dirty="0">
                <a:solidFill>
                  <a:srgbClr val="181B0D"/>
                </a:solidFill>
                <a:latin typeface="Times New Roman"/>
                <a:cs typeface="Times New Roman"/>
              </a:rPr>
              <a:t>o</a:t>
            </a:r>
            <a:r>
              <a:rPr sz="2000" spc="-10" dirty="0">
                <a:solidFill>
                  <a:srgbClr val="181B0D"/>
                </a:solidFill>
                <a:latin typeface="Times New Roman"/>
                <a:cs typeface="Times New Roman"/>
              </a:rPr>
              <a:t>s</a:t>
            </a:r>
            <a:r>
              <a:rPr sz="2000" dirty="0">
                <a:solidFill>
                  <a:srgbClr val="181B0D"/>
                </a:solidFill>
                <a:latin typeface="Times New Roman"/>
                <a:cs typeface="Times New Roman"/>
              </a:rPr>
              <a:t>m</a:t>
            </a:r>
            <a:r>
              <a:rPr sz="2000" spc="5" dirty="0">
                <a:solidFill>
                  <a:srgbClr val="181B0D"/>
                </a:solidFill>
                <a:latin typeface="Times New Roman"/>
                <a:cs typeface="Times New Roman"/>
              </a:rPr>
              <a:t>o</a:t>
            </a:r>
            <a:r>
              <a:rPr sz="2000" spc="-105" dirty="0">
                <a:solidFill>
                  <a:srgbClr val="181B0D"/>
                </a:solidFill>
                <a:latin typeface="Times New Roman"/>
                <a:cs typeface="Times New Roman"/>
              </a:rPr>
              <a:t>g</a:t>
            </a:r>
            <a:r>
              <a:rPr sz="2000" dirty="0">
                <a:solidFill>
                  <a:srgbClr val="181B0D"/>
                </a:solidFill>
                <a:latin typeface="Times New Roman"/>
                <a:cs typeface="Times New Roman"/>
              </a:rPr>
              <a:t>	</a:t>
            </a:r>
            <a:r>
              <a:rPr sz="2000" spc="-40" dirty="0">
                <a:solidFill>
                  <a:srgbClr val="181B0D"/>
                </a:solidFill>
                <a:latin typeface="Times New Roman"/>
                <a:cs typeface="Times New Roman"/>
              </a:rPr>
              <a:t>ra</a:t>
            </a:r>
            <a:r>
              <a:rPr sz="2000" spc="-35" dirty="0">
                <a:solidFill>
                  <a:srgbClr val="181B0D"/>
                </a:solidFill>
                <a:latin typeface="Times New Roman"/>
                <a:cs typeface="Times New Roman"/>
              </a:rPr>
              <a:t>z</a:t>
            </a:r>
            <a:r>
              <a:rPr sz="2000" spc="-30" dirty="0">
                <a:solidFill>
                  <a:srgbClr val="181B0D"/>
                </a:solidFill>
                <a:latin typeface="Times New Roman"/>
                <a:cs typeface="Times New Roman"/>
              </a:rPr>
              <a:t>r</a:t>
            </a:r>
            <a:r>
              <a:rPr sz="2000" spc="-35" dirty="0">
                <a:solidFill>
                  <a:srgbClr val="181B0D"/>
                </a:solidFill>
                <a:latin typeface="Times New Roman"/>
                <a:cs typeface="Times New Roman"/>
              </a:rPr>
              <a:t>e</a:t>
            </a:r>
            <a:r>
              <a:rPr sz="2000" spc="-40" dirty="0">
                <a:solidFill>
                  <a:srgbClr val="181B0D"/>
                </a:solidFill>
                <a:latin typeface="Times New Roman"/>
                <a:cs typeface="Times New Roman"/>
              </a:rPr>
              <a:t>da</a:t>
            </a:r>
            <a:r>
              <a:rPr sz="2000" dirty="0">
                <a:solidFill>
                  <a:srgbClr val="181B0D"/>
                </a:solidFill>
                <a:latin typeface="Times New Roman"/>
                <a:cs typeface="Times New Roman"/>
              </a:rPr>
              <a:t>	</a:t>
            </a:r>
            <a:r>
              <a:rPr sz="2000" spc="-45" dirty="0">
                <a:solidFill>
                  <a:srgbClr val="181B0D"/>
                </a:solidFill>
                <a:latin typeface="Times New Roman"/>
                <a:cs typeface="Times New Roman"/>
              </a:rPr>
              <a:t>elektr</a:t>
            </a:r>
            <a:r>
              <a:rPr sz="2000" spc="10" dirty="0">
                <a:solidFill>
                  <a:srgbClr val="181B0D"/>
                </a:solidFill>
                <a:latin typeface="Times New Roman"/>
                <a:cs typeface="Times New Roman"/>
              </a:rPr>
              <a:t>o</a:t>
            </a:r>
            <a:r>
              <a:rPr sz="2000" spc="20" dirty="0">
                <a:solidFill>
                  <a:srgbClr val="181B0D"/>
                </a:solidFill>
                <a:latin typeface="Times New Roman"/>
                <a:cs typeface="Times New Roman"/>
              </a:rPr>
              <a:t>n</a:t>
            </a:r>
            <a:r>
              <a:rPr sz="2000" spc="-80" dirty="0">
                <a:solidFill>
                  <a:srgbClr val="181B0D"/>
                </a:solidFill>
                <a:latin typeface="Times New Roman"/>
                <a:cs typeface="Times New Roman"/>
              </a:rPr>
              <a:t>ički</a:t>
            </a:r>
            <a:r>
              <a:rPr sz="2000" dirty="0">
                <a:solidFill>
                  <a:srgbClr val="181B0D"/>
                </a:solidFill>
                <a:latin typeface="Times New Roman"/>
                <a:cs typeface="Times New Roman"/>
              </a:rPr>
              <a:t>	</a:t>
            </a:r>
            <a:r>
              <a:rPr sz="2000" spc="-25" dirty="0">
                <a:solidFill>
                  <a:srgbClr val="181B0D"/>
                </a:solidFill>
                <a:latin typeface="Times New Roman"/>
                <a:cs typeface="Times New Roman"/>
              </a:rPr>
              <a:t>identitet</a:t>
            </a:r>
            <a:r>
              <a:rPr sz="2000" dirty="0">
                <a:solidFill>
                  <a:srgbClr val="181B0D"/>
                </a:solidFill>
                <a:latin typeface="Times New Roman"/>
                <a:cs typeface="Times New Roman"/>
              </a:rPr>
              <a:t>	</a:t>
            </a:r>
            <a:r>
              <a:rPr sz="2000" spc="-55" dirty="0">
                <a:solidFill>
                  <a:srgbClr val="181B0D"/>
                </a:solidFill>
                <a:latin typeface="Times New Roman"/>
                <a:cs typeface="Times New Roman"/>
              </a:rPr>
              <a:t>i</a:t>
            </a:r>
            <a:r>
              <a:rPr sz="2000" spc="-80" dirty="0">
                <a:solidFill>
                  <a:srgbClr val="181B0D"/>
                </a:solidFill>
                <a:latin typeface="Times New Roman"/>
                <a:cs typeface="Times New Roman"/>
              </a:rPr>
              <a:t>z</a:t>
            </a:r>
            <a:r>
              <a:rPr sz="2000" dirty="0">
                <a:solidFill>
                  <a:srgbClr val="181B0D"/>
                </a:solidFill>
                <a:latin typeface="Times New Roman"/>
                <a:cs typeface="Times New Roman"/>
              </a:rPr>
              <a:t>	</a:t>
            </a:r>
            <a:r>
              <a:rPr sz="2000" spc="-20" dirty="0" smtClean="0">
                <a:solidFill>
                  <a:srgbClr val="181B0D"/>
                </a:solidFill>
                <a:latin typeface="Times New Roman"/>
                <a:cs typeface="Times New Roman"/>
                <a:hlinkClick r:id="rId2"/>
              </a:rPr>
              <a:t>AAI@</a:t>
            </a:r>
            <a:r>
              <a:rPr sz="2000" spc="-10" dirty="0" smtClean="0">
                <a:solidFill>
                  <a:srgbClr val="181B0D"/>
                </a:solidFill>
                <a:latin typeface="Times New Roman"/>
                <a:cs typeface="Times New Roman"/>
                <a:hlinkClick r:id="rId2"/>
              </a:rPr>
              <a:t>E</a:t>
            </a:r>
            <a:r>
              <a:rPr sz="2000" spc="-15" dirty="0" smtClean="0">
                <a:solidFill>
                  <a:srgbClr val="181B0D"/>
                </a:solidFill>
                <a:latin typeface="Times New Roman"/>
                <a:cs typeface="Times New Roman"/>
                <a:hlinkClick r:id="rId2"/>
              </a:rPr>
              <a:t>du</a:t>
            </a:r>
            <a:r>
              <a:rPr sz="2000" spc="-60" dirty="0" smtClean="0">
                <a:solidFill>
                  <a:srgbClr val="181B0D"/>
                </a:solidFill>
                <a:latin typeface="Times New Roman"/>
                <a:cs typeface="Times New Roman"/>
                <a:hlinkClick r:id="rId2"/>
              </a:rPr>
              <a:t>.</a:t>
            </a:r>
            <a:r>
              <a:rPr sz="2000" spc="5" dirty="0" smtClean="0">
                <a:solidFill>
                  <a:srgbClr val="181B0D"/>
                </a:solidFill>
                <a:latin typeface="Times New Roman"/>
                <a:cs typeface="Times New Roman"/>
                <a:hlinkClick r:id="rId2"/>
              </a:rPr>
              <a:t>hr</a:t>
            </a:r>
            <a:r>
              <a:rPr lang="hr-HR" sz="2000" spc="5" dirty="0" smtClean="0">
                <a:solidFill>
                  <a:srgbClr val="181B0D"/>
                </a:solidFill>
                <a:latin typeface="Times New Roman"/>
                <a:cs typeface="Times New Roman"/>
              </a:rPr>
              <a:t> sustava </a:t>
            </a:r>
            <a:endParaRPr sz="2000" dirty="0">
              <a:latin typeface="Times New Roman"/>
              <a:cs typeface="Times New Roman"/>
            </a:endParaRPr>
          </a:p>
        </p:txBody>
      </p:sp>
      <p:sp>
        <p:nvSpPr>
          <p:cNvPr id="8" name="object 8"/>
          <p:cNvSpPr txBox="1"/>
          <p:nvPr/>
        </p:nvSpPr>
        <p:spPr>
          <a:xfrm>
            <a:off x="1150682" y="2509820"/>
            <a:ext cx="9773285" cy="3025828"/>
          </a:xfrm>
          <a:prstGeom prst="rect">
            <a:avLst/>
          </a:prstGeom>
        </p:spPr>
        <p:txBody>
          <a:bodyPr vert="horz" wrap="square" lIns="0" tIns="12065" rIns="0" bIns="0" rtlCol="0">
            <a:spAutoFit/>
          </a:bodyPr>
          <a:lstStyle/>
          <a:p>
            <a:pPr marL="396240" indent="-384175">
              <a:lnSpc>
                <a:spcPct val="100000"/>
              </a:lnSpc>
              <a:spcBef>
                <a:spcPts val="95"/>
              </a:spcBef>
              <a:buFont typeface="Franklin Gothic Medium"/>
              <a:buChar char="■"/>
              <a:tabLst>
                <a:tab pos="396240" algn="l"/>
                <a:tab pos="396875" algn="l"/>
              </a:tabLst>
            </a:pPr>
            <a:r>
              <a:rPr sz="2000" spc="-50" dirty="0">
                <a:solidFill>
                  <a:srgbClr val="181B0D"/>
                </a:solidFill>
                <a:latin typeface="Times New Roman"/>
                <a:cs typeface="Times New Roman"/>
              </a:rPr>
              <a:t>Osigurava</a:t>
            </a:r>
            <a:r>
              <a:rPr sz="2000" spc="5" dirty="0">
                <a:solidFill>
                  <a:srgbClr val="181B0D"/>
                </a:solidFill>
                <a:latin typeface="Times New Roman"/>
                <a:cs typeface="Times New Roman"/>
              </a:rPr>
              <a:t> </a:t>
            </a:r>
            <a:r>
              <a:rPr sz="2000" dirty="0">
                <a:solidFill>
                  <a:srgbClr val="181B0D"/>
                </a:solidFill>
                <a:latin typeface="Times New Roman"/>
                <a:cs typeface="Times New Roman"/>
              </a:rPr>
              <a:t>točnost</a:t>
            </a:r>
            <a:r>
              <a:rPr sz="2000" spc="-10" dirty="0">
                <a:solidFill>
                  <a:srgbClr val="181B0D"/>
                </a:solidFill>
                <a:latin typeface="Times New Roman"/>
                <a:cs typeface="Times New Roman"/>
              </a:rPr>
              <a:t> </a:t>
            </a:r>
            <a:r>
              <a:rPr sz="2000" spc="-30" dirty="0">
                <a:solidFill>
                  <a:srgbClr val="181B0D"/>
                </a:solidFill>
                <a:latin typeface="Times New Roman"/>
                <a:cs typeface="Times New Roman"/>
              </a:rPr>
              <a:t>unesenih</a:t>
            </a:r>
            <a:r>
              <a:rPr sz="2000" spc="10" dirty="0">
                <a:solidFill>
                  <a:srgbClr val="181B0D"/>
                </a:solidFill>
                <a:latin typeface="Times New Roman"/>
                <a:cs typeface="Times New Roman"/>
              </a:rPr>
              <a:t> </a:t>
            </a:r>
            <a:r>
              <a:rPr sz="2000" spc="-30" dirty="0">
                <a:solidFill>
                  <a:srgbClr val="181B0D"/>
                </a:solidFill>
                <a:latin typeface="Times New Roman"/>
                <a:cs typeface="Times New Roman"/>
              </a:rPr>
              <a:t>podataka</a:t>
            </a:r>
            <a:r>
              <a:rPr sz="2000" spc="15" dirty="0">
                <a:solidFill>
                  <a:srgbClr val="181B0D"/>
                </a:solidFill>
                <a:latin typeface="Times New Roman"/>
                <a:cs typeface="Times New Roman"/>
              </a:rPr>
              <a:t> </a:t>
            </a:r>
            <a:r>
              <a:rPr sz="2000" spc="-25" dirty="0">
                <a:solidFill>
                  <a:srgbClr val="181B0D"/>
                </a:solidFill>
                <a:latin typeface="Times New Roman"/>
                <a:cs typeface="Times New Roman"/>
              </a:rPr>
              <a:t>u</a:t>
            </a:r>
            <a:r>
              <a:rPr sz="2000" spc="-15" dirty="0">
                <a:solidFill>
                  <a:srgbClr val="181B0D"/>
                </a:solidFill>
                <a:latin typeface="Times New Roman"/>
                <a:cs typeface="Times New Roman"/>
              </a:rPr>
              <a:t> </a:t>
            </a:r>
            <a:r>
              <a:rPr sz="2000" spc="-60" dirty="0">
                <a:solidFill>
                  <a:srgbClr val="181B0D"/>
                </a:solidFill>
                <a:latin typeface="Times New Roman"/>
                <a:cs typeface="Times New Roman"/>
              </a:rPr>
              <a:t>e-Maticu</a:t>
            </a:r>
            <a:endParaRPr sz="2000" dirty="0">
              <a:latin typeface="Times New Roman"/>
              <a:cs typeface="Times New Roman"/>
            </a:endParaRPr>
          </a:p>
          <a:p>
            <a:pPr>
              <a:lnSpc>
                <a:spcPct val="100000"/>
              </a:lnSpc>
              <a:buClr>
                <a:srgbClr val="181B0D"/>
              </a:buClr>
              <a:buFont typeface="Franklin Gothic Medium"/>
              <a:buChar char="■"/>
            </a:pPr>
            <a:endParaRPr sz="2400" dirty="0">
              <a:latin typeface="Times New Roman"/>
              <a:cs typeface="Times New Roman"/>
            </a:endParaRPr>
          </a:p>
          <a:p>
            <a:pPr marL="396240" marR="5715" indent="-384175" algn="just">
              <a:lnSpc>
                <a:spcPts val="1910"/>
              </a:lnSpc>
              <a:spcBef>
                <a:spcPts val="1805"/>
              </a:spcBef>
              <a:buFont typeface="Franklin Gothic Medium"/>
              <a:buChar char="■"/>
              <a:tabLst>
                <a:tab pos="396875" algn="l"/>
              </a:tabLst>
            </a:pPr>
            <a:r>
              <a:rPr sz="2000" spc="-35" dirty="0">
                <a:solidFill>
                  <a:srgbClr val="181B0D"/>
                </a:solidFill>
                <a:latin typeface="Times New Roman"/>
                <a:cs typeface="Times New Roman"/>
              </a:rPr>
              <a:t>Omogućuje</a:t>
            </a:r>
            <a:r>
              <a:rPr sz="2000" spc="-30" dirty="0">
                <a:solidFill>
                  <a:srgbClr val="181B0D"/>
                </a:solidFill>
                <a:latin typeface="Times New Roman"/>
                <a:cs typeface="Times New Roman"/>
              </a:rPr>
              <a:t> </a:t>
            </a:r>
            <a:r>
              <a:rPr sz="2000" spc="-50" dirty="0">
                <a:solidFill>
                  <a:srgbClr val="181B0D"/>
                </a:solidFill>
                <a:latin typeface="Times New Roman"/>
                <a:cs typeface="Times New Roman"/>
              </a:rPr>
              <a:t>učenicima</a:t>
            </a:r>
            <a:r>
              <a:rPr sz="2000" spc="-45" dirty="0">
                <a:solidFill>
                  <a:srgbClr val="181B0D"/>
                </a:solidFill>
                <a:latin typeface="Times New Roman"/>
                <a:cs typeface="Times New Roman"/>
              </a:rPr>
              <a:t> </a:t>
            </a:r>
            <a:r>
              <a:rPr sz="2000" spc="-70" dirty="0">
                <a:solidFill>
                  <a:srgbClr val="181B0D"/>
                </a:solidFill>
                <a:latin typeface="Times New Roman"/>
                <a:cs typeface="Times New Roman"/>
              </a:rPr>
              <a:t>iz</a:t>
            </a:r>
            <a:r>
              <a:rPr sz="2000" spc="-65" dirty="0">
                <a:solidFill>
                  <a:srgbClr val="181B0D"/>
                </a:solidFill>
                <a:latin typeface="Times New Roman"/>
                <a:cs typeface="Times New Roman"/>
              </a:rPr>
              <a:t> </a:t>
            </a:r>
            <a:r>
              <a:rPr sz="2000" spc="-55" dirty="0">
                <a:solidFill>
                  <a:srgbClr val="181B0D"/>
                </a:solidFill>
                <a:latin typeface="Times New Roman"/>
                <a:cs typeface="Times New Roman"/>
              </a:rPr>
              <a:t>školskih</a:t>
            </a:r>
            <a:r>
              <a:rPr sz="2000" spc="-50" dirty="0">
                <a:solidFill>
                  <a:srgbClr val="181B0D"/>
                </a:solidFill>
                <a:latin typeface="Times New Roman"/>
                <a:cs typeface="Times New Roman"/>
              </a:rPr>
              <a:t> </a:t>
            </a:r>
            <a:r>
              <a:rPr sz="2000" spc="-30" dirty="0">
                <a:solidFill>
                  <a:srgbClr val="181B0D"/>
                </a:solidFill>
                <a:latin typeface="Times New Roman"/>
                <a:cs typeface="Times New Roman"/>
              </a:rPr>
              <a:t>informatičkih</a:t>
            </a:r>
            <a:r>
              <a:rPr sz="2000" spc="-25" dirty="0">
                <a:solidFill>
                  <a:srgbClr val="181B0D"/>
                </a:solidFill>
                <a:latin typeface="Times New Roman"/>
                <a:cs typeface="Times New Roman"/>
              </a:rPr>
              <a:t> </a:t>
            </a:r>
            <a:r>
              <a:rPr sz="2000" spc="-45" dirty="0">
                <a:solidFill>
                  <a:srgbClr val="181B0D"/>
                </a:solidFill>
                <a:latin typeface="Times New Roman"/>
                <a:cs typeface="Times New Roman"/>
              </a:rPr>
              <a:t>učionica</a:t>
            </a:r>
            <a:r>
              <a:rPr sz="2000" spc="-40" dirty="0">
                <a:solidFill>
                  <a:srgbClr val="181B0D"/>
                </a:solidFill>
                <a:latin typeface="Times New Roman"/>
                <a:cs typeface="Times New Roman"/>
              </a:rPr>
              <a:t> </a:t>
            </a:r>
            <a:r>
              <a:rPr sz="2000" spc="-15" dirty="0" err="1">
                <a:solidFill>
                  <a:srgbClr val="181B0D"/>
                </a:solidFill>
                <a:latin typeface="Times New Roman"/>
                <a:cs typeface="Times New Roman"/>
              </a:rPr>
              <a:t>pristup</a:t>
            </a:r>
            <a:r>
              <a:rPr sz="2000" spc="-10" dirty="0">
                <a:solidFill>
                  <a:srgbClr val="181B0D"/>
                </a:solidFill>
                <a:latin typeface="Times New Roman"/>
                <a:cs typeface="Times New Roman"/>
              </a:rPr>
              <a:t> </a:t>
            </a:r>
            <a:r>
              <a:rPr sz="2000" spc="-45" dirty="0" err="1" smtClean="0">
                <a:solidFill>
                  <a:srgbClr val="181B0D"/>
                </a:solidFill>
                <a:latin typeface="Times New Roman"/>
                <a:cs typeface="Times New Roman"/>
              </a:rPr>
              <a:t>sustavu</a:t>
            </a:r>
            <a:endParaRPr sz="2400" dirty="0">
              <a:latin typeface="Times New Roman"/>
              <a:cs typeface="Times New Roman"/>
            </a:endParaRPr>
          </a:p>
          <a:p>
            <a:pPr>
              <a:lnSpc>
                <a:spcPct val="100000"/>
              </a:lnSpc>
              <a:buClr>
                <a:srgbClr val="181B0D"/>
              </a:buClr>
              <a:buFont typeface="Franklin Gothic Medium"/>
              <a:buChar char="■"/>
            </a:pPr>
            <a:endParaRPr dirty="0">
              <a:latin typeface="Times New Roman"/>
              <a:cs typeface="Times New Roman"/>
            </a:endParaRPr>
          </a:p>
          <a:p>
            <a:pPr marL="396240" marR="5080" indent="-384175" algn="just">
              <a:lnSpc>
                <a:spcPts val="1920"/>
              </a:lnSpc>
              <a:buFont typeface="Franklin Gothic Medium"/>
              <a:buChar char="■"/>
              <a:tabLst>
                <a:tab pos="396875" algn="l"/>
              </a:tabLst>
            </a:pPr>
            <a:r>
              <a:rPr sz="2000" spc="105" dirty="0">
                <a:solidFill>
                  <a:srgbClr val="181B0D"/>
                </a:solidFill>
                <a:latin typeface="Times New Roman"/>
                <a:cs typeface="Times New Roman"/>
              </a:rPr>
              <a:t>O</a:t>
            </a:r>
            <a:r>
              <a:rPr sz="2000" spc="110" dirty="0">
                <a:solidFill>
                  <a:srgbClr val="181B0D"/>
                </a:solidFill>
                <a:latin typeface="Times New Roman"/>
                <a:cs typeface="Times New Roman"/>
              </a:rPr>
              <a:t> </a:t>
            </a:r>
            <a:r>
              <a:rPr sz="2000" spc="-30" dirty="0">
                <a:solidFill>
                  <a:srgbClr val="181B0D"/>
                </a:solidFill>
                <a:latin typeface="Times New Roman"/>
                <a:cs typeface="Times New Roman"/>
              </a:rPr>
              <a:t>samom</a:t>
            </a:r>
            <a:r>
              <a:rPr sz="2000" spc="-25" dirty="0">
                <a:solidFill>
                  <a:srgbClr val="181B0D"/>
                </a:solidFill>
                <a:latin typeface="Times New Roman"/>
                <a:cs typeface="Times New Roman"/>
              </a:rPr>
              <a:t> </a:t>
            </a:r>
            <a:r>
              <a:rPr sz="2000" spc="-45" dirty="0">
                <a:solidFill>
                  <a:srgbClr val="181B0D"/>
                </a:solidFill>
                <a:latin typeface="Times New Roman"/>
                <a:cs typeface="Times New Roman"/>
              </a:rPr>
              <a:t>sustavu</a:t>
            </a:r>
            <a:r>
              <a:rPr sz="2000" spc="-40" dirty="0">
                <a:solidFill>
                  <a:srgbClr val="181B0D"/>
                </a:solidFill>
                <a:latin typeface="Times New Roman"/>
                <a:cs typeface="Times New Roman"/>
              </a:rPr>
              <a:t> </a:t>
            </a:r>
            <a:r>
              <a:rPr sz="2000" spc="-25" dirty="0">
                <a:solidFill>
                  <a:srgbClr val="181B0D"/>
                </a:solidFill>
                <a:latin typeface="Times New Roman"/>
                <a:cs typeface="Times New Roman"/>
              </a:rPr>
              <a:t>redovito</a:t>
            </a:r>
            <a:r>
              <a:rPr sz="2000" spc="-20" dirty="0">
                <a:solidFill>
                  <a:srgbClr val="181B0D"/>
                </a:solidFill>
                <a:latin typeface="Times New Roman"/>
                <a:cs typeface="Times New Roman"/>
              </a:rPr>
              <a:t> informira</a:t>
            </a:r>
            <a:r>
              <a:rPr sz="2000" spc="-15" dirty="0">
                <a:solidFill>
                  <a:srgbClr val="181B0D"/>
                </a:solidFill>
                <a:latin typeface="Times New Roman"/>
                <a:cs typeface="Times New Roman"/>
              </a:rPr>
              <a:t> </a:t>
            </a:r>
            <a:r>
              <a:rPr sz="2000" spc="-50" dirty="0">
                <a:solidFill>
                  <a:srgbClr val="181B0D"/>
                </a:solidFill>
                <a:latin typeface="Times New Roman"/>
                <a:cs typeface="Times New Roman"/>
              </a:rPr>
              <a:t>učenike</a:t>
            </a:r>
            <a:r>
              <a:rPr sz="2000" spc="-45" dirty="0">
                <a:solidFill>
                  <a:srgbClr val="181B0D"/>
                </a:solidFill>
                <a:latin typeface="Times New Roman"/>
                <a:cs typeface="Times New Roman"/>
              </a:rPr>
              <a:t> </a:t>
            </a:r>
            <a:r>
              <a:rPr sz="2000" spc="-30" dirty="0">
                <a:solidFill>
                  <a:srgbClr val="181B0D"/>
                </a:solidFill>
                <a:latin typeface="Times New Roman"/>
                <a:cs typeface="Times New Roman"/>
              </a:rPr>
              <a:t>na</a:t>
            </a:r>
            <a:r>
              <a:rPr sz="2000" spc="-25" dirty="0">
                <a:solidFill>
                  <a:srgbClr val="181B0D"/>
                </a:solidFill>
                <a:latin typeface="Times New Roman"/>
                <a:cs typeface="Times New Roman"/>
              </a:rPr>
              <a:t> </a:t>
            </a:r>
            <a:r>
              <a:rPr sz="2000" spc="-30" dirty="0">
                <a:solidFill>
                  <a:srgbClr val="181B0D"/>
                </a:solidFill>
                <a:latin typeface="Times New Roman"/>
                <a:cs typeface="Times New Roman"/>
              </a:rPr>
              <a:t>satu</a:t>
            </a:r>
            <a:r>
              <a:rPr sz="2000" spc="-25" dirty="0">
                <a:solidFill>
                  <a:srgbClr val="181B0D"/>
                </a:solidFill>
                <a:latin typeface="Times New Roman"/>
                <a:cs typeface="Times New Roman"/>
              </a:rPr>
              <a:t> </a:t>
            </a:r>
            <a:r>
              <a:rPr sz="2000" spc="-45" dirty="0">
                <a:solidFill>
                  <a:srgbClr val="181B0D"/>
                </a:solidFill>
                <a:latin typeface="Times New Roman"/>
                <a:cs typeface="Times New Roman"/>
              </a:rPr>
              <a:t>razrednika</a:t>
            </a:r>
            <a:r>
              <a:rPr sz="2000" spc="-40" dirty="0">
                <a:solidFill>
                  <a:srgbClr val="181B0D"/>
                </a:solidFill>
                <a:latin typeface="Times New Roman"/>
                <a:cs typeface="Times New Roman"/>
              </a:rPr>
              <a:t> </a:t>
            </a:r>
            <a:r>
              <a:rPr sz="2000" spc="-95" dirty="0">
                <a:solidFill>
                  <a:srgbClr val="181B0D"/>
                </a:solidFill>
                <a:latin typeface="Times New Roman"/>
                <a:cs typeface="Times New Roman"/>
              </a:rPr>
              <a:t>i</a:t>
            </a:r>
            <a:r>
              <a:rPr sz="2000" spc="290" dirty="0">
                <a:solidFill>
                  <a:srgbClr val="181B0D"/>
                </a:solidFill>
                <a:latin typeface="Times New Roman"/>
                <a:cs typeface="Times New Roman"/>
              </a:rPr>
              <a:t> </a:t>
            </a:r>
            <a:r>
              <a:rPr sz="2000" spc="-40" dirty="0">
                <a:solidFill>
                  <a:srgbClr val="181B0D"/>
                </a:solidFill>
                <a:latin typeface="Times New Roman"/>
                <a:cs typeface="Times New Roman"/>
              </a:rPr>
              <a:t>roditelje</a:t>
            </a:r>
            <a:r>
              <a:rPr sz="2000" spc="-35" dirty="0">
                <a:solidFill>
                  <a:srgbClr val="181B0D"/>
                </a:solidFill>
                <a:latin typeface="Times New Roman"/>
                <a:cs typeface="Times New Roman"/>
              </a:rPr>
              <a:t> </a:t>
            </a:r>
            <a:r>
              <a:rPr sz="2000" spc="-50" dirty="0">
                <a:solidFill>
                  <a:srgbClr val="181B0D"/>
                </a:solidFill>
                <a:latin typeface="Times New Roman"/>
                <a:cs typeface="Times New Roman"/>
              </a:rPr>
              <a:t>učenika</a:t>
            </a:r>
            <a:r>
              <a:rPr sz="2000" spc="375" dirty="0">
                <a:solidFill>
                  <a:srgbClr val="181B0D"/>
                </a:solidFill>
                <a:latin typeface="Times New Roman"/>
                <a:cs typeface="Times New Roman"/>
              </a:rPr>
              <a:t> </a:t>
            </a:r>
            <a:r>
              <a:rPr sz="2000" spc="-10" dirty="0">
                <a:solidFill>
                  <a:srgbClr val="181B0D"/>
                </a:solidFill>
                <a:latin typeface="Times New Roman"/>
                <a:cs typeface="Times New Roman"/>
              </a:rPr>
              <a:t>putem </a:t>
            </a:r>
            <a:r>
              <a:rPr sz="2000" spc="-5" dirty="0">
                <a:solidFill>
                  <a:srgbClr val="181B0D"/>
                </a:solidFill>
                <a:latin typeface="Times New Roman"/>
                <a:cs typeface="Times New Roman"/>
              </a:rPr>
              <a:t> </a:t>
            </a:r>
            <a:r>
              <a:rPr sz="2000" spc="-45" dirty="0">
                <a:solidFill>
                  <a:srgbClr val="181B0D"/>
                </a:solidFill>
                <a:latin typeface="Times New Roman"/>
                <a:cs typeface="Times New Roman"/>
              </a:rPr>
              <a:t>roditeljskih </a:t>
            </a:r>
            <a:r>
              <a:rPr sz="2000" spc="-50" dirty="0">
                <a:solidFill>
                  <a:srgbClr val="181B0D"/>
                </a:solidFill>
                <a:latin typeface="Times New Roman"/>
                <a:cs typeface="Times New Roman"/>
              </a:rPr>
              <a:t>sastanaka (uz </a:t>
            </a:r>
            <a:r>
              <a:rPr sz="2000" spc="-25" dirty="0">
                <a:solidFill>
                  <a:srgbClr val="181B0D"/>
                </a:solidFill>
                <a:latin typeface="Times New Roman"/>
                <a:cs typeface="Times New Roman"/>
              </a:rPr>
              <a:t>redovito </a:t>
            </a:r>
            <a:r>
              <a:rPr sz="2000" spc="-30" dirty="0">
                <a:solidFill>
                  <a:srgbClr val="181B0D"/>
                </a:solidFill>
                <a:latin typeface="Times New Roman"/>
                <a:cs typeface="Times New Roman"/>
              </a:rPr>
              <a:t>informiranje </a:t>
            </a:r>
            <a:r>
              <a:rPr sz="2000" spc="-50" dirty="0">
                <a:solidFill>
                  <a:srgbClr val="181B0D"/>
                </a:solidFill>
                <a:latin typeface="Times New Roman"/>
                <a:cs typeface="Times New Roman"/>
              </a:rPr>
              <a:t>učenika </a:t>
            </a:r>
            <a:r>
              <a:rPr sz="2000" spc="-15" dirty="0">
                <a:solidFill>
                  <a:srgbClr val="181B0D"/>
                </a:solidFill>
                <a:latin typeface="Times New Roman"/>
                <a:cs typeface="Times New Roman"/>
              </a:rPr>
              <a:t>putem </a:t>
            </a:r>
            <a:r>
              <a:rPr sz="2000" spc="-40" dirty="0">
                <a:solidFill>
                  <a:srgbClr val="181B0D"/>
                </a:solidFill>
                <a:latin typeface="Times New Roman"/>
                <a:cs typeface="Times New Roman"/>
              </a:rPr>
              <a:t>virtualnih </a:t>
            </a:r>
            <a:r>
              <a:rPr sz="2000" spc="-45" dirty="0">
                <a:solidFill>
                  <a:srgbClr val="181B0D"/>
                </a:solidFill>
                <a:latin typeface="Times New Roman"/>
                <a:cs typeface="Times New Roman"/>
              </a:rPr>
              <a:t>učionica </a:t>
            </a:r>
            <a:r>
              <a:rPr sz="2000" spc="-95" dirty="0">
                <a:solidFill>
                  <a:srgbClr val="181B0D"/>
                </a:solidFill>
                <a:latin typeface="Times New Roman"/>
                <a:cs typeface="Times New Roman"/>
              </a:rPr>
              <a:t>i </a:t>
            </a:r>
            <a:r>
              <a:rPr sz="2000" spc="-45" dirty="0">
                <a:solidFill>
                  <a:srgbClr val="181B0D"/>
                </a:solidFill>
                <a:latin typeface="Times New Roman"/>
                <a:cs typeface="Times New Roman"/>
              </a:rPr>
              <a:t>roditelja </a:t>
            </a:r>
            <a:r>
              <a:rPr sz="2000" spc="-10" dirty="0">
                <a:solidFill>
                  <a:srgbClr val="181B0D"/>
                </a:solidFill>
                <a:latin typeface="Times New Roman"/>
                <a:cs typeface="Times New Roman"/>
              </a:rPr>
              <a:t>putem </a:t>
            </a:r>
            <a:r>
              <a:rPr sz="2000" spc="-5" dirty="0">
                <a:solidFill>
                  <a:srgbClr val="181B0D"/>
                </a:solidFill>
                <a:latin typeface="Times New Roman"/>
                <a:cs typeface="Times New Roman"/>
              </a:rPr>
              <a:t> </a:t>
            </a:r>
            <a:r>
              <a:rPr sz="2000" spc="-55" dirty="0">
                <a:solidFill>
                  <a:srgbClr val="181B0D"/>
                </a:solidFill>
                <a:latin typeface="Times New Roman"/>
                <a:cs typeface="Times New Roman"/>
              </a:rPr>
              <a:t>komunikacije</a:t>
            </a:r>
            <a:r>
              <a:rPr sz="2000" spc="5" dirty="0">
                <a:solidFill>
                  <a:srgbClr val="181B0D"/>
                </a:solidFill>
                <a:latin typeface="Times New Roman"/>
                <a:cs typeface="Times New Roman"/>
              </a:rPr>
              <a:t> </a:t>
            </a:r>
            <a:r>
              <a:rPr sz="2000" spc="-50" dirty="0">
                <a:solidFill>
                  <a:srgbClr val="181B0D"/>
                </a:solidFill>
                <a:latin typeface="Times New Roman"/>
                <a:cs typeface="Times New Roman"/>
              </a:rPr>
              <a:t>s</a:t>
            </a:r>
            <a:r>
              <a:rPr sz="2000" spc="-5" dirty="0">
                <a:solidFill>
                  <a:srgbClr val="181B0D"/>
                </a:solidFill>
                <a:latin typeface="Times New Roman"/>
                <a:cs typeface="Times New Roman"/>
              </a:rPr>
              <a:t> </a:t>
            </a:r>
            <a:r>
              <a:rPr sz="2000" spc="-45" dirty="0">
                <a:solidFill>
                  <a:srgbClr val="181B0D"/>
                </a:solidFill>
                <a:latin typeface="Times New Roman"/>
                <a:cs typeface="Times New Roman"/>
              </a:rPr>
              <a:t>razrednicima)</a:t>
            </a:r>
            <a:endParaRPr sz="2000" dirty="0">
              <a:latin typeface="Times New Roman"/>
              <a:cs typeface="Times New Roman"/>
            </a:endParaRPr>
          </a:p>
          <a:p>
            <a:pPr>
              <a:lnSpc>
                <a:spcPct val="100000"/>
              </a:lnSpc>
              <a:buClr>
                <a:srgbClr val="181B0D"/>
              </a:buClr>
              <a:buFont typeface="Franklin Gothic Medium"/>
              <a:buChar char="■"/>
            </a:pPr>
            <a:endParaRPr sz="2400" dirty="0">
              <a:latin typeface="Times New Roman"/>
              <a:cs typeface="Times New Roman"/>
            </a:endParaRPr>
          </a:p>
          <a:p>
            <a:pPr marL="396240" indent="-384175">
              <a:lnSpc>
                <a:spcPct val="100000"/>
              </a:lnSpc>
              <a:spcBef>
                <a:spcPts val="1530"/>
              </a:spcBef>
              <a:buFont typeface="Franklin Gothic Medium"/>
              <a:buChar char="■"/>
              <a:tabLst>
                <a:tab pos="396240" algn="l"/>
                <a:tab pos="396875" algn="l"/>
              </a:tabLst>
            </a:pPr>
            <a:r>
              <a:rPr sz="2000" spc="-80" dirty="0">
                <a:solidFill>
                  <a:srgbClr val="181B0D"/>
                </a:solidFill>
                <a:latin typeface="Times New Roman"/>
                <a:cs typeface="Times New Roman"/>
              </a:rPr>
              <a:t>Škola</a:t>
            </a:r>
            <a:r>
              <a:rPr sz="2000" spc="20" dirty="0">
                <a:solidFill>
                  <a:srgbClr val="181B0D"/>
                </a:solidFill>
                <a:latin typeface="Times New Roman"/>
                <a:cs typeface="Times New Roman"/>
              </a:rPr>
              <a:t> </a:t>
            </a:r>
            <a:r>
              <a:rPr sz="2000" spc="-55" dirty="0">
                <a:solidFill>
                  <a:srgbClr val="181B0D"/>
                </a:solidFill>
                <a:latin typeface="Times New Roman"/>
                <a:cs typeface="Times New Roman"/>
              </a:rPr>
              <a:t>će</a:t>
            </a:r>
            <a:r>
              <a:rPr sz="2000" dirty="0">
                <a:solidFill>
                  <a:srgbClr val="181B0D"/>
                </a:solidFill>
                <a:latin typeface="Times New Roman"/>
                <a:cs typeface="Times New Roman"/>
              </a:rPr>
              <a:t> </a:t>
            </a:r>
            <a:r>
              <a:rPr sz="2000" spc="-55" dirty="0">
                <a:solidFill>
                  <a:srgbClr val="181B0D"/>
                </a:solidFill>
                <a:latin typeface="Times New Roman"/>
                <a:cs typeface="Times New Roman"/>
              </a:rPr>
              <a:t>imati</a:t>
            </a:r>
            <a:r>
              <a:rPr sz="2000" dirty="0">
                <a:solidFill>
                  <a:srgbClr val="181B0D"/>
                </a:solidFill>
                <a:latin typeface="Times New Roman"/>
                <a:cs typeface="Times New Roman"/>
              </a:rPr>
              <a:t> </a:t>
            </a:r>
            <a:r>
              <a:rPr sz="2000" spc="-50" dirty="0">
                <a:solidFill>
                  <a:srgbClr val="181B0D"/>
                </a:solidFill>
                <a:latin typeface="Times New Roman"/>
                <a:cs typeface="Times New Roman"/>
              </a:rPr>
              <a:t>uvid</a:t>
            </a:r>
            <a:r>
              <a:rPr sz="2000" spc="20" dirty="0">
                <a:solidFill>
                  <a:srgbClr val="181B0D"/>
                </a:solidFill>
                <a:latin typeface="Times New Roman"/>
                <a:cs typeface="Times New Roman"/>
              </a:rPr>
              <a:t> </a:t>
            </a:r>
            <a:r>
              <a:rPr sz="2000" spc="-25" dirty="0">
                <a:solidFill>
                  <a:srgbClr val="181B0D"/>
                </a:solidFill>
                <a:latin typeface="Times New Roman"/>
                <a:cs typeface="Times New Roman"/>
              </a:rPr>
              <a:t>u</a:t>
            </a:r>
            <a:r>
              <a:rPr sz="2000" spc="-10" dirty="0">
                <a:solidFill>
                  <a:srgbClr val="181B0D"/>
                </a:solidFill>
                <a:latin typeface="Times New Roman"/>
                <a:cs typeface="Times New Roman"/>
              </a:rPr>
              <a:t> </a:t>
            </a:r>
            <a:r>
              <a:rPr sz="2000" spc="-25" dirty="0">
                <a:solidFill>
                  <a:srgbClr val="181B0D"/>
                </a:solidFill>
                <a:latin typeface="Times New Roman"/>
                <a:cs typeface="Times New Roman"/>
              </a:rPr>
              <a:t>uspješnost</a:t>
            </a:r>
            <a:r>
              <a:rPr sz="2000" dirty="0">
                <a:solidFill>
                  <a:srgbClr val="181B0D"/>
                </a:solidFill>
                <a:latin typeface="Times New Roman"/>
                <a:cs typeface="Times New Roman"/>
              </a:rPr>
              <a:t> </a:t>
            </a:r>
            <a:r>
              <a:rPr sz="2000" spc="-55" dirty="0">
                <a:solidFill>
                  <a:srgbClr val="181B0D"/>
                </a:solidFill>
                <a:latin typeface="Times New Roman"/>
                <a:cs typeface="Times New Roman"/>
              </a:rPr>
              <a:t>svojih</a:t>
            </a:r>
            <a:r>
              <a:rPr sz="2000" spc="15" dirty="0">
                <a:solidFill>
                  <a:srgbClr val="181B0D"/>
                </a:solidFill>
                <a:latin typeface="Times New Roman"/>
                <a:cs typeface="Times New Roman"/>
              </a:rPr>
              <a:t> </a:t>
            </a:r>
            <a:r>
              <a:rPr sz="2000" spc="-50" dirty="0">
                <a:solidFill>
                  <a:srgbClr val="181B0D"/>
                </a:solidFill>
                <a:latin typeface="Times New Roman"/>
                <a:cs typeface="Times New Roman"/>
              </a:rPr>
              <a:t>učenika</a:t>
            </a:r>
            <a:r>
              <a:rPr sz="2000" spc="5" dirty="0">
                <a:solidFill>
                  <a:srgbClr val="181B0D"/>
                </a:solidFill>
                <a:latin typeface="Times New Roman"/>
                <a:cs typeface="Times New Roman"/>
              </a:rPr>
              <a:t> </a:t>
            </a:r>
            <a:r>
              <a:rPr sz="2000" spc="-70" dirty="0">
                <a:solidFill>
                  <a:srgbClr val="181B0D"/>
                </a:solidFill>
                <a:latin typeface="Times New Roman"/>
                <a:cs typeface="Times New Roman"/>
              </a:rPr>
              <a:t>(gdje</a:t>
            </a:r>
            <a:r>
              <a:rPr sz="2000" spc="-5" dirty="0">
                <a:solidFill>
                  <a:srgbClr val="181B0D"/>
                </a:solidFill>
                <a:latin typeface="Times New Roman"/>
                <a:cs typeface="Times New Roman"/>
              </a:rPr>
              <a:t> </a:t>
            </a:r>
            <a:r>
              <a:rPr sz="2000" spc="-55" dirty="0">
                <a:solidFill>
                  <a:srgbClr val="181B0D"/>
                </a:solidFill>
                <a:latin typeface="Times New Roman"/>
                <a:cs typeface="Times New Roman"/>
              </a:rPr>
              <a:t>se</a:t>
            </a:r>
            <a:r>
              <a:rPr sz="2000" dirty="0">
                <a:solidFill>
                  <a:srgbClr val="181B0D"/>
                </a:solidFill>
                <a:latin typeface="Times New Roman"/>
                <a:cs typeface="Times New Roman"/>
              </a:rPr>
              <a:t> </a:t>
            </a:r>
            <a:r>
              <a:rPr sz="2000" spc="-20" dirty="0">
                <a:solidFill>
                  <a:srgbClr val="181B0D"/>
                </a:solidFill>
                <a:latin typeface="Times New Roman"/>
                <a:cs typeface="Times New Roman"/>
              </a:rPr>
              <a:t>tko</a:t>
            </a:r>
            <a:r>
              <a:rPr sz="2000" spc="10" dirty="0">
                <a:solidFill>
                  <a:srgbClr val="181B0D"/>
                </a:solidFill>
                <a:latin typeface="Times New Roman"/>
                <a:cs typeface="Times New Roman"/>
              </a:rPr>
              <a:t> </a:t>
            </a:r>
            <a:r>
              <a:rPr sz="2000" spc="-45" dirty="0">
                <a:solidFill>
                  <a:srgbClr val="181B0D"/>
                </a:solidFill>
                <a:latin typeface="Times New Roman"/>
                <a:cs typeface="Times New Roman"/>
              </a:rPr>
              <a:t>upisao)</a:t>
            </a:r>
            <a:endParaRPr sz="2000" dirty="0">
              <a:latin typeface="Times New Roman"/>
              <a:cs typeface="Times New Roman"/>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74E335C6-B3ED-47F4-9F20-FDF73BC9FBBC}"/>
              </a:ext>
            </a:extLst>
          </p:cNvPr>
          <p:cNvPicPr>
            <a:picLocks noChangeAspect="1"/>
          </p:cNvPicPr>
          <p:nvPr/>
        </p:nvPicPr>
        <p:blipFill>
          <a:blip r:embed="rId3"/>
          <a:stretch>
            <a:fillRect/>
          </a:stretch>
        </p:blipFill>
        <p:spPr>
          <a:xfrm>
            <a:off x="686874" y="679315"/>
            <a:ext cx="10818253" cy="5499371"/>
          </a:xfrm>
          <a:prstGeom prst="rect">
            <a:avLst/>
          </a:prstGeom>
        </p:spPr>
      </p:pic>
      <p:sp>
        <p:nvSpPr>
          <p:cNvPr id="7" name="Elipsa 6">
            <a:extLst>
              <a:ext uri="{FF2B5EF4-FFF2-40B4-BE49-F238E27FC236}">
                <a16:creationId xmlns:a16="http://schemas.microsoft.com/office/drawing/2014/main" id="{D49217A0-FC06-4260-8831-134DE1F62733}"/>
              </a:ext>
            </a:extLst>
          </p:cNvPr>
          <p:cNvSpPr/>
          <p:nvPr/>
        </p:nvSpPr>
        <p:spPr>
          <a:xfrm>
            <a:off x="686873" y="1655563"/>
            <a:ext cx="1799064" cy="451005"/>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sp>
        <p:nvSpPr>
          <p:cNvPr id="8" name="Elipsa 7">
            <a:extLst>
              <a:ext uri="{FF2B5EF4-FFF2-40B4-BE49-F238E27FC236}">
                <a16:creationId xmlns:a16="http://schemas.microsoft.com/office/drawing/2014/main" id="{62B2FEB7-FB29-4A18-8FCD-48420FB54069}"/>
              </a:ext>
            </a:extLst>
          </p:cNvPr>
          <p:cNvSpPr/>
          <p:nvPr/>
        </p:nvSpPr>
        <p:spPr>
          <a:xfrm>
            <a:off x="3630668" y="3994968"/>
            <a:ext cx="2996779" cy="451005"/>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grpSp>
        <p:nvGrpSpPr>
          <p:cNvPr id="5" name="Google Shape;683;p56">
            <a:extLst>
              <a:ext uri="{FF2B5EF4-FFF2-40B4-BE49-F238E27FC236}">
                <a16:creationId xmlns:a16="http://schemas.microsoft.com/office/drawing/2014/main" id="{28952D8B-0C37-4BB8-8A17-699556F0DC11}"/>
              </a:ext>
            </a:extLst>
          </p:cNvPr>
          <p:cNvGrpSpPr/>
          <p:nvPr/>
        </p:nvGrpSpPr>
        <p:grpSpPr>
          <a:xfrm rot="559330">
            <a:off x="4875101" y="2098461"/>
            <a:ext cx="3101688" cy="1909792"/>
            <a:chOff x="1552150" y="303550"/>
            <a:chExt cx="6018600" cy="828456"/>
          </a:xfrm>
        </p:grpSpPr>
        <p:sp>
          <p:nvSpPr>
            <p:cNvPr id="6" name="Google Shape;684;p56">
              <a:extLst>
                <a:ext uri="{FF2B5EF4-FFF2-40B4-BE49-F238E27FC236}">
                  <a16:creationId xmlns:a16="http://schemas.microsoft.com/office/drawing/2014/main" id="{96F973A4-EB0F-4A91-A07F-63A076A2EC1E}"/>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endParaRPr sz="2400"/>
            </a:p>
          </p:txBody>
        </p:sp>
        <p:sp>
          <p:nvSpPr>
            <p:cNvPr id="9" name="Google Shape;685;p56">
              <a:extLst>
                <a:ext uri="{FF2B5EF4-FFF2-40B4-BE49-F238E27FC236}">
                  <a16:creationId xmlns:a16="http://schemas.microsoft.com/office/drawing/2014/main" id="{AA702836-D16C-4479-B0A3-866F58365CD8}"/>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121900" tIns="121900" rIns="121900" bIns="121900" anchor="ctr" anchorCtr="0">
              <a:noAutofit/>
            </a:bodyPr>
            <a:lstStyle/>
            <a:p>
              <a:endParaRPr sz="2400"/>
            </a:p>
          </p:txBody>
        </p:sp>
      </p:grpSp>
      <p:sp>
        <p:nvSpPr>
          <p:cNvPr id="13" name="Google Shape;726;p59">
            <a:extLst>
              <a:ext uri="{FF2B5EF4-FFF2-40B4-BE49-F238E27FC236}">
                <a16:creationId xmlns:a16="http://schemas.microsoft.com/office/drawing/2014/main" id="{40A42752-7F26-4ACF-BB81-B9181EBD785E}"/>
              </a:ext>
            </a:extLst>
          </p:cNvPr>
          <p:cNvSpPr txBox="1">
            <a:spLocks/>
          </p:cNvSpPr>
          <p:nvPr/>
        </p:nvSpPr>
        <p:spPr>
          <a:xfrm rot="575452">
            <a:off x="5033605" y="1674139"/>
            <a:ext cx="2811011" cy="2119600"/>
          </a:xfrm>
          <a:prstGeom prst="rect">
            <a:avLst/>
          </a:prstGeom>
        </p:spPr>
        <p:txBody>
          <a:bodyPr spcFirstLastPara="1" wrap="square" lIns="121900" tIns="243833" rIns="12190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hr-HR" sz="1600" b="1" dirty="0">
                <a:effectLst>
                  <a:outerShdw blurRad="38100" dist="38100" dir="2700000" algn="tl">
                    <a:srgbClr val="000000">
                      <a:alpha val="43137"/>
                    </a:srgbClr>
                  </a:outerShdw>
                </a:effectLst>
                <a:latin typeface="Barlow" panose="00000500000000000000" pitchFamily="2" charset="-18"/>
              </a:rPr>
              <a:t>Navedeni „zeleni gumb” neće biti vidljiv dok nisu moguće prijave obrazovnih programa.</a:t>
            </a:r>
          </a:p>
        </p:txBody>
      </p:sp>
    </p:spTree>
    <p:extLst>
      <p:ext uri="{BB962C8B-B14F-4D97-AF65-F5344CB8AC3E}">
        <p14:creationId xmlns:p14="http://schemas.microsoft.com/office/powerpoint/2010/main" val="26889201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6F242CBC-F558-453E-8360-979EBA3E2219}"/>
              </a:ext>
            </a:extLst>
          </p:cNvPr>
          <p:cNvPicPr>
            <a:picLocks noChangeAspect="1"/>
          </p:cNvPicPr>
          <p:nvPr/>
        </p:nvPicPr>
        <p:blipFill>
          <a:blip r:embed="rId3"/>
          <a:stretch>
            <a:fillRect/>
          </a:stretch>
        </p:blipFill>
        <p:spPr>
          <a:xfrm>
            <a:off x="686874" y="666345"/>
            <a:ext cx="10818253" cy="5525311"/>
          </a:xfrm>
          <a:prstGeom prst="rect">
            <a:avLst/>
          </a:prstGeom>
        </p:spPr>
      </p:pic>
      <p:pic>
        <p:nvPicPr>
          <p:cNvPr id="2" name="Slika 1"/>
          <p:cNvPicPr>
            <a:picLocks noChangeAspect="1"/>
          </p:cNvPicPr>
          <p:nvPr/>
        </p:nvPicPr>
        <p:blipFill>
          <a:blip r:embed="rId4"/>
          <a:stretch>
            <a:fillRect/>
          </a:stretch>
        </p:blipFill>
        <p:spPr>
          <a:xfrm>
            <a:off x="4470259" y="0"/>
            <a:ext cx="3423755" cy="1999661"/>
          </a:xfrm>
          <a:prstGeom prst="rect">
            <a:avLst/>
          </a:prstGeom>
        </p:spPr>
      </p:pic>
      <p:pic>
        <p:nvPicPr>
          <p:cNvPr id="4" name="Slika 3"/>
          <p:cNvPicPr>
            <a:picLocks noChangeAspect="1"/>
          </p:cNvPicPr>
          <p:nvPr/>
        </p:nvPicPr>
        <p:blipFill>
          <a:blip r:embed="rId5"/>
          <a:stretch>
            <a:fillRect/>
          </a:stretch>
        </p:blipFill>
        <p:spPr>
          <a:xfrm>
            <a:off x="5912371" y="1636695"/>
            <a:ext cx="183629" cy="398307"/>
          </a:xfrm>
          <a:prstGeom prst="rect">
            <a:avLst/>
          </a:prstGeom>
        </p:spPr>
      </p:pic>
      <p:sp>
        <p:nvSpPr>
          <p:cNvPr id="5" name="Pravokutnik 4"/>
          <p:cNvSpPr/>
          <p:nvPr/>
        </p:nvSpPr>
        <p:spPr>
          <a:xfrm rot="595444">
            <a:off x="4455853" y="338112"/>
            <a:ext cx="3452571" cy="1323439"/>
          </a:xfrm>
          <a:prstGeom prst="rect">
            <a:avLst/>
          </a:prstGeom>
        </p:spPr>
        <p:txBody>
          <a:bodyPr wrap="square">
            <a:spAutoFit/>
          </a:bodyPr>
          <a:lstStyle/>
          <a:p>
            <a:pPr algn="ctr"/>
            <a:r>
              <a:rPr lang="hr-HR" sz="1600" b="1" dirty="0">
                <a:latin typeface="Barlow" panose="020B0604020202020204" charset="-18"/>
              </a:rPr>
              <a:t>Prilikom odabira programa, otvorit će se skočni prozor za odabir stranih jezika (1. i 2.) te odabir izbornih predmeta. Navedeno se MORA izabrati.</a:t>
            </a:r>
          </a:p>
        </p:txBody>
      </p:sp>
    </p:spTree>
    <p:extLst>
      <p:ext uri="{BB962C8B-B14F-4D97-AF65-F5344CB8AC3E}">
        <p14:creationId xmlns:p14="http://schemas.microsoft.com/office/powerpoint/2010/main" val="17601011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7">
            <a:extLst>
              <a:ext uri="{FF2B5EF4-FFF2-40B4-BE49-F238E27FC236}">
                <a16:creationId xmlns:a16="http://schemas.microsoft.com/office/drawing/2014/main" id="{EAD091EC-69DD-4114-9E9C-A11B1BA836C3}"/>
              </a:ext>
            </a:extLst>
          </p:cNvPr>
          <p:cNvPicPr>
            <a:picLocks noChangeAspect="1"/>
          </p:cNvPicPr>
          <p:nvPr/>
        </p:nvPicPr>
        <p:blipFill>
          <a:blip r:embed="rId3"/>
          <a:stretch>
            <a:fillRect/>
          </a:stretch>
        </p:blipFill>
        <p:spPr>
          <a:xfrm>
            <a:off x="686874" y="878192"/>
            <a:ext cx="10818253" cy="5101617"/>
          </a:xfrm>
          <a:prstGeom prst="rect">
            <a:avLst/>
          </a:prstGeom>
        </p:spPr>
      </p:pic>
      <p:sp>
        <p:nvSpPr>
          <p:cNvPr id="9" name="Elipsa 8">
            <a:extLst>
              <a:ext uri="{FF2B5EF4-FFF2-40B4-BE49-F238E27FC236}">
                <a16:creationId xmlns:a16="http://schemas.microsoft.com/office/drawing/2014/main" id="{71D953F5-4EBC-4C91-A832-582E0B863677}"/>
              </a:ext>
            </a:extLst>
          </p:cNvPr>
          <p:cNvSpPr/>
          <p:nvPr/>
        </p:nvSpPr>
        <p:spPr>
          <a:xfrm>
            <a:off x="686873" y="3108226"/>
            <a:ext cx="1799064" cy="451005"/>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grpSp>
        <p:nvGrpSpPr>
          <p:cNvPr id="4" name="Google Shape;683;p56">
            <a:extLst>
              <a:ext uri="{FF2B5EF4-FFF2-40B4-BE49-F238E27FC236}">
                <a16:creationId xmlns:a16="http://schemas.microsoft.com/office/drawing/2014/main" id="{5FE36BD6-DB1B-4C30-9D91-B61D2B3CE8B8}"/>
              </a:ext>
            </a:extLst>
          </p:cNvPr>
          <p:cNvGrpSpPr/>
          <p:nvPr/>
        </p:nvGrpSpPr>
        <p:grpSpPr>
          <a:xfrm rot="559330">
            <a:off x="2620135" y="-267249"/>
            <a:ext cx="3101688" cy="1909792"/>
            <a:chOff x="1552150" y="303550"/>
            <a:chExt cx="6018600" cy="828456"/>
          </a:xfrm>
        </p:grpSpPr>
        <p:sp>
          <p:nvSpPr>
            <p:cNvPr id="5" name="Google Shape;684;p56">
              <a:extLst>
                <a:ext uri="{FF2B5EF4-FFF2-40B4-BE49-F238E27FC236}">
                  <a16:creationId xmlns:a16="http://schemas.microsoft.com/office/drawing/2014/main" id="{8BFEEFA8-B158-4DEA-8227-0B11F8374216}"/>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endParaRPr sz="2400"/>
            </a:p>
          </p:txBody>
        </p:sp>
        <p:sp>
          <p:nvSpPr>
            <p:cNvPr id="6" name="Google Shape;685;p56">
              <a:extLst>
                <a:ext uri="{FF2B5EF4-FFF2-40B4-BE49-F238E27FC236}">
                  <a16:creationId xmlns:a16="http://schemas.microsoft.com/office/drawing/2014/main" id="{F5401F53-EB92-4D35-A397-9D61382DC6D6}"/>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121900" tIns="121900" rIns="121900" bIns="121900" anchor="ctr" anchorCtr="0">
              <a:noAutofit/>
            </a:bodyPr>
            <a:lstStyle/>
            <a:p>
              <a:endParaRPr sz="2400"/>
            </a:p>
          </p:txBody>
        </p:sp>
      </p:grpSp>
      <p:sp>
        <p:nvSpPr>
          <p:cNvPr id="7" name="Google Shape;726;p59">
            <a:extLst>
              <a:ext uri="{FF2B5EF4-FFF2-40B4-BE49-F238E27FC236}">
                <a16:creationId xmlns:a16="http://schemas.microsoft.com/office/drawing/2014/main" id="{E674D5B1-F2BA-4CD9-B1C0-990941BB8E41}"/>
              </a:ext>
            </a:extLst>
          </p:cNvPr>
          <p:cNvSpPr txBox="1">
            <a:spLocks/>
          </p:cNvSpPr>
          <p:nvPr/>
        </p:nvSpPr>
        <p:spPr>
          <a:xfrm rot="575452">
            <a:off x="2778637" y="-529975"/>
            <a:ext cx="2811011" cy="2119600"/>
          </a:xfrm>
          <a:prstGeom prst="rect">
            <a:avLst/>
          </a:prstGeom>
        </p:spPr>
        <p:txBody>
          <a:bodyPr spcFirstLastPara="1" wrap="square" lIns="121900" tIns="243833" rIns="12190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pl-PL" sz="1600" b="1" dirty="0">
                <a:effectLst>
                  <a:outerShdw blurRad="38100" dist="38100" dir="2700000" algn="tl">
                    <a:srgbClr val="000000">
                      <a:alpha val="43137"/>
                    </a:srgbClr>
                  </a:outerShdw>
                </a:effectLst>
                <a:latin typeface="Barlow" panose="00000500000000000000" pitchFamily="2" charset="-18"/>
              </a:rPr>
              <a:t>Odabrani obrazovni program prikazat će se na kartici </a:t>
            </a:r>
            <a:r>
              <a:rPr lang="pl-PL" sz="1600" b="1" i="1" dirty="0">
                <a:effectLst>
                  <a:outerShdw blurRad="38100" dist="38100" dir="2700000" algn="tl">
                    <a:srgbClr val="000000">
                      <a:alpha val="43137"/>
                    </a:srgbClr>
                  </a:outerShdw>
                </a:effectLst>
                <a:latin typeface="Barlow" panose="00000500000000000000" pitchFamily="2" charset="-18"/>
              </a:rPr>
              <a:t>Moj</a:t>
            </a:r>
            <a:r>
              <a:rPr lang="pl-PL" sz="1600" b="1" dirty="0">
                <a:effectLst>
                  <a:outerShdw blurRad="38100" dist="38100" dir="2700000" algn="tl">
                    <a:srgbClr val="000000">
                      <a:alpha val="43137"/>
                    </a:srgbClr>
                  </a:outerShdw>
                </a:effectLst>
                <a:latin typeface="Barlow" panose="00000500000000000000" pitchFamily="2" charset="-18"/>
              </a:rPr>
              <a:t> </a:t>
            </a:r>
            <a:r>
              <a:rPr lang="pl-PL" sz="1600" b="1" i="1" dirty="0">
                <a:effectLst>
                  <a:outerShdw blurRad="38100" dist="38100" dir="2700000" algn="tl">
                    <a:srgbClr val="000000">
                      <a:alpha val="43137"/>
                    </a:srgbClr>
                  </a:outerShdw>
                </a:effectLst>
                <a:latin typeface="Barlow" panose="00000500000000000000" pitchFamily="2" charset="-18"/>
              </a:rPr>
              <a:t>odabir</a:t>
            </a:r>
            <a:r>
              <a:rPr lang="pl-PL" sz="1600" b="1" dirty="0">
                <a:effectLst>
                  <a:outerShdw blurRad="38100" dist="38100" dir="2700000" algn="tl">
                    <a:srgbClr val="000000">
                      <a:alpha val="43137"/>
                    </a:srgbClr>
                  </a:outerShdw>
                </a:effectLst>
                <a:latin typeface="Barlow" panose="00000500000000000000" pitchFamily="2" charset="-18"/>
              </a:rPr>
              <a:t>. </a:t>
            </a:r>
          </a:p>
        </p:txBody>
      </p:sp>
    </p:spTree>
    <p:extLst>
      <p:ext uri="{BB962C8B-B14F-4D97-AF65-F5344CB8AC3E}">
        <p14:creationId xmlns:p14="http://schemas.microsoft.com/office/powerpoint/2010/main" val="30610791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572BE500-4840-4B2B-98F0-23411634E435}"/>
              </a:ext>
            </a:extLst>
          </p:cNvPr>
          <p:cNvPicPr>
            <a:picLocks noChangeAspect="1"/>
          </p:cNvPicPr>
          <p:nvPr/>
        </p:nvPicPr>
        <p:blipFill>
          <a:blip r:embed="rId3"/>
          <a:stretch>
            <a:fillRect/>
          </a:stretch>
        </p:blipFill>
        <p:spPr>
          <a:xfrm>
            <a:off x="686874" y="653375"/>
            <a:ext cx="10818253" cy="5551251"/>
          </a:xfrm>
          <a:prstGeom prst="rect">
            <a:avLst/>
          </a:prstGeom>
        </p:spPr>
      </p:pic>
      <p:sp>
        <p:nvSpPr>
          <p:cNvPr id="10" name="Elipsa 9">
            <a:extLst>
              <a:ext uri="{FF2B5EF4-FFF2-40B4-BE49-F238E27FC236}">
                <a16:creationId xmlns:a16="http://schemas.microsoft.com/office/drawing/2014/main" id="{EFE871F2-8F1A-4B6B-8F41-1CEAB4C3D84C}"/>
              </a:ext>
            </a:extLst>
          </p:cNvPr>
          <p:cNvSpPr/>
          <p:nvPr/>
        </p:nvSpPr>
        <p:spPr>
          <a:xfrm>
            <a:off x="686873" y="1634355"/>
            <a:ext cx="1799064" cy="451005"/>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sp>
        <p:nvSpPr>
          <p:cNvPr id="11" name="Elipsa 10">
            <a:extLst>
              <a:ext uri="{FF2B5EF4-FFF2-40B4-BE49-F238E27FC236}">
                <a16:creationId xmlns:a16="http://schemas.microsoft.com/office/drawing/2014/main" id="{17A885B1-B735-41A5-8CED-82DE3343044B}"/>
              </a:ext>
            </a:extLst>
          </p:cNvPr>
          <p:cNvSpPr/>
          <p:nvPr/>
        </p:nvSpPr>
        <p:spPr>
          <a:xfrm>
            <a:off x="3643639" y="4228432"/>
            <a:ext cx="2996779" cy="451005"/>
          </a:xfrm>
          <a:prstGeom prst="ellipse">
            <a:avLst/>
          </a:prstGeom>
          <a:noFill/>
          <a:ln w="952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grpSp>
        <p:nvGrpSpPr>
          <p:cNvPr id="5" name="Google Shape;683;p56">
            <a:extLst>
              <a:ext uri="{FF2B5EF4-FFF2-40B4-BE49-F238E27FC236}">
                <a16:creationId xmlns:a16="http://schemas.microsoft.com/office/drawing/2014/main" id="{8B95B2AA-0E40-4D12-9E3D-4DCEC1B8809D}"/>
              </a:ext>
            </a:extLst>
          </p:cNvPr>
          <p:cNvGrpSpPr/>
          <p:nvPr/>
        </p:nvGrpSpPr>
        <p:grpSpPr>
          <a:xfrm rot="559330">
            <a:off x="4875101" y="2104388"/>
            <a:ext cx="3101688" cy="1909792"/>
            <a:chOff x="1552150" y="303550"/>
            <a:chExt cx="6018600" cy="828456"/>
          </a:xfrm>
        </p:grpSpPr>
        <p:sp>
          <p:nvSpPr>
            <p:cNvPr id="6" name="Google Shape;684;p56">
              <a:extLst>
                <a:ext uri="{FF2B5EF4-FFF2-40B4-BE49-F238E27FC236}">
                  <a16:creationId xmlns:a16="http://schemas.microsoft.com/office/drawing/2014/main" id="{D1F0B918-48D7-42DA-8C42-0318B336DA7F}"/>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endParaRPr sz="2400"/>
            </a:p>
          </p:txBody>
        </p:sp>
        <p:sp>
          <p:nvSpPr>
            <p:cNvPr id="7" name="Google Shape;685;p56">
              <a:extLst>
                <a:ext uri="{FF2B5EF4-FFF2-40B4-BE49-F238E27FC236}">
                  <a16:creationId xmlns:a16="http://schemas.microsoft.com/office/drawing/2014/main" id="{00BA2E4E-5659-4406-987F-37AAF814288C}"/>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121900" tIns="121900" rIns="121900" bIns="121900" anchor="ctr" anchorCtr="0">
              <a:noAutofit/>
            </a:bodyPr>
            <a:lstStyle/>
            <a:p>
              <a:endParaRPr sz="2400"/>
            </a:p>
          </p:txBody>
        </p:sp>
      </p:grpSp>
      <p:sp>
        <p:nvSpPr>
          <p:cNvPr id="8" name="Google Shape;726;p59">
            <a:extLst>
              <a:ext uri="{FF2B5EF4-FFF2-40B4-BE49-F238E27FC236}">
                <a16:creationId xmlns:a16="http://schemas.microsoft.com/office/drawing/2014/main" id="{F47734A6-2D3F-4BBE-9756-B7769E0C8F15}"/>
              </a:ext>
            </a:extLst>
          </p:cNvPr>
          <p:cNvSpPr txBox="1">
            <a:spLocks/>
          </p:cNvSpPr>
          <p:nvPr/>
        </p:nvSpPr>
        <p:spPr>
          <a:xfrm rot="575452">
            <a:off x="5033605" y="1674139"/>
            <a:ext cx="2811011" cy="2119600"/>
          </a:xfrm>
          <a:prstGeom prst="rect">
            <a:avLst/>
          </a:prstGeom>
        </p:spPr>
        <p:txBody>
          <a:bodyPr spcFirstLastPara="1" wrap="square" lIns="121900" tIns="243833" rIns="12190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hr-HR" sz="1600" b="1" dirty="0">
                <a:effectLst>
                  <a:outerShdw blurRad="38100" dist="38100" dir="2700000" algn="tl">
                    <a:srgbClr val="000000">
                      <a:alpha val="43137"/>
                    </a:srgbClr>
                  </a:outerShdw>
                </a:effectLst>
                <a:latin typeface="Barlow" panose="00000500000000000000" pitchFamily="2" charset="-18"/>
              </a:rPr>
              <a:t>Ako ste već prijavili 6 obrazovnih programa, GUMB će postati siv i više nećete moći dodati niti jedan.</a:t>
            </a:r>
          </a:p>
        </p:txBody>
      </p:sp>
    </p:spTree>
    <p:extLst>
      <p:ext uri="{BB962C8B-B14F-4D97-AF65-F5344CB8AC3E}">
        <p14:creationId xmlns:p14="http://schemas.microsoft.com/office/powerpoint/2010/main" val="42099663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1ECEEB5F-41DB-4F54-8A42-6647DADD53BD}"/>
              </a:ext>
            </a:extLst>
          </p:cNvPr>
          <p:cNvPicPr>
            <a:picLocks noChangeAspect="1"/>
          </p:cNvPicPr>
          <p:nvPr/>
        </p:nvPicPr>
        <p:blipFill>
          <a:blip r:embed="rId3"/>
          <a:stretch>
            <a:fillRect/>
          </a:stretch>
        </p:blipFill>
        <p:spPr>
          <a:xfrm>
            <a:off x="686874" y="662022"/>
            <a:ext cx="10818253" cy="5533957"/>
          </a:xfrm>
          <a:prstGeom prst="rect">
            <a:avLst/>
          </a:prstGeom>
        </p:spPr>
      </p:pic>
      <p:sp>
        <p:nvSpPr>
          <p:cNvPr id="12" name="Elipsa 11">
            <a:extLst>
              <a:ext uri="{FF2B5EF4-FFF2-40B4-BE49-F238E27FC236}">
                <a16:creationId xmlns:a16="http://schemas.microsoft.com/office/drawing/2014/main" id="{FD36DC0B-A973-4394-8E18-998B6F64D1DD}"/>
              </a:ext>
            </a:extLst>
          </p:cNvPr>
          <p:cNvSpPr/>
          <p:nvPr/>
        </p:nvSpPr>
        <p:spPr>
          <a:xfrm>
            <a:off x="686873" y="1634355"/>
            <a:ext cx="1799064" cy="451005"/>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sp>
        <p:nvSpPr>
          <p:cNvPr id="13" name="Elipsa 12">
            <a:extLst>
              <a:ext uri="{FF2B5EF4-FFF2-40B4-BE49-F238E27FC236}">
                <a16:creationId xmlns:a16="http://schemas.microsoft.com/office/drawing/2014/main" id="{8B183EA7-4CC9-4328-ABDA-039A7DE01129}"/>
              </a:ext>
            </a:extLst>
          </p:cNvPr>
          <p:cNvSpPr/>
          <p:nvPr/>
        </p:nvSpPr>
        <p:spPr>
          <a:xfrm>
            <a:off x="3591757" y="5136347"/>
            <a:ext cx="2996779" cy="451005"/>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grpSp>
        <p:nvGrpSpPr>
          <p:cNvPr id="5" name="Google Shape;683;p56">
            <a:extLst>
              <a:ext uri="{FF2B5EF4-FFF2-40B4-BE49-F238E27FC236}">
                <a16:creationId xmlns:a16="http://schemas.microsoft.com/office/drawing/2014/main" id="{EF008FBB-774A-4431-877E-B2309A2AA61F}"/>
              </a:ext>
            </a:extLst>
          </p:cNvPr>
          <p:cNvGrpSpPr/>
          <p:nvPr/>
        </p:nvGrpSpPr>
        <p:grpSpPr>
          <a:xfrm rot="559330">
            <a:off x="5037691" y="3213453"/>
            <a:ext cx="3101688" cy="1909792"/>
            <a:chOff x="1552150" y="303550"/>
            <a:chExt cx="6018600" cy="828456"/>
          </a:xfrm>
        </p:grpSpPr>
        <p:sp>
          <p:nvSpPr>
            <p:cNvPr id="6" name="Google Shape;684;p56">
              <a:extLst>
                <a:ext uri="{FF2B5EF4-FFF2-40B4-BE49-F238E27FC236}">
                  <a16:creationId xmlns:a16="http://schemas.microsoft.com/office/drawing/2014/main" id="{D57D8F59-CEC6-4853-9202-000B07462D8C}"/>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endParaRPr sz="2400"/>
            </a:p>
          </p:txBody>
        </p:sp>
        <p:sp>
          <p:nvSpPr>
            <p:cNvPr id="7" name="Google Shape;685;p56">
              <a:extLst>
                <a:ext uri="{FF2B5EF4-FFF2-40B4-BE49-F238E27FC236}">
                  <a16:creationId xmlns:a16="http://schemas.microsoft.com/office/drawing/2014/main" id="{6BD18E26-14BB-4782-B641-B2B6A9CE435E}"/>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121900" tIns="121900" rIns="121900" bIns="121900" anchor="ctr" anchorCtr="0">
              <a:noAutofit/>
            </a:bodyPr>
            <a:lstStyle/>
            <a:p>
              <a:endParaRPr sz="2400"/>
            </a:p>
          </p:txBody>
        </p:sp>
      </p:grpSp>
      <p:sp>
        <p:nvSpPr>
          <p:cNvPr id="8" name="Google Shape;726;p59">
            <a:extLst>
              <a:ext uri="{FF2B5EF4-FFF2-40B4-BE49-F238E27FC236}">
                <a16:creationId xmlns:a16="http://schemas.microsoft.com/office/drawing/2014/main" id="{21626E98-0E85-4B1E-ADDA-1F8A3997D421}"/>
              </a:ext>
            </a:extLst>
          </p:cNvPr>
          <p:cNvSpPr txBox="1">
            <a:spLocks/>
          </p:cNvSpPr>
          <p:nvPr/>
        </p:nvSpPr>
        <p:spPr>
          <a:xfrm rot="575452">
            <a:off x="5247076" y="2789131"/>
            <a:ext cx="2811011" cy="2119600"/>
          </a:xfrm>
          <a:prstGeom prst="rect">
            <a:avLst/>
          </a:prstGeom>
        </p:spPr>
        <p:txBody>
          <a:bodyPr spcFirstLastPara="1" wrap="square" lIns="121900" tIns="243833" rIns="12190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hr-HR" sz="1600" b="1" dirty="0">
                <a:effectLst>
                  <a:outerShdw blurRad="38100" dist="38100" dir="2700000" algn="tl">
                    <a:srgbClr val="000000">
                      <a:alpha val="43137"/>
                    </a:srgbClr>
                  </a:outerShdw>
                </a:effectLst>
                <a:latin typeface="Barlow" panose="00000500000000000000" pitchFamily="2" charset="-18"/>
              </a:rPr>
              <a:t>Na listu nije moguće dodati program koji ste već dodali. U tom slučaju pojavit će se crveni gumb gdje program možete maknuti s liste.</a:t>
            </a:r>
          </a:p>
        </p:txBody>
      </p:sp>
    </p:spTree>
    <p:extLst>
      <p:ext uri="{BB962C8B-B14F-4D97-AF65-F5344CB8AC3E}">
        <p14:creationId xmlns:p14="http://schemas.microsoft.com/office/powerpoint/2010/main" val="19959387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F9D78B6B-2A2D-4A9B-A049-6FACAD041F79}"/>
              </a:ext>
            </a:extLst>
          </p:cNvPr>
          <p:cNvPicPr>
            <a:picLocks noChangeAspect="1"/>
          </p:cNvPicPr>
          <p:nvPr/>
        </p:nvPicPr>
        <p:blipFill>
          <a:blip r:embed="rId3"/>
          <a:stretch>
            <a:fillRect/>
          </a:stretch>
        </p:blipFill>
        <p:spPr>
          <a:xfrm>
            <a:off x="686874" y="666345"/>
            <a:ext cx="10818253" cy="5525311"/>
          </a:xfrm>
          <a:prstGeom prst="rect">
            <a:avLst/>
          </a:prstGeom>
        </p:spPr>
      </p:pic>
      <p:sp>
        <p:nvSpPr>
          <p:cNvPr id="11" name="Elipsa 10">
            <a:extLst>
              <a:ext uri="{FF2B5EF4-FFF2-40B4-BE49-F238E27FC236}">
                <a16:creationId xmlns:a16="http://schemas.microsoft.com/office/drawing/2014/main" id="{66AFFD19-FAA6-446B-857F-2E2FD0B4260C}"/>
              </a:ext>
            </a:extLst>
          </p:cNvPr>
          <p:cNvSpPr/>
          <p:nvPr/>
        </p:nvSpPr>
        <p:spPr>
          <a:xfrm>
            <a:off x="686873" y="1634355"/>
            <a:ext cx="1799064" cy="451005"/>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sp>
        <p:nvSpPr>
          <p:cNvPr id="14" name="Elipsa 13">
            <a:extLst>
              <a:ext uri="{FF2B5EF4-FFF2-40B4-BE49-F238E27FC236}">
                <a16:creationId xmlns:a16="http://schemas.microsoft.com/office/drawing/2014/main" id="{1AC2E355-4514-41EC-A78D-3A4BD805A5AE}"/>
              </a:ext>
            </a:extLst>
          </p:cNvPr>
          <p:cNvSpPr/>
          <p:nvPr/>
        </p:nvSpPr>
        <p:spPr>
          <a:xfrm>
            <a:off x="4597611" y="2425571"/>
            <a:ext cx="2996779" cy="1984300"/>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spTree>
    <p:extLst>
      <p:ext uri="{BB962C8B-B14F-4D97-AF65-F5344CB8AC3E}">
        <p14:creationId xmlns:p14="http://schemas.microsoft.com/office/powerpoint/2010/main" val="41759047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8CDDA617-6D5E-457E-BAD1-150488AEAACB}"/>
              </a:ext>
            </a:extLst>
          </p:cNvPr>
          <p:cNvPicPr>
            <a:picLocks noChangeAspect="1"/>
          </p:cNvPicPr>
          <p:nvPr/>
        </p:nvPicPr>
        <p:blipFill>
          <a:blip r:embed="rId3"/>
          <a:stretch>
            <a:fillRect/>
          </a:stretch>
        </p:blipFill>
        <p:spPr>
          <a:xfrm>
            <a:off x="686874" y="657698"/>
            <a:ext cx="10818253" cy="5542604"/>
          </a:xfrm>
          <a:prstGeom prst="rect">
            <a:avLst/>
          </a:prstGeom>
        </p:spPr>
      </p:pic>
      <p:sp>
        <p:nvSpPr>
          <p:cNvPr id="14" name="Elipsa 13">
            <a:extLst>
              <a:ext uri="{FF2B5EF4-FFF2-40B4-BE49-F238E27FC236}">
                <a16:creationId xmlns:a16="http://schemas.microsoft.com/office/drawing/2014/main" id="{6DE7C0C5-346D-4923-957B-450AA0EF0643}"/>
              </a:ext>
            </a:extLst>
          </p:cNvPr>
          <p:cNvSpPr/>
          <p:nvPr/>
        </p:nvSpPr>
        <p:spPr>
          <a:xfrm>
            <a:off x="686873" y="2887202"/>
            <a:ext cx="1799064" cy="451005"/>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sp>
        <p:nvSpPr>
          <p:cNvPr id="15" name="Elipsa 14">
            <a:extLst>
              <a:ext uri="{FF2B5EF4-FFF2-40B4-BE49-F238E27FC236}">
                <a16:creationId xmlns:a16="http://schemas.microsoft.com/office/drawing/2014/main" id="{6076E35A-A657-49D8-92AE-99246451F161}"/>
              </a:ext>
            </a:extLst>
          </p:cNvPr>
          <p:cNvSpPr/>
          <p:nvPr/>
        </p:nvSpPr>
        <p:spPr>
          <a:xfrm>
            <a:off x="10838227" y="2866123"/>
            <a:ext cx="523680" cy="451005"/>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sp>
        <p:nvSpPr>
          <p:cNvPr id="16" name="Elipsa 15">
            <a:extLst>
              <a:ext uri="{FF2B5EF4-FFF2-40B4-BE49-F238E27FC236}">
                <a16:creationId xmlns:a16="http://schemas.microsoft.com/office/drawing/2014/main" id="{F8A94466-4B9C-4340-8E6B-4AF344C416C8}"/>
              </a:ext>
            </a:extLst>
          </p:cNvPr>
          <p:cNvSpPr/>
          <p:nvPr/>
        </p:nvSpPr>
        <p:spPr>
          <a:xfrm>
            <a:off x="9301002" y="5728219"/>
            <a:ext cx="2204124" cy="451005"/>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grpSp>
        <p:nvGrpSpPr>
          <p:cNvPr id="6" name="Google Shape;683;p56">
            <a:extLst>
              <a:ext uri="{FF2B5EF4-FFF2-40B4-BE49-F238E27FC236}">
                <a16:creationId xmlns:a16="http://schemas.microsoft.com/office/drawing/2014/main" id="{2F2C25D4-2115-4A05-B67D-8FD63F598C9E}"/>
              </a:ext>
            </a:extLst>
          </p:cNvPr>
          <p:cNvGrpSpPr/>
          <p:nvPr/>
        </p:nvGrpSpPr>
        <p:grpSpPr>
          <a:xfrm>
            <a:off x="8348230" y="1052569"/>
            <a:ext cx="2334639" cy="1426927"/>
            <a:chOff x="1552150" y="303550"/>
            <a:chExt cx="6018600" cy="828456"/>
          </a:xfrm>
        </p:grpSpPr>
        <p:sp>
          <p:nvSpPr>
            <p:cNvPr id="7" name="Google Shape;684;p56">
              <a:extLst>
                <a:ext uri="{FF2B5EF4-FFF2-40B4-BE49-F238E27FC236}">
                  <a16:creationId xmlns:a16="http://schemas.microsoft.com/office/drawing/2014/main" id="{C6127847-C9EB-4334-B663-E85E1A1CA417}"/>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endParaRPr sz="2400"/>
            </a:p>
          </p:txBody>
        </p:sp>
        <p:sp>
          <p:nvSpPr>
            <p:cNvPr id="8" name="Google Shape;685;p56">
              <a:extLst>
                <a:ext uri="{FF2B5EF4-FFF2-40B4-BE49-F238E27FC236}">
                  <a16:creationId xmlns:a16="http://schemas.microsoft.com/office/drawing/2014/main" id="{1423C7CA-F5A3-47BE-A7CA-E39BA293788D}"/>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121900" tIns="121900" rIns="121900" bIns="121900" anchor="ctr" anchorCtr="0">
              <a:noAutofit/>
            </a:bodyPr>
            <a:lstStyle/>
            <a:p>
              <a:endParaRPr sz="2400"/>
            </a:p>
          </p:txBody>
        </p:sp>
      </p:grpSp>
      <p:sp>
        <p:nvSpPr>
          <p:cNvPr id="2" name="Pravokutnik 1"/>
          <p:cNvSpPr/>
          <p:nvPr/>
        </p:nvSpPr>
        <p:spPr>
          <a:xfrm>
            <a:off x="8250166" y="1215647"/>
            <a:ext cx="2530764" cy="1077218"/>
          </a:xfrm>
          <a:prstGeom prst="rect">
            <a:avLst/>
          </a:prstGeom>
        </p:spPr>
        <p:txBody>
          <a:bodyPr wrap="square">
            <a:spAutoFit/>
          </a:bodyPr>
          <a:lstStyle/>
          <a:p>
            <a:pPr algn="ctr"/>
            <a:r>
              <a:rPr lang="hr-HR" sz="1600" b="1" dirty="0">
                <a:latin typeface="Barlow" panose="020B0604020202020204" charset="-18"/>
              </a:rPr>
              <a:t>Odabrane obrazovne programe moguće je obrisati s liste prioriteta. </a:t>
            </a:r>
          </a:p>
        </p:txBody>
      </p:sp>
      <p:grpSp>
        <p:nvGrpSpPr>
          <p:cNvPr id="10" name="Google Shape;683;p56">
            <a:extLst>
              <a:ext uri="{FF2B5EF4-FFF2-40B4-BE49-F238E27FC236}">
                <a16:creationId xmlns:a16="http://schemas.microsoft.com/office/drawing/2014/main" id="{2F2C25D4-2115-4A05-B67D-8FD63F598C9E}"/>
              </a:ext>
            </a:extLst>
          </p:cNvPr>
          <p:cNvGrpSpPr/>
          <p:nvPr/>
        </p:nvGrpSpPr>
        <p:grpSpPr>
          <a:xfrm>
            <a:off x="4407382" y="370109"/>
            <a:ext cx="2944764" cy="1426927"/>
            <a:chOff x="1552150" y="303550"/>
            <a:chExt cx="6018600" cy="828456"/>
          </a:xfrm>
        </p:grpSpPr>
        <p:sp>
          <p:nvSpPr>
            <p:cNvPr id="11" name="Google Shape;684;p56">
              <a:extLst>
                <a:ext uri="{FF2B5EF4-FFF2-40B4-BE49-F238E27FC236}">
                  <a16:creationId xmlns:a16="http://schemas.microsoft.com/office/drawing/2014/main" id="{C6127847-C9EB-4334-B663-E85E1A1CA417}"/>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endParaRPr sz="2400"/>
            </a:p>
          </p:txBody>
        </p:sp>
        <p:sp>
          <p:nvSpPr>
            <p:cNvPr id="12" name="Google Shape;685;p56">
              <a:extLst>
                <a:ext uri="{FF2B5EF4-FFF2-40B4-BE49-F238E27FC236}">
                  <a16:creationId xmlns:a16="http://schemas.microsoft.com/office/drawing/2014/main" id="{1423C7CA-F5A3-47BE-A7CA-E39BA293788D}"/>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121900" tIns="121900" rIns="121900" bIns="121900" anchor="ctr" anchorCtr="0">
              <a:noAutofit/>
            </a:bodyPr>
            <a:lstStyle/>
            <a:p>
              <a:endParaRPr sz="2400"/>
            </a:p>
          </p:txBody>
        </p:sp>
      </p:grpSp>
      <p:sp>
        <p:nvSpPr>
          <p:cNvPr id="13" name="Pravokutnik 12"/>
          <p:cNvSpPr/>
          <p:nvPr/>
        </p:nvSpPr>
        <p:spPr>
          <a:xfrm>
            <a:off x="4565161" y="410076"/>
            <a:ext cx="2629204" cy="1077218"/>
          </a:xfrm>
          <a:prstGeom prst="rect">
            <a:avLst/>
          </a:prstGeom>
        </p:spPr>
        <p:txBody>
          <a:bodyPr wrap="square">
            <a:spAutoFit/>
          </a:bodyPr>
          <a:lstStyle/>
          <a:p>
            <a:pPr algn="ctr"/>
            <a:r>
              <a:rPr lang="hr-HR" sz="1600" b="1" dirty="0">
                <a:latin typeface="Barlow" panose="020B0604020202020204" charset="-18"/>
              </a:rPr>
              <a:t>Na ovoj kartici nalaze se odabrani programi poredani po prioritetima tzv. lista prioriteta. </a:t>
            </a:r>
          </a:p>
        </p:txBody>
      </p:sp>
    </p:spTree>
    <p:extLst>
      <p:ext uri="{BB962C8B-B14F-4D97-AF65-F5344CB8AC3E}">
        <p14:creationId xmlns:p14="http://schemas.microsoft.com/office/powerpoint/2010/main" val="22029150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8DCD2831-9368-47FA-8A4E-DB26EA6E3D9E}"/>
              </a:ext>
            </a:extLst>
          </p:cNvPr>
          <p:cNvPicPr>
            <a:picLocks noChangeAspect="1"/>
          </p:cNvPicPr>
          <p:nvPr/>
        </p:nvPicPr>
        <p:blipFill>
          <a:blip r:embed="rId3"/>
          <a:stretch>
            <a:fillRect/>
          </a:stretch>
        </p:blipFill>
        <p:spPr>
          <a:xfrm>
            <a:off x="686874" y="679315"/>
            <a:ext cx="10818253" cy="5499371"/>
          </a:xfrm>
          <a:prstGeom prst="rect">
            <a:avLst/>
          </a:prstGeom>
        </p:spPr>
      </p:pic>
      <p:sp>
        <p:nvSpPr>
          <p:cNvPr id="6" name="Elipsa 5">
            <a:extLst>
              <a:ext uri="{FF2B5EF4-FFF2-40B4-BE49-F238E27FC236}">
                <a16:creationId xmlns:a16="http://schemas.microsoft.com/office/drawing/2014/main" id="{C3C0A2AD-4513-48E2-B54D-88B9FE70D014}"/>
              </a:ext>
            </a:extLst>
          </p:cNvPr>
          <p:cNvSpPr/>
          <p:nvPr/>
        </p:nvSpPr>
        <p:spPr>
          <a:xfrm>
            <a:off x="686873" y="2887202"/>
            <a:ext cx="1799064" cy="451005"/>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grpSp>
        <p:nvGrpSpPr>
          <p:cNvPr id="9" name="Google Shape;683;p56">
            <a:extLst>
              <a:ext uri="{FF2B5EF4-FFF2-40B4-BE49-F238E27FC236}">
                <a16:creationId xmlns:a16="http://schemas.microsoft.com/office/drawing/2014/main" id="{2F2C25D4-2115-4A05-B67D-8FD63F598C9E}"/>
              </a:ext>
            </a:extLst>
          </p:cNvPr>
          <p:cNvGrpSpPr/>
          <p:nvPr/>
        </p:nvGrpSpPr>
        <p:grpSpPr>
          <a:xfrm>
            <a:off x="9481225" y="1232170"/>
            <a:ext cx="2334639" cy="1426927"/>
            <a:chOff x="1552150" y="303550"/>
            <a:chExt cx="6018600" cy="828456"/>
          </a:xfrm>
        </p:grpSpPr>
        <p:sp>
          <p:nvSpPr>
            <p:cNvPr id="10" name="Google Shape;684;p56">
              <a:extLst>
                <a:ext uri="{FF2B5EF4-FFF2-40B4-BE49-F238E27FC236}">
                  <a16:creationId xmlns:a16="http://schemas.microsoft.com/office/drawing/2014/main" id="{C6127847-C9EB-4334-B663-E85E1A1CA417}"/>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endParaRPr sz="2400"/>
            </a:p>
          </p:txBody>
        </p:sp>
        <p:sp>
          <p:nvSpPr>
            <p:cNvPr id="11" name="Google Shape;685;p56">
              <a:extLst>
                <a:ext uri="{FF2B5EF4-FFF2-40B4-BE49-F238E27FC236}">
                  <a16:creationId xmlns:a16="http://schemas.microsoft.com/office/drawing/2014/main" id="{1423C7CA-F5A3-47BE-A7CA-E39BA293788D}"/>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121900" tIns="121900" rIns="121900" bIns="121900" anchor="ctr" anchorCtr="0">
              <a:noAutofit/>
            </a:bodyPr>
            <a:lstStyle/>
            <a:p>
              <a:endParaRPr sz="2400"/>
            </a:p>
          </p:txBody>
        </p:sp>
      </p:grpSp>
      <p:sp>
        <p:nvSpPr>
          <p:cNvPr id="12" name="Elipsa 11">
            <a:extLst>
              <a:ext uri="{FF2B5EF4-FFF2-40B4-BE49-F238E27FC236}">
                <a16:creationId xmlns:a16="http://schemas.microsoft.com/office/drawing/2014/main" id="{5FF10518-357A-4B23-8022-9DB5F96A3A09}"/>
              </a:ext>
            </a:extLst>
          </p:cNvPr>
          <p:cNvSpPr/>
          <p:nvPr/>
        </p:nvSpPr>
        <p:spPr>
          <a:xfrm>
            <a:off x="9670698" y="2747456"/>
            <a:ext cx="1834429" cy="451005"/>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sp>
        <p:nvSpPr>
          <p:cNvPr id="13" name="Google Shape;726;p59">
            <a:extLst>
              <a:ext uri="{FF2B5EF4-FFF2-40B4-BE49-F238E27FC236}">
                <a16:creationId xmlns:a16="http://schemas.microsoft.com/office/drawing/2014/main" id="{B07037F9-1982-4796-A874-1554E238B6BA}"/>
              </a:ext>
            </a:extLst>
          </p:cNvPr>
          <p:cNvSpPr txBox="1">
            <a:spLocks/>
          </p:cNvSpPr>
          <p:nvPr/>
        </p:nvSpPr>
        <p:spPr>
          <a:xfrm>
            <a:off x="9481223" y="679315"/>
            <a:ext cx="2334639" cy="2119600"/>
          </a:xfrm>
          <a:prstGeom prst="rect">
            <a:avLst/>
          </a:prstGeom>
        </p:spPr>
        <p:txBody>
          <a:bodyPr spcFirstLastPara="1" wrap="square" lIns="121900" tIns="243833" rIns="12190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hr-HR" sz="1600" b="1" dirty="0">
                <a:effectLst>
                  <a:outerShdw blurRad="38100" dist="38100" dir="2700000" algn="tl">
                    <a:srgbClr val="000000">
                      <a:alpha val="43137"/>
                    </a:srgbClr>
                  </a:outerShdw>
                </a:effectLst>
                <a:latin typeface="Barlow" panose="00000500000000000000" pitchFamily="2" charset="-18"/>
              </a:rPr>
              <a:t>Uz pomoć strelica pomičeš programe po svojem prioritetu</a:t>
            </a:r>
          </a:p>
        </p:txBody>
      </p:sp>
    </p:spTree>
    <p:extLst>
      <p:ext uri="{BB962C8B-B14F-4D97-AF65-F5344CB8AC3E}">
        <p14:creationId xmlns:p14="http://schemas.microsoft.com/office/powerpoint/2010/main" val="24794169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131FE5BB-C630-46FC-AAB5-29F0975DCA62}"/>
              </a:ext>
            </a:extLst>
          </p:cNvPr>
          <p:cNvPicPr>
            <a:picLocks noChangeAspect="1"/>
          </p:cNvPicPr>
          <p:nvPr/>
        </p:nvPicPr>
        <p:blipFill>
          <a:blip r:embed="rId3"/>
          <a:stretch>
            <a:fillRect/>
          </a:stretch>
        </p:blipFill>
        <p:spPr>
          <a:xfrm>
            <a:off x="686874" y="666345"/>
            <a:ext cx="10818253" cy="5525311"/>
          </a:xfrm>
          <a:prstGeom prst="rect">
            <a:avLst/>
          </a:prstGeom>
        </p:spPr>
      </p:pic>
      <p:sp>
        <p:nvSpPr>
          <p:cNvPr id="8" name="Elipsa 7">
            <a:extLst>
              <a:ext uri="{FF2B5EF4-FFF2-40B4-BE49-F238E27FC236}">
                <a16:creationId xmlns:a16="http://schemas.microsoft.com/office/drawing/2014/main" id="{5585122A-9107-4D9E-8ACD-07B35B9AEBA2}"/>
              </a:ext>
            </a:extLst>
          </p:cNvPr>
          <p:cNvSpPr/>
          <p:nvPr/>
        </p:nvSpPr>
        <p:spPr>
          <a:xfrm>
            <a:off x="686873" y="2887202"/>
            <a:ext cx="1799064" cy="451005"/>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sp>
        <p:nvSpPr>
          <p:cNvPr id="9" name="Elipsa 8">
            <a:extLst>
              <a:ext uri="{FF2B5EF4-FFF2-40B4-BE49-F238E27FC236}">
                <a16:creationId xmlns:a16="http://schemas.microsoft.com/office/drawing/2014/main" id="{EA8AA751-BC05-46DF-950B-5A147E952566}"/>
              </a:ext>
            </a:extLst>
          </p:cNvPr>
          <p:cNvSpPr/>
          <p:nvPr/>
        </p:nvSpPr>
        <p:spPr>
          <a:xfrm>
            <a:off x="6272712" y="5740650"/>
            <a:ext cx="1799064" cy="451005"/>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grpSp>
        <p:nvGrpSpPr>
          <p:cNvPr id="13" name="Google Shape;683;p56">
            <a:extLst>
              <a:ext uri="{FF2B5EF4-FFF2-40B4-BE49-F238E27FC236}">
                <a16:creationId xmlns:a16="http://schemas.microsoft.com/office/drawing/2014/main" id="{2F2C25D4-2115-4A05-B67D-8FD63F598C9E}"/>
              </a:ext>
            </a:extLst>
          </p:cNvPr>
          <p:cNvGrpSpPr/>
          <p:nvPr/>
        </p:nvGrpSpPr>
        <p:grpSpPr>
          <a:xfrm>
            <a:off x="5853802" y="165978"/>
            <a:ext cx="2636885" cy="1644349"/>
            <a:chOff x="1552150" y="303550"/>
            <a:chExt cx="6018600" cy="828456"/>
          </a:xfrm>
        </p:grpSpPr>
        <p:sp>
          <p:nvSpPr>
            <p:cNvPr id="14" name="Google Shape;684;p56">
              <a:extLst>
                <a:ext uri="{FF2B5EF4-FFF2-40B4-BE49-F238E27FC236}">
                  <a16:creationId xmlns:a16="http://schemas.microsoft.com/office/drawing/2014/main" id="{C6127847-C9EB-4334-B663-E85E1A1CA417}"/>
                </a:ext>
              </a:extLst>
            </p:cNvPr>
            <p:cNvSpPr/>
            <p:nvPr/>
          </p:nvSpPr>
          <p:spPr>
            <a:xfrm rot="10800000">
              <a:off x="4359559" y="967306"/>
              <a:ext cx="411000" cy="164700"/>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endParaRPr sz="2400"/>
            </a:p>
          </p:txBody>
        </p:sp>
        <p:sp>
          <p:nvSpPr>
            <p:cNvPr id="15" name="Google Shape;685;p56">
              <a:extLst>
                <a:ext uri="{FF2B5EF4-FFF2-40B4-BE49-F238E27FC236}">
                  <a16:creationId xmlns:a16="http://schemas.microsoft.com/office/drawing/2014/main" id="{1423C7CA-F5A3-47BE-A7CA-E39BA293788D}"/>
                </a:ext>
              </a:extLst>
            </p:cNvPr>
            <p:cNvSpPr/>
            <p:nvPr/>
          </p:nvSpPr>
          <p:spPr>
            <a:xfrm>
              <a:off x="1552150" y="303550"/>
              <a:ext cx="6018600" cy="689700"/>
            </a:xfrm>
            <a:prstGeom prst="roundRect">
              <a:avLst>
                <a:gd name="adj" fmla="val 16667"/>
              </a:avLst>
            </a:prstGeom>
            <a:solidFill>
              <a:schemeClr val="accent4"/>
            </a:solidFill>
            <a:ln>
              <a:noFill/>
            </a:ln>
          </p:spPr>
          <p:txBody>
            <a:bodyPr spcFirstLastPara="1" wrap="square" lIns="121900" tIns="121900" rIns="121900" bIns="121900" anchor="ctr" anchorCtr="0">
              <a:noAutofit/>
            </a:bodyPr>
            <a:lstStyle/>
            <a:p>
              <a:endParaRPr sz="2400"/>
            </a:p>
          </p:txBody>
        </p:sp>
      </p:grpSp>
      <p:sp>
        <p:nvSpPr>
          <p:cNvPr id="2" name="Pravokutnik 1"/>
          <p:cNvSpPr/>
          <p:nvPr/>
        </p:nvSpPr>
        <p:spPr>
          <a:xfrm>
            <a:off x="5907238" y="165978"/>
            <a:ext cx="2530013" cy="1569660"/>
          </a:xfrm>
          <a:prstGeom prst="rect">
            <a:avLst/>
          </a:prstGeom>
        </p:spPr>
        <p:txBody>
          <a:bodyPr wrap="square">
            <a:spAutoFit/>
          </a:bodyPr>
          <a:lstStyle/>
          <a:p>
            <a:pPr algn="ctr"/>
            <a:r>
              <a:rPr lang="hr-HR" sz="1600" b="1" dirty="0">
                <a:latin typeface="Barlow" panose="020B0604020202020204" charset="-18"/>
              </a:rPr>
              <a:t>Klikom na gumb Dodaj program mogu se pretraživati i dodavati novi obrazovni programi na listu prioriteta. </a:t>
            </a:r>
          </a:p>
        </p:txBody>
      </p:sp>
    </p:spTree>
    <p:extLst>
      <p:ext uri="{BB962C8B-B14F-4D97-AF65-F5344CB8AC3E}">
        <p14:creationId xmlns:p14="http://schemas.microsoft.com/office/powerpoint/2010/main" val="168826327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idx="1"/>
          </p:nvPr>
        </p:nvSpPr>
        <p:spPr>
          <a:xfrm>
            <a:off x="457200" y="990600"/>
            <a:ext cx="11049000" cy="5486400"/>
          </a:xfrm>
        </p:spPr>
        <p:style>
          <a:lnRef idx="1">
            <a:schemeClr val="accent4"/>
          </a:lnRef>
          <a:fillRef idx="2">
            <a:schemeClr val="accent4"/>
          </a:fillRef>
          <a:effectRef idx="1">
            <a:schemeClr val="accent4"/>
          </a:effectRef>
          <a:fontRef idx="minor">
            <a:schemeClr val="dk1"/>
          </a:fontRef>
        </p:style>
        <p:txBody>
          <a:bodyPr/>
          <a:lstStyle/>
          <a:p>
            <a:pPr algn="just"/>
            <a:r>
              <a:rPr lang="hr-HR" sz="1800" dirty="0"/>
              <a:t>Programi obrazovanja koji se žele upisati, dodaju se na listu prioriteta koja se može mijenjati do roka navedenoga u </a:t>
            </a:r>
            <a:r>
              <a:rPr lang="hr-HR" sz="1800" dirty="0" smtClean="0"/>
              <a:t>Kalendaru  (</a:t>
            </a:r>
            <a:r>
              <a:rPr lang="hr-HR" sz="1800" b="1" dirty="0" smtClean="0"/>
              <a:t>8. </a:t>
            </a:r>
            <a:r>
              <a:rPr lang="hr-HR" sz="1800" b="1" dirty="0"/>
              <a:t>7. </a:t>
            </a:r>
            <a:r>
              <a:rPr lang="hr-HR" sz="1800" b="1" dirty="0" smtClean="0"/>
              <a:t>2024</a:t>
            </a:r>
            <a:r>
              <a:rPr lang="hr-HR" sz="1800" dirty="0" smtClean="0"/>
              <a:t>.).</a:t>
            </a:r>
          </a:p>
          <a:p>
            <a:pPr marL="203195" indent="0" algn="just">
              <a:buNone/>
            </a:pPr>
            <a:endParaRPr lang="hr-HR" sz="1800" dirty="0"/>
          </a:p>
          <a:p>
            <a:pPr algn="just"/>
            <a:r>
              <a:rPr lang="hr-HR" sz="1800" dirty="0"/>
              <a:t>Listu prioriteta treba pažljivo pripremiti tako da se na vrh liste postavi program obrazovanja koji se najviše želi upisati, a zatim i ostali, željenim redoslijedom. </a:t>
            </a:r>
            <a:endParaRPr lang="hr-HR" sz="1800" dirty="0" smtClean="0"/>
          </a:p>
          <a:p>
            <a:pPr algn="just"/>
            <a:endParaRPr lang="hr-HR" sz="1800" dirty="0"/>
          </a:p>
          <a:p>
            <a:pPr algn="just"/>
            <a:r>
              <a:rPr lang="hr-HR" sz="1800" dirty="0"/>
              <a:t>Važno je da kandidati provjere jesu li im svi programi obrazovanja na listi prioriteta poredani prema njihovim željama i mogućnostima jer nakon zaključavanja odabira programa odnosno škola, nikakve izmjene više neće biti moguće. Važno je, također, da se na listi prioriteta nalaze samo programi obrazovanja koje kandidat doista namjerava upisati</a:t>
            </a:r>
            <a:r>
              <a:rPr lang="hr-HR" sz="1800" dirty="0" smtClean="0"/>
              <a:t>.</a:t>
            </a:r>
          </a:p>
          <a:p>
            <a:pPr algn="just"/>
            <a:endParaRPr lang="hr-HR" sz="1800" dirty="0"/>
          </a:p>
          <a:p>
            <a:pPr algn="just"/>
            <a:r>
              <a:rPr lang="hr-HR" sz="1800" dirty="0" smtClean="0"/>
              <a:t>Programi </a:t>
            </a:r>
            <a:r>
              <a:rPr lang="hr-HR" sz="1800" dirty="0"/>
              <a:t>obrazovanja za koje škole provode dodatne provjere imaju raniji rok prijave te ih je nužno prijaviti do roka navedenog u </a:t>
            </a:r>
            <a:r>
              <a:rPr lang="hr-HR" sz="1800" dirty="0" smtClean="0"/>
              <a:t>Kalendaru. </a:t>
            </a:r>
            <a:r>
              <a:rPr lang="hr-HR" sz="1800" dirty="0"/>
              <a:t>Ne brisati programe s ranijim rokom prijave, jer ih kasnije nećete moći ponovno upisati! Dodatne bodove unose srednje škole u sustav</a:t>
            </a:r>
            <a:r>
              <a:rPr lang="hr-HR" sz="1800" dirty="0" smtClean="0"/>
              <a:t>.</a:t>
            </a:r>
          </a:p>
          <a:p>
            <a:pPr algn="just"/>
            <a:endParaRPr lang="hr-HR" sz="1800" dirty="0" smtClean="0"/>
          </a:p>
          <a:p>
            <a:pPr algn="just"/>
            <a:r>
              <a:rPr lang="hr-HR" sz="1800" dirty="0"/>
              <a:t>Ako kandidat nije zadovoljio potrebne preduvjete za upis nekog od prijavljenih programa obrazovanja, navedeno će biti vidljivo na detaljnom prikazu bodovanja za prijavljeni program obrazovanja u svakom trenutku. Kandidat takve programe obrazovanja može obrisati sa svoje liste, ako ne postoji mogućnost zadovoljenja potrebnih preduvjeta i, umjesto njih, prijaviti druge programe obrazovanja.</a:t>
            </a:r>
          </a:p>
          <a:p>
            <a:endParaRPr lang="hr-HR" dirty="0"/>
          </a:p>
        </p:txBody>
      </p:sp>
      <p:sp>
        <p:nvSpPr>
          <p:cNvPr id="2" name="Naslov 1"/>
          <p:cNvSpPr>
            <a:spLocks noGrp="1"/>
          </p:cNvSpPr>
          <p:nvPr>
            <p:ph type="title"/>
          </p:nvPr>
        </p:nvSpPr>
        <p:spPr>
          <a:xfrm>
            <a:off x="1502000" y="381000"/>
            <a:ext cx="9186800" cy="364000"/>
          </a:xfrm>
        </p:spPr>
        <p:txBody>
          <a:bodyPr/>
          <a:lstStyle/>
          <a:p>
            <a:r>
              <a:rPr lang="hr-HR" sz="4800" b="1" dirty="0">
                <a:solidFill>
                  <a:schemeClr val="accent4">
                    <a:lumMod val="75000"/>
                  </a:schemeClr>
                </a:solidFill>
              </a:rPr>
              <a:t>!!!</a:t>
            </a:r>
          </a:p>
        </p:txBody>
      </p:sp>
    </p:spTree>
    <p:extLst>
      <p:ext uri="{BB962C8B-B14F-4D97-AF65-F5344CB8AC3E}">
        <p14:creationId xmlns:p14="http://schemas.microsoft.com/office/powerpoint/2010/main" val="2248973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p:txBody>
          <a:bodyPr>
            <a:normAutofit/>
          </a:bodyPr>
          <a:lstStyle/>
          <a:p>
            <a:r>
              <a:rPr lang="hr-HR" dirty="0"/>
              <a:t>U I. razred srednjih škola Republike Hrvatske u programe redovitog obrazovanja u školskoj godini 2024./2025. planira se broj upisnih mjesta za ukupno 48.135 učenika u 2.189 razrednih </a:t>
            </a:r>
            <a:r>
              <a:rPr lang="hr-HR" dirty="0" smtClean="0"/>
              <a:t>odjela</a:t>
            </a:r>
            <a:endParaRPr lang="hr-HR" sz="2000" dirty="0"/>
          </a:p>
        </p:txBody>
      </p:sp>
      <p:sp>
        <p:nvSpPr>
          <p:cNvPr id="4" name="Rezervirano mjesto podnožja 3"/>
          <p:cNvSpPr>
            <a:spLocks noGrp="1"/>
          </p:cNvSpPr>
          <p:nvPr>
            <p:ph type="ftr" sz="quarter" idx="11"/>
          </p:nvPr>
        </p:nvSpPr>
        <p:spPr/>
        <p:txBody>
          <a:bodyPr/>
          <a:lstStyle/>
          <a:p>
            <a:pPr marL="12700">
              <a:lnSpc>
                <a:spcPts val="1375"/>
              </a:lnSpc>
            </a:pPr>
            <a:r>
              <a:rPr lang="hr-HR" spc="-10" smtClean="0"/>
              <a:t>Osnovna škola "M. A. Reljković" Cerna</a:t>
            </a:r>
            <a:endParaRPr lang="hr-HR" spc="-30" dirty="0"/>
          </a:p>
        </p:txBody>
      </p:sp>
      <p:pic>
        <p:nvPicPr>
          <p:cNvPr id="6" name="Slik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443" y="3726273"/>
            <a:ext cx="5886450" cy="2098755"/>
          </a:xfrm>
          <a:prstGeom prst="rect">
            <a:avLst/>
          </a:prstGeom>
        </p:spPr>
      </p:pic>
    </p:spTree>
    <p:extLst>
      <p:ext uri="{BB962C8B-B14F-4D97-AF65-F5344CB8AC3E}">
        <p14:creationId xmlns:p14="http://schemas.microsoft.com/office/powerpoint/2010/main" val="2757647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grpSp>
        <p:nvGrpSpPr>
          <p:cNvPr id="935" name="Google Shape;935;p65"/>
          <p:cNvGrpSpPr/>
          <p:nvPr/>
        </p:nvGrpSpPr>
        <p:grpSpPr>
          <a:xfrm>
            <a:off x="1662157" y="1970492"/>
            <a:ext cx="3188432" cy="4791827"/>
            <a:chOff x="484618" y="1477869"/>
            <a:chExt cx="2391324" cy="3593870"/>
          </a:xfrm>
        </p:grpSpPr>
        <p:grpSp>
          <p:nvGrpSpPr>
            <p:cNvPr id="936" name="Google Shape;936;p65"/>
            <p:cNvGrpSpPr/>
            <p:nvPr/>
          </p:nvGrpSpPr>
          <p:grpSpPr>
            <a:xfrm rot="-790651" flipH="1">
              <a:off x="572217" y="1619297"/>
              <a:ext cx="1347509" cy="924158"/>
              <a:chOff x="1255637" y="720502"/>
              <a:chExt cx="761125" cy="522000"/>
            </a:xfrm>
          </p:grpSpPr>
          <p:sp>
            <p:nvSpPr>
              <p:cNvPr id="937" name="Google Shape;937;p65"/>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rgbClr val="F79748"/>
              </a:solidFill>
              <a:ln>
                <a:noFill/>
              </a:ln>
            </p:spPr>
            <p:txBody>
              <a:bodyPr spcFirstLastPara="1" wrap="square" lIns="121900" tIns="121900" rIns="121900" bIns="121900" anchor="ctr" anchorCtr="0">
                <a:noAutofit/>
              </a:bodyPr>
              <a:lstStyle/>
              <a:p>
                <a:endParaRPr sz="2400"/>
              </a:p>
            </p:txBody>
          </p:sp>
          <p:sp>
            <p:nvSpPr>
              <p:cNvPr id="938" name="Google Shape;938;p65"/>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rgbClr val="FFAE64"/>
              </a:solidFill>
              <a:ln>
                <a:noFill/>
              </a:ln>
            </p:spPr>
            <p:txBody>
              <a:bodyPr spcFirstLastPara="1" wrap="square" lIns="121900" tIns="121900" rIns="121900" bIns="121900" anchor="ctr" anchorCtr="0">
                <a:noAutofit/>
              </a:bodyPr>
              <a:lstStyle/>
              <a:p>
                <a:endParaRPr sz="2400"/>
              </a:p>
            </p:txBody>
          </p:sp>
          <p:sp>
            <p:nvSpPr>
              <p:cNvPr id="939" name="Google Shape;939;p65"/>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40" name="Google Shape;940;p65"/>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41" name="Google Shape;941;p65"/>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grpSp>
          <p:nvGrpSpPr>
            <p:cNvPr id="942" name="Google Shape;942;p65"/>
            <p:cNvGrpSpPr/>
            <p:nvPr/>
          </p:nvGrpSpPr>
          <p:grpSpPr>
            <a:xfrm rot="329861" flipH="1">
              <a:off x="822501" y="1876861"/>
              <a:ext cx="1908825" cy="3110594"/>
              <a:chOff x="2251882" y="1797601"/>
              <a:chExt cx="1580604" cy="2575731"/>
            </a:xfrm>
          </p:grpSpPr>
          <p:sp>
            <p:nvSpPr>
              <p:cNvPr id="943" name="Google Shape;943;p65"/>
              <p:cNvSpPr/>
              <p:nvPr/>
            </p:nvSpPr>
            <p:spPr>
              <a:xfrm>
                <a:off x="2783754" y="1797601"/>
                <a:ext cx="1048732" cy="1213933"/>
              </a:xfrm>
              <a:custGeom>
                <a:avLst/>
                <a:gdLst/>
                <a:ahLst/>
                <a:cxnLst/>
                <a:rect l="l" t="t" r="r" b="b"/>
                <a:pathLst>
                  <a:path w="19197" h="22221" extrusionOk="0">
                    <a:moveTo>
                      <a:pt x="4910" y="1"/>
                    </a:moveTo>
                    <a:cubicBezTo>
                      <a:pt x="4494" y="1"/>
                      <a:pt x="2806" y="775"/>
                      <a:pt x="1661" y="2291"/>
                    </a:cubicBezTo>
                    <a:cubicBezTo>
                      <a:pt x="1" y="4488"/>
                      <a:pt x="1661" y="6128"/>
                      <a:pt x="1661" y="6128"/>
                    </a:cubicBezTo>
                    <a:lnTo>
                      <a:pt x="6908" y="15099"/>
                    </a:lnTo>
                    <a:lnTo>
                      <a:pt x="9019" y="22221"/>
                    </a:lnTo>
                    <a:cubicBezTo>
                      <a:pt x="9019" y="22221"/>
                      <a:pt x="15777" y="15662"/>
                      <a:pt x="17488" y="13981"/>
                    </a:cubicBezTo>
                    <a:cubicBezTo>
                      <a:pt x="19196" y="12300"/>
                      <a:pt x="18886" y="11331"/>
                      <a:pt x="15121" y="10275"/>
                    </a:cubicBezTo>
                    <a:cubicBezTo>
                      <a:pt x="14492" y="6883"/>
                      <a:pt x="11499" y="3545"/>
                      <a:pt x="9163" y="1922"/>
                    </a:cubicBezTo>
                    <a:lnTo>
                      <a:pt x="9163" y="1922"/>
                    </a:lnTo>
                    <a:cubicBezTo>
                      <a:pt x="9276" y="1931"/>
                      <a:pt x="9374" y="1936"/>
                      <a:pt x="9456" y="1936"/>
                    </a:cubicBezTo>
                    <a:cubicBezTo>
                      <a:pt x="10951" y="1936"/>
                      <a:pt x="7542" y="548"/>
                      <a:pt x="4544" y="467"/>
                    </a:cubicBezTo>
                    <a:cubicBezTo>
                      <a:pt x="5027" y="155"/>
                      <a:pt x="5095" y="1"/>
                      <a:pt x="4910"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944" name="Google Shape;944;p65"/>
              <p:cNvSpPr/>
              <p:nvPr/>
            </p:nvSpPr>
            <p:spPr>
              <a:xfrm>
                <a:off x="2631611" y="2112485"/>
                <a:ext cx="893638" cy="1143133"/>
              </a:xfrm>
              <a:custGeom>
                <a:avLst/>
                <a:gdLst/>
                <a:ahLst/>
                <a:cxnLst/>
                <a:rect l="l" t="t" r="r" b="b"/>
                <a:pathLst>
                  <a:path w="16358" h="20925" extrusionOk="0">
                    <a:moveTo>
                      <a:pt x="6754" y="0"/>
                    </a:moveTo>
                    <a:cubicBezTo>
                      <a:pt x="6015" y="0"/>
                      <a:pt x="5244" y="112"/>
                      <a:pt x="4446" y="364"/>
                    </a:cubicBezTo>
                    <a:cubicBezTo>
                      <a:pt x="4446" y="364"/>
                      <a:pt x="2191" y="4248"/>
                      <a:pt x="1023" y="9157"/>
                    </a:cubicBezTo>
                    <a:cubicBezTo>
                      <a:pt x="0" y="13466"/>
                      <a:pt x="1523" y="16772"/>
                      <a:pt x="6559" y="16772"/>
                    </a:cubicBezTo>
                    <a:cubicBezTo>
                      <a:pt x="7260" y="16772"/>
                      <a:pt x="8030" y="16708"/>
                      <a:pt x="8870" y="16573"/>
                    </a:cubicBezTo>
                    <a:lnTo>
                      <a:pt x="8870" y="16573"/>
                    </a:lnTo>
                    <a:cubicBezTo>
                      <a:pt x="8016" y="18193"/>
                      <a:pt x="5878" y="20912"/>
                      <a:pt x="5878" y="20912"/>
                    </a:cubicBezTo>
                    <a:cubicBezTo>
                      <a:pt x="5878" y="20912"/>
                      <a:pt x="6260" y="20925"/>
                      <a:pt x="6842" y="20925"/>
                    </a:cubicBezTo>
                    <a:cubicBezTo>
                      <a:pt x="8258" y="20925"/>
                      <a:pt x="10854" y="20849"/>
                      <a:pt x="11958" y="20331"/>
                    </a:cubicBezTo>
                    <a:cubicBezTo>
                      <a:pt x="11958" y="20331"/>
                      <a:pt x="11254" y="15125"/>
                      <a:pt x="14401" y="9707"/>
                    </a:cubicBezTo>
                    <a:cubicBezTo>
                      <a:pt x="15809" y="7435"/>
                      <a:pt x="16358" y="6793"/>
                      <a:pt x="16358" y="6793"/>
                    </a:cubicBezTo>
                    <a:cubicBezTo>
                      <a:pt x="16358" y="6793"/>
                      <a:pt x="12518" y="0"/>
                      <a:pt x="6754" y="0"/>
                    </a:cubicBezTo>
                    <a:close/>
                  </a:path>
                </a:pathLst>
              </a:custGeom>
              <a:solidFill>
                <a:srgbClr val="FCB28D"/>
              </a:solidFill>
              <a:ln>
                <a:noFill/>
              </a:ln>
            </p:spPr>
            <p:txBody>
              <a:bodyPr spcFirstLastPara="1" wrap="square" lIns="121900" tIns="121900" rIns="121900" bIns="121900" anchor="ctr" anchorCtr="0">
                <a:noAutofit/>
              </a:bodyPr>
              <a:lstStyle/>
              <a:p>
                <a:endParaRPr sz="2400"/>
              </a:p>
            </p:txBody>
          </p:sp>
          <p:sp>
            <p:nvSpPr>
              <p:cNvPr id="945" name="Google Shape;945;p65"/>
              <p:cNvSpPr/>
              <p:nvPr/>
            </p:nvSpPr>
            <p:spPr>
              <a:xfrm>
                <a:off x="3332452" y="2619556"/>
                <a:ext cx="235619" cy="217318"/>
              </a:xfrm>
              <a:custGeom>
                <a:avLst/>
                <a:gdLst/>
                <a:ahLst/>
                <a:cxnLst/>
                <a:rect l="l" t="t" r="r" b="b"/>
                <a:pathLst>
                  <a:path w="4313" h="3978" extrusionOk="0">
                    <a:moveTo>
                      <a:pt x="2946" y="1"/>
                    </a:moveTo>
                    <a:cubicBezTo>
                      <a:pt x="2157" y="1"/>
                      <a:pt x="1227" y="589"/>
                      <a:pt x="1227" y="589"/>
                    </a:cubicBezTo>
                    <a:lnTo>
                      <a:pt x="0" y="2840"/>
                    </a:lnTo>
                    <a:cubicBezTo>
                      <a:pt x="752" y="3660"/>
                      <a:pt x="1418" y="3977"/>
                      <a:pt x="1981" y="3977"/>
                    </a:cubicBezTo>
                    <a:cubicBezTo>
                      <a:pt x="3551" y="3977"/>
                      <a:pt x="4313" y="1500"/>
                      <a:pt x="3877" y="562"/>
                    </a:cubicBezTo>
                    <a:cubicBezTo>
                      <a:pt x="3684" y="142"/>
                      <a:pt x="3332" y="1"/>
                      <a:pt x="2946" y="1"/>
                    </a:cubicBezTo>
                    <a:close/>
                  </a:path>
                </a:pathLst>
              </a:custGeom>
              <a:solidFill>
                <a:srgbClr val="E0A18B"/>
              </a:solidFill>
              <a:ln>
                <a:noFill/>
              </a:ln>
            </p:spPr>
            <p:txBody>
              <a:bodyPr spcFirstLastPara="1" wrap="square" lIns="121900" tIns="121900" rIns="121900" bIns="121900" anchor="ctr" anchorCtr="0">
                <a:noAutofit/>
              </a:bodyPr>
              <a:lstStyle/>
              <a:p>
                <a:endParaRPr sz="2400"/>
              </a:p>
            </p:txBody>
          </p:sp>
          <p:sp>
            <p:nvSpPr>
              <p:cNvPr id="946" name="Google Shape;946;p65"/>
              <p:cNvSpPr/>
              <p:nvPr/>
            </p:nvSpPr>
            <p:spPr>
              <a:xfrm>
                <a:off x="2844994" y="2656922"/>
                <a:ext cx="344551" cy="286043"/>
              </a:xfrm>
              <a:custGeom>
                <a:avLst/>
                <a:gdLst/>
                <a:ahLst/>
                <a:cxnLst/>
                <a:rect l="l" t="t" r="r" b="b"/>
                <a:pathLst>
                  <a:path w="6307" h="5236" extrusionOk="0">
                    <a:moveTo>
                      <a:pt x="6307" y="1"/>
                    </a:moveTo>
                    <a:lnTo>
                      <a:pt x="6307" y="1"/>
                    </a:lnTo>
                    <a:cubicBezTo>
                      <a:pt x="4817" y="472"/>
                      <a:pt x="379" y="1305"/>
                      <a:pt x="379" y="1305"/>
                    </a:cubicBezTo>
                    <a:cubicBezTo>
                      <a:pt x="379" y="1305"/>
                      <a:pt x="1" y="4900"/>
                      <a:pt x="2012" y="5214"/>
                    </a:cubicBezTo>
                    <a:cubicBezTo>
                      <a:pt x="2107" y="5228"/>
                      <a:pt x="2202" y="5236"/>
                      <a:pt x="2297" y="5236"/>
                    </a:cubicBezTo>
                    <a:cubicBezTo>
                      <a:pt x="4213" y="5236"/>
                      <a:pt x="6105" y="2305"/>
                      <a:pt x="6307" y="1"/>
                    </a:cubicBezTo>
                    <a:close/>
                  </a:path>
                </a:pathLst>
              </a:custGeom>
              <a:solidFill>
                <a:srgbClr val="252422"/>
              </a:solidFill>
              <a:ln>
                <a:noFill/>
              </a:ln>
            </p:spPr>
            <p:txBody>
              <a:bodyPr spcFirstLastPara="1" wrap="square" lIns="121900" tIns="121900" rIns="121900" bIns="121900" anchor="ctr" anchorCtr="0">
                <a:noAutofit/>
              </a:bodyPr>
              <a:lstStyle/>
              <a:p>
                <a:endParaRPr sz="2400"/>
              </a:p>
            </p:txBody>
          </p:sp>
          <p:sp>
            <p:nvSpPr>
              <p:cNvPr id="947" name="Google Shape;947;p65"/>
              <p:cNvSpPr/>
              <p:nvPr/>
            </p:nvSpPr>
            <p:spPr>
              <a:xfrm>
                <a:off x="2975394" y="2656922"/>
                <a:ext cx="214150" cy="89265"/>
              </a:xfrm>
              <a:custGeom>
                <a:avLst/>
                <a:gdLst/>
                <a:ahLst/>
                <a:cxnLst/>
                <a:rect l="l" t="t" r="r" b="b"/>
                <a:pathLst>
                  <a:path w="3920" h="1634" extrusionOk="0">
                    <a:moveTo>
                      <a:pt x="3920" y="1"/>
                    </a:moveTo>
                    <a:lnTo>
                      <a:pt x="3920" y="1"/>
                    </a:lnTo>
                    <a:cubicBezTo>
                      <a:pt x="3096" y="260"/>
                      <a:pt x="1378" y="629"/>
                      <a:pt x="1" y="909"/>
                    </a:cubicBezTo>
                    <a:lnTo>
                      <a:pt x="1" y="1633"/>
                    </a:lnTo>
                    <a:lnTo>
                      <a:pt x="3687" y="1182"/>
                    </a:lnTo>
                    <a:cubicBezTo>
                      <a:pt x="3804" y="783"/>
                      <a:pt x="3886" y="383"/>
                      <a:pt x="3920"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948" name="Google Shape;948;p65"/>
              <p:cNvSpPr/>
              <p:nvPr/>
            </p:nvSpPr>
            <p:spPr>
              <a:xfrm>
                <a:off x="2941305" y="2836380"/>
                <a:ext cx="172303" cy="106583"/>
              </a:xfrm>
              <a:custGeom>
                <a:avLst/>
                <a:gdLst/>
                <a:ahLst/>
                <a:cxnLst/>
                <a:rect l="l" t="t" r="r" b="b"/>
                <a:pathLst>
                  <a:path w="3154" h="1951" extrusionOk="0">
                    <a:moveTo>
                      <a:pt x="2193" y="1"/>
                    </a:moveTo>
                    <a:cubicBezTo>
                      <a:pt x="1495" y="1"/>
                      <a:pt x="663" y="394"/>
                      <a:pt x="0" y="1867"/>
                    </a:cubicBezTo>
                    <a:cubicBezTo>
                      <a:pt x="79" y="1894"/>
                      <a:pt x="161" y="1915"/>
                      <a:pt x="249" y="1929"/>
                    </a:cubicBezTo>
                    <a:cubicBezTo>
                      <a:pt x="345" y="1944"/>
                      <a:pt x="440" y="1951"/>
                      <a:pt x="536" y="1951"/>
                    </a:cubicBezTo>
                    <a:cubicBezTo>
                      <a:pt x="1483" y="1951"/>
                      <a:pt x="2421" y="1233"/>
                      <a:pt x="3153" y="234"/>
                    </a:cubicBezTo>
                    <a:cubicBezTo>
                      <a:pt x="2902" y="113"/>
                      <a:pt x="2567" y="1"/>
                      <a:pt x="2193" y="1"/>
                    </a:cubicBezTo>
                    <a:close/>
                  </a:path>
                </a:pathLst>
              </a:custGeom>
              <a:solidFill>
                <a:srgbClr val="B74425"/>
              </a:solidFill>
              <a:ln>
                <a:noFill/>
              </a:ln>
            </p:spPr>
            <p:txBody>
              <a:bodyPr spcFirstLastPara="1" wrap="square" lIns="121900" tIns="121900" rIns="121900" bIns="121900" anchor="ctr" anchorCtr="0">
                <a:noAutofit/>
              </a:bodyPr>
              <a:lstStyle/>
              <a:p>
                <a:endParaRPr sz="2400"/>
              </a:p>
            </p:txBody>
          </p:sp>
          <p:sp>
            <p:nvSpPr>
              <p:cNvPr id="949" name="Google Shape;949;p65"/>
              <p:cNvSpPr/>
              <p:nvPr/>
            </p:nvSpPr>
            <p:spPr>
              <a:xfrm>
                <a:off x="2812708" y="2566237"/>
                <a:ext cx="108823" cy="111008"/>
              </a:xfrm>
              <a:custGeom>
                <a:avLst/>
                <a:gdLst/>
                <a:ahLst/>
                <a:cxnLst/>
                <a:rect l="l" t="t" r="r" b="b"/>
                <a:pathLst>
                  <a:path w="1992" h="2032" extrusionOk="0">
                    <a:moveTo>
                      <a:pt x="0" y="1"/>
                    </a:moveTo>
                    <a:lnTo>
                      <a:pt x="82" y="338"/>
                    </a:lnTo>
                    <a:cubicBezTo>
                      <a:pt x="141" y="574"/>
                      <a:pt x="216" y="793"/>
                      <a:pt x="314" y="1008"/>
                    </a:cubicBezTo>
                    <a:cubicBezTo>
                      <a:pt x="417" y="1220"/>
                      <a:pt x="540" y="1428"/>
                      <a:pt x="701" y="1603"/>
                    </a:cubicBezTo>
                    <a:cubicBezTo>
                      <a:pt x="861" y="1784"/>
                      <a:pt x="1063" y="1934"/>
                      <a:pt x="1298" y="2002"/>
                    </a:cubicBezTo>
                    <a:cubicBezTo>
                      <a:pt x="1383" y="2023"/>
                      <a:pt x="1469" y="2032"/>
                      <a:pt x="1553" y="2032"/>
                    </a:cubicBezTo>
                    <a:cubicBezTo>
                      <a:pt x="1706" y="2032"/>
                      <a:pt x="1855" y="2001"/>
                      <a:pt x="1992" y="1948"/>
                    </a:cubicBezTo>
                    <a:lnTo>
                      <a:pt x="1992" y="1948"/>
                    </a:lnTo>
                    <a:cubicBezTo>
                      <a:pt x="1910" y="1957"/>
                      <a:pt x="1829" y="1964"/>
                      <a:pt x="1750" y="1964"/>
                    </a:cubicBezTo>
                    <a:cubicBezTo>
                      <a:pt x="1606" y="1964"/>
                      <a:pt x="1467" y="1943"/>
                      <a:pt x="1339" y="1886"/>
                    </a:cubicBezTo>
                    <a:cubicBezTo>
                      <a:pt x="1142" y="1800"/>
                      <a:pt x="981" y="1650"/>
                      <a:pt x="851" y="1480"/>
                    </a:cubicBezTo>
                    <a:cubicBezTo>
                      <a:pt x="721" y="1308"/>
                      <a:pt x="612" y="1114"/>
                      <a:pt x="530" y="912"/>
                    </a:cubicBezTo>
                    <a:cubicBezTo>
                      <a:pt x="492" y="819"/>
                      <a:pt x="456" y="724"/>
                      <a:pt x="423" y="628"/>
                    </a:cubicBezTo>
                    <a:lnTo>
                      <a:pt x="423" y="628"/>
                    </a:lnTo>
                    <a:cubicBezTo>
                      <a:pt x="757" y="870"/>
                      <a:pt x="1092" y="1109"/>
                      <a:pt x="1435" y="1339"/>
                    </a:cubicBezTo>
                    <a:lnTo>
                      <a:pt x="1544" y="1411"/>
                    </a:lnTo>
                    <a:lnTo>
                      <a:pt x="1575" y="1295"/>
                    </a:lnTo>
                    <a:cubicBezTo>
                      <a:pt x="1623" y="1103"/>
                      <a:pt x="1671" y="912"/>
                      <a:pt x="1716" y="718"/>
                    </a:cubicBezTo>
                    <a:cubicBezTo>
                      <a:pt x="1757" y="523"/>
                      <a:pt x="1804" y="332"/>
                      <a:pt x="1842" y="137"/>
                    </a:cubicBezTo>
                    <a:lnTo>
                      <a:pt x="1842" y="137"/>
                    </a:lnTo>
                    <a:cubicBezTo>
                      <a:pt x="1760" y="318"/>
                      <a:pt x="1688" y="502"/>
                      <a:pt x="1613" y="687"/>
                    </a:cubicBezTo>
                    <a:cubicBezTo>
                      <a:pt x="1557" y="831"/>
                      <a:pt x="1503" y="976"/>
                      <a:pt x="1449" y="1120"/>
                    </a:cubicBezTo>
                    <a:lnTo>
                      <a:pt x="1449" y="1120"/>
                    </a:lnTo>
                    <a:cubicBezTo>
                      <a:pt x="1068" y="806"/>
                      <a:pt x="672" y="510"/>
                      <a:pt x="281" y="212"/>
                    </a:cubicBezTo>
                    <a:lnTo>
                      <a:pt x="0" y="1"/>
                    </a:lnTo>
                    <a:close/>
                  </a:path>
                </a:pathLst>
              </a:custGeom>
              <a:solidFill>
                <a:srgbClr val="C67C66"/>
              </a:solidFill>
              <a:ln>
                <a:noFill/>
              </a:ln>
            </p:spPr>
            <p:txBody>
              <a:bodyPr spcFirstLastPara="1" wrap="square" lIns="121900" tIns="121900" rIns="121900" bIns="121900" anchor="ctr" anchorCtr="0">
                <a:noAutofit/>
              </a:bodyPr>
              <a:lstStyle/>
              <a:p>
                <a:endParaRPr sz="2400"/>
              </a:p>
            </p:txBody>
          </p:sp>
          <p:sp>
            <p:nvSpPr>
              <p:cNvPr id="950" name="Google Shape;950;p65"/>
              <p:cNvSpPr/>
              <p:nvPr/>
            </p:nvSpPr>
            <p:spPr>
              <a:xfrm>
                <a:off x="3360094" y="2666045"/>
                <a:ext cx="148976" cy="93253"/>
              </a:xfrm>
              <a:custGeom>
                <a:avLst/>
                <a:gdLst/>
                <a:ahLst/>
                <a:cxnLst/>
                <a:rect l="l" t="t" r="r" b="b"/>
                <a:pathLst>
                  <a:path w="2727" h="1707" extrusionOk="0">
                    <a:moveTo>
                      <a:pt x="2301" y="1"/>
                    </a:moveTo>
                    <a:cubicBezTo>
                      <a:pt x="2019" y="1"/>
                      <a:pt x="1772" y="104"/>
                      <a:pt x="1534" y="206"/>
                    </a:cubicBezTo>
                    <a:cubicBezTo>
                      <a:pt x="1291" y="318"/>
                      <a:pt x="1063" y="452"/>
                      <a:pt x="840" y="595"/>
                    </a:cubicBezTo>
                    <a:cubicBezTo>
                      <a:pt x="615" y="736"/>
                      <a:pt x="403" y="892"/>
                      <a:pt x="194" y="1053"/>
                    </a:cubicBezTo>
                    <a:lnTo>
                      <a:pt x="41" y="1169"/>
                    </a:lnTo>
                    <a:lnTo>
                      <a:pt x="215" y="1234"/>
                    </a:lnTo>
                    <a:cubicBezTo>
                      <a:pt x="308" y="1272"/>
                      <a:pt x="403" y="1310"/>
                      <a:pt x="481" y="1357"/>
                    </a:cubicBezTo>
                    <a:cubicBezTo>
                      <a:pt x="519" y="1381"/>
                      <a:pt x="557" y="1412"/>
                      <a:pt x="571" y="1433"/>
                    </a:cubicBezTo>
                    <a:cubicBezTo>
                      <a:pt x="577" y="1442"/>
                      <a:pt x="577" y="1442"/>
                      <a:pt x="581" y="1449"/>
                    </a:cubicBezTo>
                    <a:cubicBezTo>
                      <a:pt x="581" y="1456"/>
                      <a:pt x="571" y="1469"/>
                      <a:pt x="557" y="1483"/>
                    </a:cubicBezTo>
                    <a:cubicBezTo>
                      <a:pt x="499" y="1538"/>
                      <a:pt x="396" y="1583"/>
                      <a:pt x="301" y="1613"/>
                    </a:cubicBezTo>
                    <a:cubicBezTo>
                      <a:pt x="205" y="1651"/>
                      <a:pt x="103" y="1678"/>
                      <a:pt x="0" y="1706"/>
                    </a:cubicBezTo>
                    <a:cubicBezTo>
                      <a:pt x="25" y="1706"/>
                      <a:pt x="49" y="1707"/>
                      <a:pt x="74" y="1707"/>
                    </a:cubicBezTo>
                    <a:cubicBezTo>
                      <a:pt x="155" y="1707"/>
                      <a:pt x="237" y="1702"/>
                      <a:pt x="321" y="1692"/>
                    </a:cubicBezTo>
                    <a:cubicBezTo>
                      <a:pt x="427" y="1671"/>
                      <a:pt x="533" y="1661"/>
                      <a:pt x="642" y="1589"/>
                    </a:cubicBezTo>
                    <a:cubicBezTo>
                      <a:pt x="670" y="1569"/>
                      <a:pt x="700" y="1545"/>
                      <a:pt x="717" y="1501"/>
                    </a:cubicBezTo>
                    <a:cubicBezTo>
                      <a:pt x="738" y="1456"/>
                      <a:pt x="731" y="1401"/>
                      <a:pt x="714" y="1364"/>
                    </a:cubicBezTo>
                    <a:cubicBezTo>
                      <a:pt x="680" y="1289"/>
                      <a:pt x="632" y="1251"/>
                      <a:pt x="588" y="1214"/>
                    </a:cubicBezTo>
                    <a:cubicBezTo>
                      <a:pt x="546" y="1182"/>
                      <a:pt x="505" y="1155"/>
                      <a:pt x="463" y="1130"/>
                    </a:cubicBezTo>
                    <a:lnTo>
                      <a:pt x="463" y="1130"/>
                    </a:lnTo>
                    <a:cubicBezTo>
                      <a:pt x="632" y="1021"/>
                      <a:pt x="801" y="910"/>
                      <a:pt x="973" y="804"/>
                    </a:cubicBezTo>
                    <a:cubicBezTo>
                      <a:pt x="1192" y="667"/>
                      <a:pt x="1411" y="534"/>
                      <a:pt x="1637" y="414"/>
                    </a:cubicBezTo>
                    <a:cubicBezTo>
                      <a:pt x="1862" y="298"/>
                      <a:pt x="2097" y="182"/>
                      <a:pt x="2330" y="158"/>
                    </a:cubicBezTo>
                    <a:cubicBezTo>
                      <a:pt x="2343" y="156"/>
                      <a:pt x="2356" y="156"/>
                      <a:pt x="2369" y="156"/>
                    </a:cubicBezTo>
                    <a:cubicBezTo>
                      <a:pt x="2467" y="156"/>
                      <a:pt x="2555" y="190"/>
                      <a:pt x="2603" y="281"/>
                    </a:cubicBezTo>
                    <a:cubicBezTo>
                      <a:pt x="2654" y="383"/>
                      <a:pt x="2658" y="520"/>
                      <a:pt x="2641" y="650"/>
                    </a:cubicBezTo>
                    <a:cubicBezTo>
                      <a:pt x="2692" y="527"/>
                      <a:pt x="2726" y="390"/>
                      <a:pt x="2688" y="247"/>
                    </a:cubicBezTo>
                    <a:cubicBezTo>
                      <a:pt x="2668" y="175"/>
                      <a:pt x="2617" y="104"/>
                      <a:pt x="2548" y="63"/>
                    </a:cubicBezTo>
                    <a:cubicBezTo>
                      <a:pt x="2480" y="22"/>
                      <a:pt x="2401" y="8"/>
                      <a:pt x="2330" y="1"/>
                    </a:cubicBezTo>
                    <a:cubicBezTo>
                      <a:pt x="2320" y="1"/>
                      <a:pt x="2311" y="1"/>
                      <a:pt x="2301" y="1"/>
                    </a:cubicBezTo>
                    <a:close/>
                  </a:path>
                </a:pathLst>
              </a:custGeom>
              <a:solidFill>
                <a:srgbClr val="C67C66"/>
              </a:solidFill>
              <a:ln>
                <a:noFill/>
              </a:ln>
            </p:spPr>
            <p:txBody>
              <a:bodyPr spcFirstLastPara="1" wrap="square" lIns="121900" tIns="121900" rIns="121900" bIns="121900" anchor="ctr" anchorCtr="0">
                <a:noAutofit/>
              </a:bodyPr>
              <a:lstStyle/>
              <a:p>
                <a:endParaRPr sz="2400"/>
              </a:p>
            </p:txBody>
          </p:sp>
          <p:sp>
            <p:nvSpPr>
              <p:cNvPr id="951" name="Google Shape;951;p65"/>
              <p:cNvSpPr/>
              <p:nvPr/>
            </p:nvSpPr>
            <p:spPr>
              <a:xfrm>
                <a:off x="2984353" y="2522315"/>
                <a:ext cx="48074" cy="69599"/>
              </a:xfrm>
              <a:custGeom>
                <a:avLst/>
                <a:gdLst/>
                <a:ahLst/>
                <a:cxnLst/>
                <a:rect l="l" t="t" r="r" b="b"/>
                <a:pathLst>
                  <a:path w="880" h="1274" extrusionOk="0">
                    <a:moveTo>
                      <a:pt x="569" y="1"/>
                    </a:moveTo>
                    <a:cubicBezTo>
                      <a:pt x="395" y="1"/>
                      <a:pt x="193" y="226"/>
                      <a:pt x="103" y="538"/>
                    </a:cubicBezTo>
                    <a:cubicBezTo>
                      <a:pt x="1" y="887"/>
                      <a:pt x="73" y="1210"/>
                      <a:pt x="258" y="1265"/>
                    </a:cubicBezTo>
                    <a:cubicBezTo>
                      <a:pt x="276" y="1271"/>
                      <a:pt x="295" y="1273"/>
                      <a:pt x="313" y="1273"/>
                    </a:cubicBezTo>
                    <a:cubicBezTo>
                      <a:pt x="489" y="1273"/>
                      <a:pt x="687" y="1050"/>
                      <a:pt x="780" y="736"/>
                    </a:cubicBezTo>
                    <a:cubicBezTo>
                      <a:pt x="879" y="387"/>
                      <a:pt x="811" y="63"/>
                      <a:pt x="623" y="8"/>
                    </a:cubicBezTo>
                    <a:cubicBezTo>
                      <a:pt x="605" y="3"/>
                      <a:pt x="587" y="1"/>
                      <a:pt x="569" y="1"/>
                    </a:cubicBezTo>
                    <a:close/>
                  </a:path>
                </a:pathLst>
              </a:custGeom>
              <a:solidFill>
                <a:srgbClr val="252422"/>
              </a:solidFill>
              <a:ln>
                <a:noFill/>
              </a:ln>
            </p:spPr>
            <p:txBody>
              <a:bodyPr spcFirstLastPara="1" wrap="square" lIns="121900" tIns="121900" rIns="121900" bIns="121900" anchor="ctr" anchorCtr="0">
                <a:noAutofit/>
              </a:bodyPr>
              <a:lstStyle/>
              <a:p>
                <a:endParaRPr sz="2400"/>
              </a:p>
            </p:txBody>
          </p:sp>
          <p:sp>
            <p:nvSpPr>
              <p:cNvPr id="952" name="Google Shape;952;p65"/>
              <p:cNvSpPr/>
              <p:nvPr/>
            </p:nvSpPr>
            <p:spPr>
              <a:xfrm>
                <a:off x="2848709" y="2519693"/>
                <a:ext cx="48020" cy="69435"/>
              </a:xfrm>
              <a:custGeom>
                <a:avLst/>
                <a:gdLst/>
                <a:ahLst/>
                <a:cxnLst/>
                <a:rect l="l" t="t" r="r" b="b"/>
                <a:pathLst>
                  <a:path w="879" h="1271" extrusionOk="0">
                    <a:moveTo>
                      <a:pt x="567" y="0"/>
                    </a:moveTo>
                    <a:cubicBezTo>
                      <a:pt x="391" y="0"/>
                      <a:pt x="192" y="223"/>
                      <a:pt x="100" y="538"/>
                    </a:cubicBezTo>
                    <a:cubicBezTo>
                      <a:pt x="1" y="883"/>
                      <a:pt x="69" y="1208"/>
                      <a:pt x="257" y="1262"/>
                    </a:cubicBezTo>
                    <a:cubicBezTo>
                      <a:pt x="275" y="1268"/>
                      <a:pt x="294" y="1270"/>
                      <a:pt x="313" y="1270"/>
                    </a:cubicBezTo>
                    <a:cubicBezTo>
                      <a:pt x="488" y="1270"/>
                      <a:pt x="687" y="1048"/>
                      <a:pt x="776" y="733"/>
                    </a:cubicBezTo>
                    <a:cubicBezTo>
                      <a:pt x="879" y="388"/>
                      <a:pt x="811" y="63"/>
                      <a:pt x="623" y="8"/>
                    </a:cubicBezTo>
                    <a:cubicBezTo>
                      <a:pt x="605" y="3"/>
                      <a:pt x="586" y="0"/>
                      <a:pt x="567" y="0"/>
                    </a:cubicBezTo>
                    <a:close/>
                  </a:path>
                </a:pathLst>
              </a:custGeom>
              <a:solidFill>
                <a:srgbClr val="252422"/>
              </a:solidFill>
              <a:ln>
                <a:noFill/>
              </a:ln>
            </p:spPr>
            <p:txBody>
              <a:bodyPr spcFirstLastPara="1" wrap="square" lIns="121900" tIns="121900" rIns="121900" bIns="121900" anchor="ctr" anchorCtr="0">
                <a:noAutofit/>
              </a:bodyPr>
              <a:lstStyle/>
              <a:p>
                <a:endParaRPr sz="2400"/>
              </a:p>
            </p:txBody>
          </p:sp>
          <p:sp>
            <p:nvSpPr>
              <p:cNvPr id="953" name="Google Shape;953;p65"/>
              <p:cNvSpPr/>
              <p:nvPr/>
            </p:nvSpPr>
            <p:spPr>
              <a:xfrm>
                <a:off x="3017623" y="2346627"/>
                <a:ext cx="148976" cy="94783"/>
              </a:xfrm>
              <a:custGeom>
                <a:avLst/>
                <a:gdLst/>
                <a:ahLst/>
                <a:cxnLst/>
                <a:rect l="l" t="t" r="r" b="b"/>
                <a:pathLst>
                  <a:path w="2727" h="1735" extrusionOk="0">
                    <a:moveTo>
                      <a:pt x="1774" y="1"/>
                    </a:moveTo>
                    <a:cubicBezTo>
                      <a:pt x="986" y="1"/>
                      <a:pt x="0" y="1058"/>
                      <a:pt x="0" y="1058"/>
                    </a:cubicBezTo>
                    <a:lnTo>
                      <a:pt x="2726" y="1735"/>
                    </a:lnTo>
                    <a:cubicBezTo>
                      <a:pt x="2675" y="409"/>
                      <a:pt x="2263" y="1"/>
                      <a:pt x="1774"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954" name="Google Shape;954;p65"/>
              <p:cNvSpPr/>
              <p:nvPr/>
            </p:nvSpPr>
            <p:spPr>
              <a:xfrm>
                <a:off x="2823907" y="2361923"/>
                <a:ext cx="129418" cy="79487"/>
              </a:xfrm>
              <a:custGeom>
                <a:avLst/>
                <a:gdLst/>
                <a:ahLst/>
                <a:cxnLst/>
                <a:rect l="l" t="t" r="r" b="b"/>
                <a:pathLst>
                  <a:path w="2369" h="1455" extrusionOk="0">
                    <a:moveTo>
                      <a:pt x="1546" y="1"/>
                    </a:moveTo>
                    <a:cubicBezTo>
                      <a:pt x="1178" y="1"/>
                      <a:pt x="672" y="342"/>
                      <a:pt x="0" y="1455"/>
                    </a:cubicBezTo>
                    <a:lnTo>
                      <a:pt x="2368" y="867"/>
                    </a:lnTo>
                    <a:cubicBezTo>
                      <a:pt x="2368" y="867"/>
                      <a:pt x="2132" y="1"/>
                      <a:pt x="1546"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955" name="Google Shape;955;p65"/>
              <p:cNvSpPr/>
              <p:nvPr/>
            </p:nvSpPr>
            <p:spPr>
              <a:xfrm>
                <a:off x="2251882" y="2759243"/>
                <a:ext cx="565967" cy="1116364"/>
              </a:xfrm>
              <a:custGeom>
                <a:avLst/>
                <a:gdLst/>
                <a:ahLst/>
                <a:cxnLst/>
                <a:rect l="l" t="t" r="r" b="b"/>
                <a:pathLst>
                  <a:path w="10360" h="20435" extrusionOk="0">
                    <a:moveTo>
                      <a:pt x="4536" y="1"/>
                    </a:moveTo>
                    <a:cubicBezTo>
                      <a:pt x="4308" y="1"/>
                      <a:pt x="3679" y="809"/>
                      <a:pt x="3411" y="1902"/>
                    </a:cubicBezTo>
                    <a:cubicBezTo>
                      <a:pt x="3263" y="2801"/>
                      <a:pt x="3411" y="3921"/>
                      <a:pt x="3411" y="3921"/>
                    </a:cubicBezTo>
                    <a:cubicBezTo>
                      <a:pt x="3411" y="3921"/>
                      <a:pt x="3247" y="3474"/>
                      <a:pt x="2994" y="3474"/>
                    </a:cubicBezTo>
                    <a:cubicBezTo>
                      <a:pt x="2847" y="3474"/>
                      <a:pt x="2670" y="3625"/>
                      <a:pt x="2478" y="4105"/>
                    </a:cubicBezTo>
                    <a:cubicBezTo>
                      <a:pt x="1579" y="4369"/>
                      <a:pt x="1579" y="5302"/>
                      <a:pt x="2591" y="6237"/>
                    </a:cubicBezTo>
                    <a:cubicBezTo>
                      <a:pt x="2328" y="7170"/>
                      <a:pt x="2888" y="7433"/>
                      <a:pt x="2888" y="7433"/>
                    </a:cubicBezTo>
                    <a:cubicBezTo>
                      <a:pt x="2888" y="7433"/>
                      <a:pt x="1" y="16435"/>
                      <a:pt x="1818" y="19311"/>
                    </a:cubicBezTo>
                    <a:cubicBezTo>
                      <a:pt x="2342" y="20140"/>
                      <a:pt x="3273" y="20435"/>
                      <a:pt x="4333" y="20435"/>
                    </a:cubicBezTo>
                    <a:cubicBezTo>
                      <a:pt x="6952" y="20435"/>
                      <a:pt x="10359" y="18634"/>
                      <a:pt x="10359" y="18634"/>
                    </a:cubicBezTo>
                    <a:lnTo>
                      <a:pt x="6324" y="14716"/>
                    </a:lnTo>
                    <a:lnTo>
                      <a:pt x="4606" y="15837"/>
                    </a:lnTo>
                    <a:lnTo>
                      <a:pt x="4606" y="7505"/>
                    </a:lnTo>
                    <a:cubicBezTo>
                      <a:pt x="4606" y="7505"/>
                      <a:pt x="5883" y="6620"/>
                      <a:pt x="6645" y="5830"/>
                    </a:cubicBezTo>
                    <a:cubicBezTo>
                      <a:pt x="7408" y="5042"/>
                      <a:pt x="6512" y="4779"/>
                      <a:pt x="5429" y="4444"/>
                    </a:cubicBezTo>
                    <a:cubicBezTo>
                      <a:pt x="5955" y="1783"/>
                      <a:pt x="6739" y="683"/>
                      <a:pt x="6313" y="683"/>
                    </a:cubicBezTo>
                    <a:cubicBezTo>
                      <a:pt x="6254" y="683"/>
                      <a:pt x="6173" y="704"/>
                      <a:pt x="6065" y="744"/>
                    </a:cubicBezTo>
                    <a:cubicBezTo>
                      <a:pt x="5166" y="1079"/>
                      <a:pt x="4308" y="3883"/>
                      <a:pt x="4308" y="3883"/>
                    </a:cubicBezTo>
                    <a:cubicBezTo>
                      <a:pt x="4308" y="3883"/>
                      <a:pt x="4272" y="1448"/>
                      <a:pt x="4568" y="423"/>
                    </a:cubicBezTo>
                    <a:cubicBezTo>
                      <a:pt x="4654" y="130"/>
                      <a:pt x="4627" y="1"/>
                      <a:pt x="4536" y="1"/>
                    </a:cubicBezTo>
                    <a:close/>
                  </a:path>
                </a:pathLst>
              </a:custGeom>
              <a:solidFill>
                <a:srgbClr val="FCB28D"/>
              </a:solidFill>
              <a:ln>
                <a:noFill/>
              </a:ln>
            </p:spPr>
            <p:txBody>
              <a:bodyPr spcFirstLastPara="1" wrap="square" lIns="121900" tIns="121900" rIns="121900" bIns="121900" anchor="ctr" anchorCtr="0">
                <a:noAutofit/>
              </a:bodyPr>
              <a:lstStyle/>
              <a:p>
                <a:endParaRPr sz="2400"/>
              </a:p>
            </p:txBody>
          </p:sp>
          <p:sp>
            <p:nvSpPr>
              <p:cNvPr id="956" name="Google Shape;956;p65"/>
              <p:cNvSpPr/>
              <p:nvPr/>
            </p:nvSpPr>
            <p:spPr>
              <a:xfrm>
                <a:off x="2563598" y="3195732"/>
                <a:ext cx="1132261" cy="1163237"/>
              </a:xfrm>
              <a:custGeom>
                <a:avLst/>
                <a:gdLst/>
                <a:ahLst/>
                <a:cxnLst/>
                <a:rect l="l" t="t" r="r" b="b"/>
                <a:pathLst>
                  <a:path w="20726" h="21293" extrusionOk="0">
                    <a:moveTo>
                      <a:pt x="13620" y="1"/>
                    </a:moveTo>
                    <a:cubicBezTo>
                      <a:pt x="13338" y="1"/>
                      <a:pt x="13163" y="30"/>
                      <a:pt x="13163" y="30"/>
                    </a:cubicBezTo>
                    <a:cubicBezTo>
                      <a:pt x="13163" y="30"/>
                      <a:pt x="11164" y="717"/>
                      <a:pt x="9553" y="717"/>
                    </a:cubicBezTo>
                    <a:cubicBezTo>
                      <a:pt x="8822" y="717"/>
                      <a:pt x="8171" y="576"/>
                      <a:pt x="7823" y="164"/>
                    </a:cubicBezTo>
                    <a:lnTo>
                      <a:pt x="6914" y="891"/>
                    </a:lnTo>
                    <a:lnTo>
                      <a:pt x="0" y="6490"/>
                    </a:lnTo>
                    <a:lnTo>
                      <a:pt x="2739" y="10375"/>
                    </a:lnTo>
                    <a:cubicBezTo>
                      <a:pt x="2739" y="10375"/>
                      <a:pt x="1144" y="14586"/>
                      <a:pt x="0" y="19575"/>
                    </a:cubicBezTo>
                    <a:cubicBezTo>
                      <a:pt x="4335" y="20719"/>
                      <a:pt x="16968" y="21293"/>
                      <a:pt x="16968" y="21293"/>
                    </a:cubicBezTo>
                    <a:lnTo>
                      <a:pt x="15701" y="11188"/>
                    </a:lnTo>
                    <a:lnTo>
                      <a:pt x="20726" y="9647"/>
                    </a:lnTo>
                    <a:cubicBezTo>
                      <a:pt x="20726" y="9647"/>
                      <a:pt x="17918" y="2364"/>
                      <a:pt x="16135" y="932"/>
                    </a:cubicBezTo>
                    <a:cubicBezTo>
                      <a:pt x="15259" y="130"/>
                      <a:pt x="14208" y="1"/>
                      <a:pt x="13620"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957" name="Google Shape;957;p65"/>
              <p:cNvSpPr/>
              <p:nvPr/>
            </p:nvSpPr>
            <p:spPr>
              <a:xfrm>
                <a:off x="2713228" y="3467241"/>
                <a:ext cx="121005" cy="295275"/>
              </a:xfrm>
              <a:custGeom>
                <a:avLst/>
                <a:gdLst/>
                <a:ahLst/>
                <a:cxnLst/>
                <a:rect l="l" t="t" r="r" b="b"/>
                <a:pathLst>
                  <a:path w="2215" h="5405" extrusionOk="0">
                    <a:moveTo>
                      <a:pt x="2214" y="0"/>
                    </a:moveTo>
                    <a:lnTo>
                      <a:pt x="2214" y="0"/>
                    </a:lnTo>
                    <a:cubicBezTo>
                      <a:pt x="1684" y="827"/>
                      <a:pt x="1279" y="1722"/>
                      <a:pt x="913" y="2624"/>
                    </a:cubicBezTo>
                    <a:cubicBezTo>
                      <a:pt x="554" y="3533"/>
                      <a:pt x="229" y="4455"/>
                      <a:pt x="0" y="5405"/>
                    </a:cubicBezTo>
                    <a:cubicBezTo>
                      <a:pt x="414" y="4520"/>
                      <a:pt x="779" y="3618"/>
                      <a:pt x="1145" y="2716"/>
                    </a:cubicBezTo>
                    <a:cubicBezTo>
                      <a:pt x="1504" y="1814"/>
                      <a:pt x="1866" y="916"/>
                      <a:pt x="2214" y="0"/>
                    </a:cubicBezTo>
                    <a:close/>
                  </a:path>
                </a:pathLst>
              </a:custGeom>
              <a:solidFill>
                <a:srgbClr val="EFEFEF"/>
              </a:solidFill>
              <a:ln>
                <a:noFill/>
              </a:ln>
            </p:spPr>
            <p:txBody>
              <a:bodyPr spcFirstLastPara="1" wrap="square" lIns="121900" tIns="121900" rIns="121900" bIns="121900" anchor="ctr" anchorCtr="0">
                <a:noAutofit/>
              </a:bodyPr>
              <a:lstStyle/>
              <a:p>
                <a:endParaRPr sz="2400"/>
              </a:p>
            </p:txBody>
          </p:sp>
          <p:sp>
            <p:nvSpPr>
              <p:cNvPr id="958" name="Google Shape;958;p65"/>
              <p:cNvSpPr/>
              <p:nvPr/>
            </p:nvSpPr>
            <p:spPr>
              <a:xfrm>
                <a:off x="2949664" y="3195678"/>
                <a:ext cx="371265" cy="96531"/>
              </a:xfrm>
              <a:custGeom>
                <a:avLst/>
                <a:gdLst/>
                <a:ahLst/>
                <a:cxnLst/>
                <a:rect l="l" t="t" r="r" b="b"/>
                <a:pathLst>
                  <a:path w="6796" h="1767" extrusionOk="0">
                    <a:moveTo>
                      <a:pt x="6561" y="1"/>
                    </a:moveTo>
                    <a:cubicBezTo>
                      <a:pt x="6274" y="1"/>
                      <a:pt x="6096" y="31"/>
                      <a:pt x="6096" y="31"/>
                    </a:cubicBezTo>
                    <a:cubicBezTo>
                      <a:pt x="6096" y="31"/>
                      <a:pt x="4097" y="718"/>
                      <a:pt x="2486" y="718"/>
                    </a:cubicBezTo>
                    <a:cubicBezTo>
                      <a:pt x="1755" y="718"/>
                      <a:pt x="1104" y="577"/>
                      <a:pt x="756" y="165"/>
                    </a:cubicBezTo>
                    <a:lnTo>
                      <a:pt x="1" y="766"/>
                    </a:lnTo>
                    <a:cubicBezTo>
                      <a:pt x="244" y="1162"/>
                      <a:pt x="818" y="1767"/>
                      <a:pt x="2059" y="1767"/>
                    </a:cubicBezTo>
                    <a:cubicBezTo>
                      <a:pt x="3101" y="1767"/>
                      <a:pt x="4613" y="1341"/>
                      <a:pt x="6796" y="8"/>
                    </a:cubicBezTo>
                    <a:cubicBezTo>
                      <a:pt x="6712" y="3"/>
                      <a:pt x="6633" y="1"/>
                      <a:pt x="6561" y="1"/>
                    </a:cubicBezTo>
                    <a:close/>
                  </a:path>
                </a:pathLst>
              </a:custGeom>
              <a:solidFill>
                <a:srgbClr val="EFEFEF"/>
              </a:solidFill>
              <a:ln>
                <a:noFill/>
              </a:ln>
            </p:spPr>
            <p:txBody>
              <a:bodyPr spcFirstLastPara="1" wrap="square" lIns="121900" tIns="121900" rIns="121900" bIns="121900" anchor="ctr" anchorCtr="0">
                <a:noAutofit/>
              </a:bodyPr>
              <a:lstStyle/>
              <a:p>
                <a:endParaRPr sz="2400"/>
              </a:p>
            </p:txBody>
          </p:sp>
          <p:sp>
            <p:nvSpPr>
              <p:cNvPr id="959" name="Google Shape;959;p65"/>
              <p:cNvSpPr/>
              <p:nvPr/>
            </p:nvSpPr>
            <p:spPr>
              <a:xfrm>
                <a:off x="3325733" y="3614850"/>
                <a:ext cx="95603" cy="223437"/>
              </a:xfrm>
              <a:custGeom>
                <a:avLst/>
                <a:gdLst/>
                <a:ahLst/>
                <a:cxnLst/>
                <a:rect l="l" t="t" r="r" b="b"/>
                <a:pathLst>
                  <a:path w="1750" h="4090" extrusionOk="0">
                    <a:moveTo>
                      <a:pt x="123" y="0"/>
                    </a:moveTo>
                    <a:cubicBezTo>
                      <a:pt x="93" y="328"/>
                      <a:pt x="65" y="660"/>
                      <a:pt x="49" y="988"/>
                    </a:cubicBezTo>
                    <a:cubicBezTo>
                      <a:pt x="28" y="1315"/>
                      <a:pt x="17" y="1643"/>
                      <a:pt x="11" y="1975"/>
                    </a:cubicBezTo>
                    <a:cubicBezTo>
                      <a:pt x="0" y="2303"/>
                      <a:pt x="0" y="2631"/>
                      <a:pt x="0" y="2959"/>
                    </a:cubicBezTo>
                    <a:cubicBezTo>
                      <a:pt x="0" y="3286"/>
                      <a:pt x="8" y="3619"/>
                      <a:pt x="17" y="3946"/>
                    </a:cubicBezTo>
                    <a:lnTo>
                      <a:pt x="21" y="4090"/>
                    </a:lnTo>
                    <a:lnTo>
                      <a:pt x="154" y="4049"/>
                    </a:lnTo>
                    <a:cubicBezTo>
                      <a:pt x="421" y="3970"/>
                      <a:pt x="687" y="3885"/>
                      <a:pt x="954" y="3796"/>
                    </a:cubicBezTo>
                    <a:cubicBezTo>
                      <a:pt x="1087" y="3755"/>
                      <a:pt x="1220" y="3707"/>
                      <a:pt x="1353" y="3660"/>
                    </a:cubicBezTo>
                    <a:cubicBezTo>
                      <a:pt x="1483" y="3614"/>
                      <a:pt x="1616" y="3567"/>
                      <a:pt x="1750" y="3516"/>
                    </a:cubicBezTo>
                    <a:lnTo>
                      <a:pt x="1750" y="3516"/>
                    </a:lnTo>
                    <a:cubicBezTo>
                      <a:pt x="1610" y="3532"/>
                      <a:pt x="1469" y="3560"/>
                      <a:pt x="1333" y="3584"/>
                    </a:cubicBezTo>
                    <a:cubicBezTo>
                      <a:pt x="1192" y="3611"/>
                      <a:pt x="1056" y="3632"/>
                      <a:pt x="919" y="3663"/>
                    </a:cubicBezTo>
                    <a:cubicBezTo>
                      <a:pt x="690" y="3708"/>
                      <a:pt x="463" y="3758"/>
                      <a:pt x="237" y="3808"/>
                    </a:cubicBezTo>
                    <a:lnTo>
                      <a:pt x="237" y="3808"/>
                    </a:lnTo>
                    <a:cubicBezTo>
                      <a:pt x="244" y="3525"/>
                      <a:pt x="247" y="3240"/>
                      <a:pt x="249" y="2959"/>
                    </a:cubicBezTo>
                    <a:cubicBezTo>
                      <a:pt x="249" y="2631"/>
                      <a:pt x="249" y="2303"/>
                      <a:pt x="240" y="1975"/>
                    </a:cubicBezTo>
                    <a:cubicBezTo>
                      <a:pt x="233" y="1643"/>
                      <a:pt x="219" y="1315"/>
                      <a:pt x="202" y="988"/>
                    </a:cubicBezTo>
                    <a:cubicBezTo>
                      <a:pt x="185" y="660"/>
                      <a:pt x="158" y="328"/>
                      <a:pt x="123" y="0"/>
                    </a:cubicBezTo>
                    <a:close/>
                  </a:path>
                </a:pathLst>
              </a:custGeom>
              <a:solidFill>
                <a:srgbClr val="EFEFEF"/>
              </a:solidFill>
              <a:ln>
                <a:noFill/>
              </a:ln>
            </p:spPr>
            <p:txBody>
              <a:bodyPr spcFirstLastPara="1" wrap="square" lIns="121900" tIns="121900" rIns="121900" bIns="121900" anchor="ctr" anchorCtr="0">
                <a:noAutofit/>
              </a:bodyPr>
              <a:lstStyle/>
              <a:p>
                <a:endParaRPr sz="2400"/>
              </a:p>
            </p:txBody>
          </p:sp>
          <p:sp>
            <p:nvSpPr>
              <p:cNvPr id="960" name="Google Shape;960;p65"/>
              <p:cNvSpPr/>
              <p:nvPr/>
            </p:nvSpPr>
            <p:spPr>
              <a:xfrm>
                <a:off x="3360094" y="3731866"/>
                <a:ext cx="412839" cy="641465"/>
              </a:xfrm>
              <a:custGeom>
                <a:avLst/>
                <a:gdLst/>
                <a:ahLst/>
                <a:cxnLst/>
                <a:rect l="l" t="t" r="r" b="b"/>
                <a:pathLst>
                  <a:path w="7557" h="11742" extrusionOk="0">
                    <a:moveTo>
                      <a:pt x="5592" y="1"/>
                    </a:moveTo>
                    <a:lnTo>
                      <a:pt x="1787" y="1169"/>
                    </a:lnTo>
                    <a:lnTo>
                      <a:pt x="3494" y="5617"/>
                    </a:lnTo>
                    <a:lnTo>
                      <a:pt x="0" y="11520"/>
                    </a:lnTo>
                    <a:lnTo>
                      <a:pt x="3276" y="11741"/>
                    </a:lnTo>
                    <a:lnTo>
                      <a:pt x="7557" y="5617"/>
                    </a:lnTo>
                    <a:lnTo>
                      <a:pt x="5592" y="1"/>
                    </a:lnTo>
                    <a:close/>
                  </a:path>
                </a:pathLst>
              </a:custGeom>
              <a:solidFill>
                <a:srgbClr val="FCB28D"/>
              </a:solidFill>
              <a:ln>
                <a:noFill/>
              </a:ln>
            </p:spPr>
            <p:txBody>
              <a:bodyPr spcFirstLastPara="1" wrap="square" lIns="121900" tIns="121900" rIns="121900" bIns="121900" anchor="ctr" anchorCtr="0">
                <a:noAutofit/>
              </a:bodyPr>
              <a:lstStyle/>
              <a:p>
                <a:endParaRPr sz="2400"/>
              </a:p>
            </p:txBody>
          </p:sp>
          <p:sp>
            <p:nvSpPr>
              <p:cNvPr id="961" name="Google Shape;961;p65"/>
              <p:cNvSpPr/>
              <p:nvPr/>
            </p:nvSpPr>
            <p:spPr>
              <a:xfrm>
                <a:off x="2454557" y="2998356"/>
                <a:ext cx="103469" cy="100519"/>
              </a:xfrm>
              <a:custGeom>
                <a:avLst/>
                <a:gdLst/>
                <a:ahLst/>
                <a:cxnLst/>
                <a:rect l="l" t="t" r="r" b="b"/>
                <a:pathLst>
                  <a:path w="1894" h="1840" extrusionOk="0">
                    <a:moveTo>
                      <a:pt x="1111" y="1"/>
                    </a:moveTo>
                    <a:cubicBezTo>
                      <a:pt x="1075" y="1"/>
                      <a:pt x="1039" y="1"/>
                      <a:pt x="1002" y="2"/>
                    </a:cubicBezTo>
                    <a:cubicBezTo>
                      <a:pt x="882" y="9"/>
                      <a:pt x="770" y="6"/>
                      <a:pt x="636" y="29"/>
                    </a:cubicBezTo>
                    <a:cubicBezTo>
                      <a:pt x="602" y="36"/>
                      <a:pt x="568" y="47"/>
                      <a:pt x="530" y="74"/>
                    </a:cubicBezTo>
                    <a:cubicBezTo>
                      <a:pt x="493" y="94"/>
                      <a:pt x="466" y="162"/>
                      <a:pt x="475" y="207"/>
                    </a:cubicBezTo>
                    <a:cubicBezTo>
                      <a:pt x="496" y="299"/>
                      <a:pt x="544" y="343"/>
                      <a:pt x="585" y="395"/>
                    </a:cubicBezTo>
                    <a:cubicBezTo>
                      <a:pt x="770" y="572"/>
                      <a:pt x="978" y="692"/>
                      <a:pt x="1183" y="818"/>
                    </a:cubicBezTo>
                    <a:cubicBezTo>
                      <a:pt x="1220" y="840"/>
                      <a:pt x="1257" y="862"/>
                      <a:pt x="1294" y="883"/>
                    </a:cubicBezTo>
                    <a:lnTo>
                      <a:pt x="1294" y="883"/>
                    </a:lnTo>
                    <a:cubicBezTo>
                      <a:pt x="1250" y="879"/>
                      <a:pt x="1206" y="877"/>
                      <a:pt x="1161" y="877"/>
                    </a:cubicBezTo>
                    <a:cubicBezTo>
                      <a:pt x="1008" y="877"/>
                      <a:pt x="854" y="900"/>
                      <a:pt x="708" y="952"/>
                    </a:cubicBezTo>
                    <a:cubicBezTo>
                      <a:pt x="513" y="1013"/>
                      <a:pt x="343" y="1143"/>
                      <a:pt x="226" y="1303"/>
                    </a:cubicBezTo>
                    <a:cubicBezTo>
                      <a:pt x="103" y="1464"/>
                      <a:pt x="45" y="1655"/>
                      <a:pt x="1" y="1840"/>
                    </a:cubicBezTo>
                    <a:cubicBezTo>
                      <a:pt x="76" y="1666"/>
                      <a:pt x="152" y="1485"/>
                      <a:pt x="284" y="1351"/>
                    </a:cubicBezTo>
                    <a:cubicBezTo>
                      <a:pt x="407" y="1215"/>
                      <a:pt x="565" y="1109"/>
                      <a:pt x="742" y="1064"/>
                    </a:cubicBezTo>
                    <a:cubicBezTo>
                      <a:pt x="858" y="1033"/>
                      <a:pt x="976" y="1021"/>
                      <a:pt x="1096" y="1021"/>
                    </a:cubicBezTo>
                    <a:cubicBezTo>
                      <a:pt x="1160" y="1021"/>
                      <a:pt x="1224" y="1024"/>
                      <a:pt x="1289" y="1030"/>
                    </a:cubicBezTo>
                    <a:cubicBezTo>
                      <a:pt x="1473" y="1048"/>
                      <a:pt x="1658" y="1092"/>
                      <a:pt x="1825" y="1160"/>
                    </a:cubicBezTo>
                    <a:lnTo>
                      <a:pt x="1894" y="1013"/>
                    </a:lnTo>
                    <a:cubicBezTo>
                      <a:pt x="1681" y="904"/>
                      <a:pt x="1470" y="798"/>
                      <a:pt x="1262" y="685"/>
                    </a:cubicBezTo>
                    <a:cubicBezTo>
                      <a:pt x="1057" y="569"/>
                      <a:pt x="848" y="446"/>
                      <a:pt x="684" y="296"/>
                    </a:cubicBezTo>
                    <a:cubicBezTo>
                      <a:pt x="643" y="261"/>
                      <a:pt x="606" y="214"/>
                      <a:pt x="598" y="190"/>
                    </a:cubicBezTo>
                    <a:cubicBezTo>
                      <a:pt x="598" y="176"/>
                      <a:pt x="592" y="176"/>
                      <a:pt x="606" y="166"/>
                    </a:cubicBezTo>
                    <a:cubicBezTo>
                      <a:pt x="616" y="156"/>
                      <a:pt x="639" y="146"/>
                      <a:pt x="664" y="138"/>
                    </a:cubicBezTo>
                    <a:cubicBezTo>
                      <a:pt x="766" y="111"/>
                      <a:pt x="893" y="105"/>
                      <a:pt x="1008" y="91"/>
                    </a:cubicBezTo>
                    <a:cubicBezTo>
                      <a:pt x="1172" y="74"/>
                      <a:pt x="1337" y="50"/>
                      <a:pt x="1501" y="50"/>
                    </a:cubicBezTo>
                    <a:cubicBezTo>
                      <a:pt x="1574" y="50"/>
                      <a:pt x="1647" y="54"/>
                      <a:pt x="1719" y="67"/>
                    </a:cubicBezTo>
                    <a:cubicBezTo>
                      <a:pt x="1607" y="15"/>
                      <a:pt x="1484" y="15"/>
                      <a:pt x="1364" y="6"/>
                    </a:cubicBezTo>
                    <a:cubicBezTo>
                      <a:pt x="1280" y="3"/>
                      <a:pt x="1196" y="1"/>
                      <a:pt x="1111" y="1"/>
                    </a:cubicBezTo>
                    <a:close/>
                  </a:path>
                </a:pathLst>
              </a:custGeom>
              <a:solidFill>
                <a:srgbClr val="C67C66"/>
              </a:solidFill>
              <a:ln>
                <a:noFill/>
              </a:ln>
            </p:spPr>
            <p:txBody>
              <a:bodyPr spcFirstLastPara="1" wrap="square" lIns="121900" tIns="121900" rIns="121900" bIns="121900" anchor="ctr" anchorCtr="0">
                <a:noAutofit/>
              </a:bodyPr>
              <a:lstStyle/>
              <a:p>
                <a:endParaRPr sz="2400"/>
              </a:p>
            </p:txBody>
          </p:sp>
          <p:sp>
            <p:nvSpPr>
              <p:cNvPr id="962" name="Google Shape;962;p65"/>
              <p:cNvSpPr/>
              <p:nvPr/>
            </p:nvSpPr>
            <p:spPr>
              <a:xfrm>
                <a:off x="2393372" y="2967654"/>
                <a:ext cx="60312" cy="136848"/>
              </a:xfrm>
              <a:custGeom>
                <a:avLst/>
                <a:gdLst/>
                <a:ahLst/>
                <a:cxnLst/>
                <a:rect l="l" t="t" r="r" b="b"/>
                <a:pathLst>
                  <a:path w="1104" h="2505" extrusionOk="0">
                    <a:moveTo>
                      <a:pt x="772" y="0"/>
                    </a:moveTo>
                    <a:cubicBezTo>
                      <a:pt x="807" y="178"/>
                      <a:pt x="837" y="355"/>
                      <a:pt x="865" y="533"/>
                    </a:cubicBezTo>
                    <a:cubicBezTo>
                      <a:pt x="895" y="711"/>
                      <a:pt x="912" y="892"/>
                      <a:pt x="923" y="1066"/>
                    </a:cubicBezTo>
                    <a:cubicBezTo>
                      <a:pt x="930" y="1237"/>
                      <a:pt x="930" y="1425"/>
                      <a:pt x="865" y="1551"/>
                    </a:cubicBezTo>
                    <a:cubicBezTo>
                      <a:pt x="830" y="1616"/>
                      <a:pt x="783" y="1640"/>
                      <a:pt x="714" y="1640"/>
                    </a:cubicBezTo>
                    <a:cubicBezTo>
                      <a:pt x="646" y="1640"/>
                      <a:pt x="567" y="1613"/>
                      <a:pt x="489" y="1578"/>
                    </a:cubicBezTo>
                    <a:lnTo>
                      <a:pt x="370" y="1528"/>
                    </a:lnTo>
                    <a:lnTo>
                      <a:pt x="380" y="1654"/>
                    </a:lnTo>
                    <a:cubicBezTo>
                      <a:pt x="397" y="1838"/>
                      <a:pt x="403" y="2029"/>
                      <a:pt x="370" y="2211"/>
                    </a:cubicBezTo>
                    <a:cubicBezTo>
                      <a:pt x="352" y="2296"/>
                      <a:pt x="325" y="2389"/>
                      <a:pt x="257" y="2436"/>
                    </a:cubicBezTo>
                    <a:cubicBezTo>
                      <a:pt x="230" y="2454"/>
                      <a:pt x="199" y="2462"/>
                      <a:pt x="166" y="2462"/>
                    </a:cubicBezTo>
                    <a:cubicBezTo>
                      <a:pt x="114" y="2462"/>
                      <a:pt x="55" y="2443"/>
                      <a:pt x="1" y="2422"/>
                    </a:cubicBezTo>
                    <a:lnTo>
                      <a:pt x="1" y="2422"/>
                    </a:lnTo>
                    <a:cubicBezTo>
                      <a:pt x="56" y="2463"/>
                      <a:pt x="126" y="2505"/>
                      <a:pt x="201" y="2505"/>
                    </a:cubicBezTo>
                    <a:cubicBezTo>
                      <a:pt x="228" y="2505"/>
                      <a:pt x="256" y="2500"/>
                      <a:pt x="284" y="2487"/>
                    </a:cubicBezTo>
                    <a:cubicBezTo>
                      <a:pt x="390" y="2439"/>
                      <a:pt x="438" y="2330"/>
                      <a:pt x="468" y="2234"/>
                    </a:cubicBezTo>
                    <a:cubicBezTo>
                      <a:pt x="503" y="2138"/>
                      <a:pt x="516" y="2040"/>
                      <a:pt x="526" y="1941"/>
                    </a:cubicBezTo>
                    <a:cubicBezTo>
                      <a:pt x="533" y="1883"/>
                      <a:pt x="535" y="1825"/>
                      <a:pt x="536" y="1767"/>
                    </a:cubicBezTo>
                    <a:lnTo>
                      <a:pt x="536" y="1767"/>
                    </a:lnTo>
                    <a:cubicBezTo>
                      <a:pt x="590" y="1787"/>
                      <a:pt x="649" y="1802"/>
                      <a:pt x="714" y="1804"/>
                    </a:cubicBezTo>
                    <a:cubicBezTo>
                      <a:pt x="721" y="1805"/>
                      <a:pt x="728" y="1805"/>
                      <a:pt x="735" y="1805"/>
                    </a:cubicBezTo>
                    <a:cubicBezTo>
                      <a:pt x="844" y="1805"/>
                      <a:pt x="967" y="1730"/>
                      <a:pt x="1008" y="1633"/>
                    </a:cubicBezTo>
                    <a:cubicBezTo>
                      <a:pt x="1103" y="1432"/>
                      <a:pt x="1087" y="1237"/>
                      <a:pt x="1070" y="1052"/>
                    </a:cubicBezTo>
                    <a:cubicBezTo>
                      <a:pt x="1053" y="868"/>
                      <a:pt x="1005" y="691"/>
                      <a:pt x="960" y="513"/>
                    </a:cubicBezTo>
                    <a:cubicBezTo>
                      <a:pt x="912" y="339"/>
                      <a:pt x="848" y="164"/>
                      <a:pt x="772" y="0"/>
                    </a:cubicBezTo>
                    <a:close/>
                  </a:path>
                </a:pathLst>
              </a:custGeom>
              <a:solidFill>
                <a:srgbClr val="C67C66"/>
              </a:solidFill>
              <a:ln>
                <a:noFill/>
              </a:ln>
            </p:spPr>
            <p:txBody>
              <a:bodyPr spcFirstLastPara="1" wrap="square" lIns="121900" tIns="121900" rIns="121900" bIns="121900" anchor="ctr" anchorCtr="0">
                <a:noAutofit/>
              </a:bodyPr>
              <a:lstStyle/>
              <a:p>
                <a:endParaRPr sz="2400"/>
              </a:p>
            </p:txBody>
          </p:sp>
          <p:sp>
            <p:nvSpPr>
              <p:cNvPr id="963" name="Google Shape;963;p65"/>
              <p:cNvSpPr/>
              <p:nvPr/>
            </p:nvSpPr>
            <p:spPr>
              <a:xfrm>
                <a:off x="2380480" y="2985901"/>
                <a:ext cx="37749" cy="71729"/>
              </a:xfrm>
              <a:custGeom>
                <a:avLst/>
                <a:gdLst/>
                <a:ahLst/>
                <a:cxnLst/>
                <a:rect l="l" t="t" r="r" b="b"/>
                <a:pathLst>
                  <a:path w="691" h="1313" extrusionOk="0">
                    <a:moveTo>
                      <a:pt x="1" y="1"/>
                    </a:moveTo>
                    <a:cubicBezTo>
                      <a:pt x="4" y="261"/>
                      <a:pt x="83" y="507"/>
                      <a:pt x="192" y="739"/>
                    </a:cubicBezTo>
                    <a:cubicBezTo>
                      <a:pt x="305" y="964"/>
                      <a:pt x="462" y="1190"/>
                      <a:pt x="691" y="1313"/>
                    </a:cubicBezTo>
                    <a:cubicBezTo>
                      <a:pt x="557" y="1094"/>
                      <a:pt x="448" y="886"/>
                      <a:pt x="339" y="664"/>
                    </a:cubicBezTo>
                    <a:cubicBezTo>
                      <a:pt x="233" y="445"/>
                      <a:pt x="134" y="223"/>
                      <a:pt x="1" y="1"/>
                    </a:cubicBezTo>
                    <a:close/>
                  </a:path>
                </a:pathLst>
              </a:custGeom>
              <a:solidFill>
                <a:srgbClr val="C67C66"/>
              </a:solidFill>
              <a:ln>
                <a:noFill/>
              </a:ln>
            </p:spPr>
            <p:txBody>
              <a:bodyPr spcFirstLastPara="1" wrap="square" lIns="121900" tIns="121900" rIns="121900" bIns="121900" anchor="ctr" anchorCtr="0">
                <a:noAutofit/>
              </a:bodyPr>
              <a:lstStyle/>
              <a:p>
                <a:endParaRPr sz="2400"/>
              </a:p>
            </p:txBody>
          </p:sp>
          <p:sp>
            <p:nvSpPr>
              <p:cNvPr id="964" name="Google Shape;964;p65"/>
              <p:cNvSpPr/>
              <p:nvPr/>
            </p:nvSpPr>
            <p:spPr>
              <a:xfrm>
                <a:off x="2439316" y="2976504"/>
                <a:ext cx="91615" cy="17318"/>
              </a:xfrm>
              <a:custGeom>
                <a:avLst/>
                <a:gdLst/>
                <a:ahLst/>
                <a:cxnLst/>
                <a:rect l="l" t="t" r="r" b="b"/>
                <a:pathLst>
                  <a:path w="1677" h="317" extrusionOk="0">
                    <a:moveTo>
                      <a:pt x="516" y="0"/>
                    </a:moveTo>
                    <a:cubicBezTo>
                      <a:pt x="342" y="0"/>
                      <a:pt x="168" y="21"/>
                      <a:pt x="0" y="70"/>
                    </a:cubicBezTo>
                    <a:cubicBezTo>
                      <a:pt x="144" y="101"/>
                      <a:pt x="287" y="115"/>
                      <a:pt x="423" y="136"/>
                    </a:cubicBezTo>
                    <a:lnTo>
                      <a:pt x="841" y="190"/>
                    </a:lnTo>
                    <a:cubicBezTo>
                      <a:pt x="1117" y="228"/>
                      <a:pt x="1390" y="275"/>
                      <a:pt x="1677" y="316"/>
                    </a:cubicBezTo>
                    <a:cubicBezTo>
                      <a:pt x="1558" y="231"/>
                      <a:pt x="1424" y="173"/>
                      <a:pt x="1287" y="125"/>
                    </a:cubicBezTo>
                    <a:cubicBezTo>
                      <a:pt x="1148" y="81"/>
                      <a:pt x="1008" y="46"/>
                      <a:pt x="864" y="26"/>
                    </a:cubicBezTo>
                    <a:cubicBezTo>
                      <a:pt x="749" y="10"/>
                      <a:pt x="633" y="0"/>
                      <a:pt x="516" y="0"/>
                    </a:cubicBezTo>
                    <a:close/>
                  </a:path>
                </a:pathLst>
              </a:custGeom>
              <a:solidFill>
                <a:srgbClr val="C67C66"/>
              </a:solidFill>
              <a:ln>
                <a:noFill/>
              </a:ln>
            </p:spPr>
            <p:txBody>
              <a:bodyPr spcFirstLastPara="1" wrap="square" lIns="121900" tIns="121900" rIns="121900" bIns="121900" anchor="ctr" anchorCtr="0">
                <a:noAutofit/>
              </a:bodyPr>
              <a:lstStyle/>
              <a:p>
                <a:endParaRPr sz="2400"/>
              </a:p>
            </p:txBody>
          </p:sp>
        </p:grpSp>
      </p:grpSp>
      <p:sp>
        <p:nvSpPr>
          <p:cNvPr id="965" name="Google Shape;965;p65"/>
          <p:cNvSpPr txBox="1">
            <a:spLocks noGrp="1"/>
          </p:cNvSpPr>
          <p:nvPr>
            <p:ph type="title"/>
          </p:nvPr>
        </p:nvSpPr>
        <p:spPr>
          <a:xfrm>
            <a:off x="5003903" y="1111605"/>
            <a:ext cx="5928000" cy="2187200"/>
          </a:xfrm>
          <a:prstGeom prst="rect">
            <a:avLst/>
          </a:prstGeom>
          <a:solidFill>
            <a:schemeClr val="accent3"/>
          </a:solidFill>
        </p:spPr>
        <p:txBody>
          <a:bodyPr spcFirstLastPara="1" vert="horz" wrap="square" lIns="121900" tIns="121900" rIns="121900" bIns="121900" rtlCol="0" anchor="b" anchorCtr="0">
            <a:noAutofit/>
          </a:bodyPr>
          <a:lstStyle/>
          <a:p>
            <a:pPr algn="r"/>
            <a:r>
              <a:rPr lang="hr-HR" sz="4000" dirty="0">
                <a:effectLst>
                  <a:outerShdw blurRad="38100" dist="38100" dir="2700000" algn="tl">
                    <a:srgbClr val="000000">
                      <a:alpha val="43137"/>
                    </a:srgbClr>
                  </a:outerShdw>
                </a:effectLst>
              </a:rPr>
              <a:t>Kako izgleda prijava učenika u sustav </a:t>
            </a:r>
            <a:r>
              <a:rPr lang="hr-HR" sz="4000" dirty="0">
                <a:solidFill>
                  <a:schemeClr val="accent4">
                    <a:lumMod val="75000"/>
                  </a:schemeClr>
                </a:solidFill>
                <a:effectLst>
                  <a:outerShdw blurRad="38100" dist="38100" dir="2700000" algn="tl">
                    <a:srgbClr val="000000">
                      <a:alpha val="43137"/>
                    </a:srgbClr>
                  </a:outerShdw>
                </a:effectLst>
                <a:hlinkClick r:id="rId3">
                  <a:extLst>
                    <a:ext uri="{A12FA001-AC4F-418D-AE19-62706E023703}">
                      <ahyp:hlinkClr xmlns="" xmlns:ahyp="http://schemas.microsoft.com/office/drawing/2018/hyperlinkcolor" val="tx"/>
                    </a:ext>
                  </a:extLst>
                </a:hlinkClick>
              </a:rPr>
              <a:t>srednje.e-upisi.hr</a:t>
            </a:r>
            <a:r>
              <a:rPr lang="hr-HR" sz="4000" dirty="0">
                <a:solidFill>
                  <a:schemeClr val="accent4">
                    <a:lumMod val="75000"/>
                  </a:schemeClr>
                </a:solidFill>
                <a:effectLst>
                  <a:outerShdw blurRad="38100" dist="38100" dir="2700000" algn="tl">
                    <a:srgbClr val="000000">
                      <a:alpha val="43137"/>
                    </a:srgbClr>
                  </a:outerShdw>
                </a:effectLst>
              </a:rPr>
              <a:t> </a:t>
            </a:r>
            <a:endParaRPr sz="4000" dirty="0">
              <a:solidFill>
                <a:schemeClr val="accent4">
                  <a:lumMod val="75000"/>
                </a:schemeClr>
              </a:solidFill>
              <a:effectLst>
                <a:outerShdw blurRad="38100" dist="38100" dir="2700000" algn="tl">
                  <a:srgbClr val="000000">
                    <a:alpha val="43137"/>
                  </a:srgbClr>
                </a:outerShdw>
              </a:effectLst>
            </a:endParaRPr>
          </a:p>
        </p:txBody>
      </p:sp>
      <p:sp>
        <p:nvSpPr>
          <p:cNvPr id="3" name="Rezervirano mjesto teksta 2">
            <a:extLst>
              <a:ext uri="{FF2B5EF4-FFF2-40B4-BE49-F238E27FC236}">
                <a16:creationId xmlns:a16="http://schemas.microsoft.com/office/drawing/2014/main" id="{EE2D02A2-9970-47FF-A95F-AD991C6D89CA}"/>
              </a:ext>
            </a:extLst>
          </p:cNvPr>
          <p:cNvSpPr>
            <a:spLocks noGrp="1"/>
          </p:cNvSpPr>
          <p:nvPr>
            <p:ph type="body" idx="1"/>
          </p:nvPr>
        </p:nvSpPr>
        <p:spPr>
          <a:xfrm>
            <a:off x="4372543" y="4382033"/>
            <a:ext cx="6635045" cy="739600"/>
          </a:xfrm>
        </p:spPr>
        <p:txBody>
          <a:bodyPr/>
          <a:lstStyle/>
          <a:p>
            <a:pPr marL="152396" indent="0">
              <a:buNone/>
            </a:pPr>
            <a:r>
              <a:rPr lang="hr-HR" sz="3200" b="1" dirty="0">
                <a:effectLst>
                  <a:outerShdw blurRad="38100" dist="38100" dir="2700000" algn="tl">
                    <a:srgbClr val="000000">
                      <a:alpha val="43137"/>
                    </a:srgbClr>
                  </a:outerShdw>
                </a:effectLst>
                <a:latin typeface="Big Shoulders Text SemiBold" panose="020B0604020202020204" charset="-18"/>
              </a:rPr>
              <a:t>PRIJAVA U </a:t>
            </a:r>
            <a:r>
              <a:rPr lang="hr-HR" sz="3200" b="1" dirty="0">
                <a:solidFill>
                  <a:schemeClr val="accent4">
                    <a:lumMod val="75000"/>
                  </a:schemeClr>
                </a:solidFill>
                <a:effectLst>
                  <a:outerShdw blurRad="38100" dist="38100" dir="2700000" algn="tl">
                    <a:srgbClr val="000000">
                      <a:alpha val="43137"/>
                    </a:srgbClr>
                  </a:outerShdw>
                </a:effectLst>
                <a:latin typeface="Big Shoulders Text SemiBold" panose="020B0604020202020204" charset="-18"/>
              </a:rPr>
              <a:t>UMJETNIČKE</a:t>
            </a:r>
            <a:r>
              <a:rPr lang="hr-HR" sz="3200" b="1" dirty="0">
                <a:effectLst>
                  <a:outerShdw blurRad="38100" dist="38100" dir="2700000" algn="tl">
                    <a:srgbClr val="000000">
                      <a:alpha val="43137"/>
                    </a:srgbClr>
                  </a:outerShdw>
                </a:effectLst>
                <a:latin typeface="Big Shoulders Text SemiBold" panose="020B0604020202020204" charset="-18"/>
              </a:rPr>
              <a:t> PROGRAME</a:t>
            </a:r>
          </a:p>
        </p:txBody>
      </p:sp>
      <p:sp>
        <p:nvSpPr>
          <p:cNvPr id="2" name="Strelica dolje 1"/>
          <p:cNvSpPr/>
          <p:nvPr/>
        </p:nvSpPr>
        <p:spPr>
          <a:xfrm>
            <a:off x="7416891" y="3430223"/>
            <a:ext cx="551012" cy="735733"/>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sz="2400"/>
          </a:p>
        </p:txBody>
      </p:sp>
    </p:spTree>
    <p:extLst>
      <p:ext uri="{BB962C8B-B14F-4D97-AF65-F5344CB8AC3E}">
        <p14:creationId xmlns:p14="http://schemas.microsoft.com/office/powerpoint/2010/main" val="320733627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E5A9F45B-0499-4B0F-9CC4-856C058E4C97}"/>
              </a:ext>
            </a:extLst>
          </p:cNvPr>
          <p:cNvPicPr>
            <a:picLocks noChangeAspect="1"/>
          </p:cNvPicPr>
          <p:nvPr/>
        </p:nvPicPr>
        <p:blipFill>
          <a:blip r:embed="rId3"/>
          <a:stretch>
            <a:fillRect/>
          </a:stretch>
        </p:blipFill>
        <p:spPr>
          <a:xfrm>
            <a:off x="686874" y="657698"/>
            <a:ext cx="10818253" cy="5542604"/>
          </a:xfrm>
          <a:prstGeom prst="rect">
            <a:avLst/>
          </a:prstGeom>
        </p:spPr>
      </p:pic>
      <p:sp>
        <p:nvSpPr>
          <p:cNvPr id="7" name="Elipsa 6">
            <a:extLst>
              <a:ext uri="{FF2B5EF4-FFF2-40B4-BE49-F238E27FC236}">
                <a16:creationId xmlns:a16="http://schemas.microsoft.com/office/drawing/2014/main" id="{B3DDACC1-1906-49F6-A72F-0A7DB4B18D89}"/>
              </a:ext>
            </a:extLst>
          </p:cNvPr>
          <p:cNvSpPr/>
          <p:nvPr/>
        </p:nvSpPr>
        <p:spPr>
          <a:xfrm>
            <a:off x="686873" y="2887202"/>
            <a:ext cx="1799064" cy="451005"/>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sp>
        <p:nvSpPr>
          <p:cNvPr id="10" name="Elipsa 9">
            <a:extLst>
              <a:ext uri="{FF2B5EF4-FFF2-40B4-BE49-F238E27FC236}">
                <a16:creationId xmlns:a16="http://schemas.microsoft.com/office/drawing/2014/main" id="{F77A7FC9-511F-4670-BADD-013E500FDF3A}"/>
              </a:ext>
            </a:extLst>
          </p:cNvPr>
          <p:cNvSpPr/>
          <p:nvPr/>
        </p:nvSpPr>
        <p:spPr>
          <a:xfrm>
            <a:off x="3458176" y="3008802"/>
            <a:ext cx="2248717" cy="451005"/>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spTree>
    <p:extLst>
      <p:ext uri="{BB962C8B-B14F-4D97-AF65-F5344CB8AC3E}">
        <p14:creationId xmlns:p14="http://schemas.microsoft.com/office/powerpoint/2010/main" val="4104322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3278FA27-6157-4629-8378-E53A73D8BF77}"/>
              </a:ext>
            </a:extLst>
          </p:cNvPr>
          <p:cNvPicPr>
            <a:picLocks noChangeAspect="1"/>
          </p:cNvPicPr>
          <p:nvPr/>
        </p:nvPicPr>
        <p:blipFill>
          <a:blip r:embed="rId3"/>
          <a:stretch>
            <a:fillRect/>
          </a:stretch>
        </p:blipFill>
        <p:spPr>
          <a:xfrm>
            <a:off x="686874" y="774430"/>
            <a:ext cx="10818253" cy="5309140"/>
          </a:xfrm>
          <a:prstGeom prst="rect">
            <a:avLst/>
          </a:prstGeom>
        </p:spPr>
      </p:pic>
      <p:sp>
        <p:nvSpPr>
          <p:cNvPr id="8" name="Elipsa 7">
            <a:extLst>
              <a:ext uri="{FF2B5EF4-FFF2-40B4-BE49-F238E27FC236}">
                <a16:creationId xmlns:a16="http://schemas.microsoft.com/office/drawing/2014/main" id="{FA6EF5DB-E867-4BF2-AABC-1A14E2BC05C4}"/>
              </a:ext>
            </a:extLst>
          </p:cNvPr>
          <p:cNvSpPr/>
          <p:nvPr/>
        </p:nvSpPr>
        <p:spPr>
          <a:xfrm>
            <a:off x="686873" y="2977994"/>
            <a:ext cx="1799064" cy="451005"/>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sp>
        <p:nvSpPr>
          <p:cNvPr id="9" name="Elipsa 8">
            <a:extLst>
              <a:ext uri="{FF2B5EF4-FFF2-40B4-BE49-F238E27FC236}">
                <a16:creationId xmlns:a16="http://schemas.microsoft.com/office/drawing/2014/main" id="{F9630E2F-0DDF-4EA0-8EC1-47E7AC4C8039}"/>
              </a:ext>
            </a:extLst>
          </p:cNvPr>
          <p:cNvSpPr/>
          <p:nvPr/>
        </p:nvSpPr>
        <p:spPr>
          <a:xfrm>
            <a:off x="3237681" y="3090402"/>
            <a:ext cx="5128105" cy="451005"/>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spTree>
    <p:extLst>
      <p:ext uri="{BB962C8B-B14F-4D97-AF65-F5344CB8AC3E}">
        <p14:creationId xmlns:p14="http://schemas.microsoft.com/office/powerpoint/2010/main" val="137163379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2EA2DC42-77CF-4849-A819-66516C22333A}"/>
              </a:ext>
            </a:extLst>
          </p:cNvPr>
          <p:cNvPicPr>
            <a:picLocks noChangeAspect="1"/>
          </p:cNvPicPr>
          <p:nvPr/>
        </p:nvPicPr>
        <p:blipFill>
          <a:blip r:embed="rId3"/>
          <a:stretch>
            <a:fillRect/>
          </a:stretch>
        </p:blipFill>
        <p:spPr>
          <a:xfrm>
            <a:off x="686874" y="735520"/>
            <a:ext cx="10818253" cy="5386961"/>
          </a:xfrm>
          <a:prstGeom prst="rect">
            <a:avLst/>
          </a:prstGeom>
        </p:spPr>
      </p:pic>
      <p:sp>
        <p:nvSpPr>
          <p:cNvPr id="7" name="Elipsa 6">
            <a:extLst>
              <a:ext uri="{FF2B5EF4-FFF2-40B4-BE49-F238E27FC236}">
                <a16:creationId xmlns:a16="http://schemas.microsoft.com/office/drawing/2014/main" id="{5C7DDCF3-957A-4054-BDFB-D8D9F5BA32A7}"/>
              </a:ext>
            </a:extLst>
          </p:cNvPr>
          <p:cNvSpPr/>
          <p:nvPr/>
        </p:nvSpPr>
        <p:spPr>
          <a:xfrm>
            <a:off x="686873" y="2977994"/>
            <a:ext cx="1799064" cy="451005"/>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sp>
        <p:nvSpPr>
          <p:cNvPr id="10" name="Elipsa 9">
            <a:extLst>
              <a:ext uri="{FF2B5EF4-FFF2-40B4-BE49-F238E27FC236}">
                <a16:creationId xmlns:a16="http://schemas.microsoft.com/office/drawing/2014/main" id="{F5F8D1FA-9E6A-4CA6-951D-359CD164E5B1}"/>
              </a:ext>
            </a:extLst>
          </p:cNvPr>
          <p:cNvSpPr/>
          <p:nvPr/>
        </p:nvSpPr>
        <p:spPr>
          <a:xfrm>
            <a:off x="3639759" y="3428999"/>
            <a:ext cx="2248717" cy="451005"/>
          </a:xfrm>
          <a:prstGeom prst="ellipse">
            <a:avLst/>
          </a:prstGeom>
          <a:noFill/>
          <a:ln w="2857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spTree>
    <p:extLst>
      <p:ext uri="{BB962C8B-B14F-4D97-AF65-F5344CB8AC3E}">
        <p14:creationId xmlns:p14="http://schemas.microsoft.com/office/powerpoint/2010/main" val="397112119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FD2A1F2D-A2B0-4C1E-8F7A-33F80413B336}"/>
              </a:ext>
            </a:extLst>
          </p:cNvPr>
          <p:cNvPicPr>
            <a:picLocks noChangeAspect="1"/>
          </p:cNvPicPr>
          <p:nvPr/>
        </p:nvPicPr>
        <p:blipFill>
          <a:blip r:embed="rId3"/>
          <a:stretch>
            <a:fillRect/>
          </a:stretch>
        </p:blipFill>
        <p:spPr>
          <a:xfrm>
            <a:off x="686874" y="722549"/>
            <a:ext cx="10818253" cy="5412903"/>
          </a:xfrm>
          <a:prstGeom prst="rect">
            <a:avLst/>
          </a:prstGeom>
        </p:spPr>
      </p:pic>
      <p:sp>
        <p:nvSpPr>
          <p:cNvPr id="8" name="Elipsa 7">
            <a:extLst>
              <a:ext uri="{FF2B5EF4-FFF2-40B4-BE49-F238E27FC236}">
                <a16:creationId xmlns:a16="http://schemas.microsoft.com/office/drawing/2014/main" id="{D719F115-5DE2-4171-88C7-706A1158DC2D}"/>
              </a:ext>
            </a:extLst>
          </p:cNvPr>
          <p:cNvSpPr/>
          <p:nvPr/>
        </p:nvSpPr>
        <p:spPr>
          <a:xfrm>
            <a:off x="686873" y="2977994"/>
            <a:ext cx="1799064" cy="451005"/>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sp>
        <p:nvSpPr>
          <p:cNvPr id="9" name="Elipsa 8">
            <a:extLst>
              <a:ext uri="{FF2B5EF4-FFF2-40B4-BE49-F238E27FC236}">
                <a16:creationId xmlns:a16="http://schemas.microsoft.com/office/drawing/2014/main" id="{FE4CC6F1-6DAA-4DEF-A53F-27012CE2DA72}"/>
              </a:ext>
            </a:extLst>
          </p:cNvPr>
          <p:cNvSpPr/>
          <p:nvPr/>
        </p:nvSpPr>
        <p:spPr>
          <a:xfrm>
            <a:off x="3175266" y="2580926"/>
            <a:ext cx="5841468" cy="1245141"/>
          </a:xfrm>
          <a:prstGeom prst="ellipse">
            <a:avLst/>
          </a:prstGeom>
          <a:noFill/>
          <a:ln w="2857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sp>
        <p:nvSpPr>
          <p:cNvPr id="11" name="Elipsa 10">
            <a:extLst>
              <a:ext uri="{FF2B5EF4-FFF2-40B4-BE49-F238E27FC236}">
                <a16:creationId xmlns:a16="http://schemas.microsoft.com/office/drawing/2014/main" id="{EB4C05A1-FD88-4722-B671-5E4B3152CD49}"/>
              </a:ext>
            </a:extLst>
          </p:cNvPr>
          <p:cNvSpPr/>
          <p:nvPr/>
        </p:nvSpPr>
        <p:spPr>
          <a:xfrm>
            <a:off x="10812286" y="2977994"/>
            <a:ext cx="484769" cy="451005"/>
          </a:xfrm>
          <a:prstGeom prst="ellipse">
            <a:avLst/>
          </a:prstGeom>
          <a:noFill/>
          <a:ln w="952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sp>
        <p:nvSpPr>
          <p:cNvPr id="12" name="Elipsa 11">
            <a:extLst>
              <a:ext uri="{FF2B5EF4-FFF2-40B4-BE49-F238E27FC236}">
                <a16:creationId xmlns:a16="http://schemas.microsoft.com/office/drawing/2014/main" id="{04F4D952-26C8-4307-A004-D630CB5F6FBB}"/>
              </a:ext>
            </a:extLst>
          </p:cNvPr>
          <p:cNvSpPr/>
          <p:nvPr/>
        </p:nvSpPr>
        <p:spPr>
          <a:xfrm>
            <a:off x="8149069" y="3203496"/>
            <a:ext cx="484769" cy="451005"/>
          </a:xfrm>
          <a:prstGeom prst="ellipse">
            <a:avLst/>
          </a:prstGeom>
          <a:noFill/>
          <a:ln w="952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hr-HR" sz="2400"/>
          </a:p>
        </p:txBody>
      </p:sp>
    </p:spTree>
    <p:extLst>
      <p:ext uri="{BB962C8B-B14F-4D97-AF65-F5344CB8AC3E}">
        <p14:creationId xmlns:p14="http://schemas.microsoft.com/office/powerpoint/2010/main" val="257406638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grpSp>
        <p:nvGrpSpPr>
          <p:cNvPr id="935" name="Google Shape;935;p65"/>
          <p:cNvGrpSpPr/>
          <p:nvPr/>
        </p:nvGrpSpPr>
        <p:grpSpPr>
          <a:xfrm>
            <a:off x="1662157" y="1970492"/>
            <a:ext cx="3188432" cy="4791827"/>
            <a:chOff x="484618" y="1477869"/>
            <a:chExt cx="2391324" cy="3593870"/>
          </a:xfrm>
        </p:grpSpPr>
        <p:grpSp>
          <p:nvGrpSpPr>
            <p:cNvPr id="936" name="Google Shape;936;p65"/>
            <p:cNvGrpSpPr/>
            <p:nvPr/>
          </p:nvGrpSpPr>
          <p:grpSpPr>
            <a:xfrm rot="-790651" flipH="1">
              <a:off x="572217" y="1619297"/>
              <a:ext cx="1347509" cy="924158"/>
              <a:chOff x="1255637" y="720502"/>
              <a:chExt cx="761125" cy="522000"/>
            </a:xfrm>
          </p:grpSpPr>
          <p:sp>
            <p:nvSpPr>
              <p:cNvPr id="937" name="Google Shape;937;p65"/>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rgbClr val="F79748"/>
              </a:solidFill>
              <a:ln>
                <a:noFill/>
              </a:ln>
            </p:spPr>
            <p:txBody>
              <a:bodyPr spcFirstLastPara="1" wrap="square" lIns="121900" tIns="121900" rIns="121900" bIns="121900" anchor="ctr" anchorCtr="0">
                <a:noAutofit/>
              </a:bodyPr>
              <a:lstStyle/>
              <a:p>
                <a:endParaRPr sz="2400"/>
              </a:p>
            </p:txBody>
          </p:sp>
          <p:sp>
            <p:nvSpPr>
              <p:cNvPr id="938" name="Google Shape;938;p65"/>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rgbClr val="FFAE64"/>
              </a:solidFill>
              <a:ln>
                <a:noFill/>
              </a:ln>
            </p:spPr>
            <p:txBody>
              <a:bodyPr spcFirstLastPara="1" wrap="square" lIns="121900" tIns="121900" rIns="121900" bIns="121900" anchor="ctr" anchorCtr="0">
                <a:noAutofit/>
              </a:bodyPr>
              <a:lstStyle/>
              <a:p>
                <a:endParaRPr sz="2400"/>
              </a:p>
            </p:txBody>
          </p:sp>
          <p:sp>
            <p:nvSpPr>
              <p:cNvPr id="939" name="Google Shape;939;p65"/>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40" name="Google Shape;940;p65"/>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41" name="Google Shape;941;p65"/>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grpSp>
          <p:nvGrpSpPr>
            <p:cNvPr id="942" name="Google Shape;942;p65"/>
            <p:cNvGrpSpPr/>
            <p:nvPr/>
          </p:nvGrpSpPr>
          <p:grpSpPr>
            <a:xfrm rot="329861" flipH="1">
              <a:off x="822501" y="1876861"/>
              <a:ext cx="1908825" cy="3110594"/>
              <a:chOff x="2251882" y="1797601"/>
              <a:chExt cx="1580604" cy="2575731"/>
            </a:xfrm>
          </p:grpSpPr>
          <p:sp>
            <p:nvSpPr>
              <p:cNvPr id="943" name="Google Shape;943;p65"/>
              <p:cNvSpPr/>
              <p:nvPr/>
            </p:nvSpPr>
            <p:spPr>
              <a:xfrm>
                <a:off x="2783754" y="1797601"/>
                <a:ext cx="1048732" cy="1213933"/>
              </a:xfrm>
              <a:custGeom>
                <a:avLst/>
                <a:gdLst/>
                <a:ahLst/>
                <a:cxnLst/>
                <a:rect l="l" t="t" r="r" b="b"/>
                <a:pathLst>
                  <a:path w="19197" h="22221" extrusionOk="0">
                    <a:moveTo>
                      <a:pt x="4910" y="1"/>
                    </a:moveTo>
                    <a:cubicBezTo>
                      <a:pt x="4494" y="1"/>
                      <a:pt x="2806" y="775"/>
                      <a:pt x="1661" y="2291"/>
                    </a:cubicBezTo>
                    <a:cubicBezTo>
                      <a:pt x="1" y="4488"/>
                      <a:pt x="1661" y="6128"/>
                      <a:pt x="1661" y="6128"/>
                    </a:cubicBezTo>
                    <a:lnTo>
                      <a:pt x="6908" y="15099"/>
                    </a:lnTo>
                    <a:lnTo>
                      <a:pt x="9019" y="22221"/>
                    </a:lnTo>
                    <a:cubicBezTo>
                      <a:pt x="9019" y="22221"/>
                      <a:pt x="15777" y="15662"/>
                      <a:pt x="17488" y="13981"/>
                    </a:cubicBezTo>
                    <a:cubicBezTo>
                      <a:pt x="19196" y="12300"/>
                      <a:pt x="18886" y="11331"/>
                      <a:pt x="15121" y="10275"/>
                    </a:cubicBezTo>
                    <a:cubicBezTo>
                      <a:pt x="14492" y="6883"/>
                      <a:pt x="11499" y="3545"/>
                      <a:pt x="9163" y="1922"/>
                    </a:cubicBezTo>
                    <a:lnTo>
                      <a:pt x="9163" y="1922"/>
                    </a:lnTo>
                    <a:cubicBezTo>
                      <a:pt x="9276" y="1931"/>
                      <a:pt x="9374" y="1936"/>
                      <a:pt x="9456" y="1936"/>
                    </a:cubicBezTo>
                    <a:cubicBezTo>
                      <a:pt x="10951" y="1936"/>
                      <a:pt x="7542" y="548"/>
                      <a:pt x="4544" y="467"/>
                    </a:cubicBezTo>
                    <a:cubicBezTo>
                      <a:pt x="5027" y="155"/>
                      <a:pt x="5095" y="1"/>
                      <a:pt x="4910"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944" name="Google Shape;944;p65"/>
              <p:cNvSpPr/>
              <p:nvPr/>
            </p:nvSpPr>
            <p:spPr>
              <a:xfrm>
                <a:off x="2631611" y="2112485"/>
                <a:ext cx="893638" cy="1143133"/>
              </a:xfrm>
              <a:custGeom>
                <a:avLst/>
                <a:gdLst/>
                <a:ahLst/>
                <a:cxnLst/>
                <a:rect l="l" t="t" r="r" b="b"/>
                <a:pathLst>
                  <a:path w="16358" h="20925" extrusionOk="0">
                    <a:moveTo>
                      <a:pt x="6754" y="0"/>
                    </a:moveTo>
                    <a:cubicBezTo>
                      <a:pt x="6015" y="0"/>
                      <a:pt x="5244" y="112"/>
                      <a:pt x="4446" y="364"/>
                    </a:cubicBezTo>
                    <a:cubicBezTo>
                      <a:pt x="4446" y="364"/>
                      <a:pt x="2191" y="4248"/>
                      <a:pt x="1023" y="9157"/>
                    </a:cubicBezTo>
                    <a:cubicBezTo>
                      <a:pt x="0" y="13466"/>
                      <a:pt x="1523" y="16772"/>
                      <a:pt x="6559" y="16772"/>
                    </a:cubicBezTo>
                    <a:cubicBezTo>
                      <a:pt x="7260" y="16772"/>
                      <a:pt x="8030" y="16708"/>
                      <a:pt x="8870" y="16573"/>
                    </a:cubicBezTo>
                    <a:lnTo>
                      <a:pt x="8870" y="16573"/>
                    </a:lnTo>
                    <a:cubicBezTo>
                      <a:pt x="8016" y="18193"/>
                      <a:pt x="5878" y="20912"/>
                      <a:pt x="5878" y="20912"/>
                    </a:cubicBezTo>
                    <a:cubicBezTo>
                      <a:pt x="5878" y="20912"/>
                      <a:pt x="6260" y="20925"/>
                      <a:pt x="6842" y="20925"/>
                    </a:cubicBezTo>
                    <a:cubicBezTo>
                      <a:pt x="8258" y="20925"/>
                      <a:pt x="10854" y="20849"/>
                      <a:pt x="11958" y="20331"/>
                    </a:cubicBezTo>
                    <a:cubicBezTo>
                      <a:pt x="11958" y="20331"/>
                      <a:pt x="11254" y="15125"/>
                      <a:pt x="14401" y="9707"/>
                    </a:cubicBezTo>
                    <a:cubicBezTo>
                      <a:pt x="15809" y="7435"/>
                      <a:pt x="16358" y="6793"/>
                      <a:pt x="16358" y="6793"/>
                    </a:cubicBezTo>
                    <a:cubicBezTo>
                      <a:pt x="16358" y="6793"/>
                      <a:pt x="12518" y="0"/>
                      <a:pt x="6754" y="0"/>
                    </a:cubicBezTo>
                    <a:close/>
                  </a:path>
                </a:pathLst>
              </a:custGeom>
              <a:solidFill>
                <a:srgbClr val="FCB28D"/>
              </a:solidFill>
              <a:ln>
                <a:noFill/>
              </a:ln>
            </p:spPr>
            <p:txBody>
              <a:bodyPr spcFirstLastPara="1" wrap="square" lIns="121900" tIns="121900" rIns="121900" bIns="121900" anchor="ctr" anchorCtr="0">
                <a:noAutofit/>
              </a:bodyPr>
              <a:lstStyle/>
              <a:p>
                <a:endParaRPr sz="2400"/>
              </a:p>
            </p:txBody>
          </p:sp>
          <p:sp>
            <p:nvSpPr>
              <p:cNvPr id="945" name="Google Shape;945;p65"/>
              <p:cNvSpPr/>
              <p:nvPr/>
            </p:nvSpPr>
            <p:spPr>
              <a:xfrm>
                <a:off x="3332452" y="2619556"/>
                <a:ext cx="235619" cy="217318"/>
              </a:xfrm>
              <a:custGeom>
                <a:avLst/>
                <a:gdLst/>
                <a:ahLst/>
                <a:cxnLst/>
                <a:rect l="l" t="t" r="r" b="b"/>
                <a:pathLst>
                  <a:path w="4313" h="3978" extrusionOk="0">
                    <a:moveTo>
                      <a:pt x="2946" y="1"/>
                    </a:moveTo>
                    <a:cubicBezTo>
                      <a:pt x="2157" y="1"/>
                      <a:pt x="1227" y="589"/>
                      <a:pt x="1227" y="589"/>
                    </a:cubicBezTo>
                    <a:lnTo>
                      <a:pt x="0" y="2840"/>
                    </a:lnTo>
                    <a:cubicBezTo>
                      <a:pt x="752" y="3660"/>
                      <a:pt x="1418" y="3977"/>
                      <a:pt x="1981" y="3977"/>
                    </a:cubicBezTo>
                    <a:cubicBezTo>
                      <a:pt x="3551" y="3977"/>
                      <a:pt x="4313" y="1500"/>
                      <a:pt x="3877" y="562"/>
                    </a:cubicBezTo>
                    <a:cubicBezTo>
                      <a:pt x="3684" y="142"/>
                      <a:pt x="3332" y="1"/>
                      <a:pt x="2946" y="1"/>
                    </a:cubicBezTo>
                    <a:close/>
                  </a:path>
                </a:pathLst>
              </a:custGeom>
              <a:solidFill>
                <a:srgbClr val="E0A18B"/>
              </a:solidFill>
              <a:ln>
                <a:noFill/>
              </a:ln>
            </p:spPr>
            <p:txBody>
              <a:bodyPr spcFirstLastPara="1" wrap="square" lIns="121900" tIns="121900" rIns="121900" bIns="121900" anchor="ctr" anchorCtr="0">
                <a:noAutofit/>
              </a:bodyPr>
              <a:lstStyle/>
              <a:p>
                <a:endParaRPr sz="2400"/>
              </a:p>
            </p:txBody>
          </p:sp>
          <p:sp>
            <p:nvSpPr>
              <p:cNvPr id="946" name="Google Shape;946;p65"/>
              <p:cNvSpPr/>
              <p:nvPr/>
            </p:nvSpPr>
            <p:spPr>
              <a:xfrm>
                <a:off x="2844994" y="2656922"/>
                <a:ext cx="344551" cy="286043"/>
              </a:xfrm>
              <a:custGeom>
                <a:avLst/>
                <a:gdLst/>
                <a:ahLst/>
                <a:cxnLst/>
                <a:rect l="l" t="t" r="r" b="b"/>
                <a:pathLst>
                  <a:path w="6307" h="5236" extrusionOk="0">
                    <a:moveTo>
                      <a:pt x="6307" y="1"/>
                    </a:moveTo>
                    <a:lnTo>
                      <a:pt x="6307" y="1"/>
                    </a:lnTo>
                    <a:cubicBezTo>
                      <a:pt x="4817" y="472"/>
                      <a:pt x="379" y="1305"/>
                      <a:pt x="379" y="1305"/>
                    </a:cubicBezTo>
                    <a:cubicBezTo>
                      <a:pt x="379" y="1305"/>
                      <a:pt x="1" y="4900"/>
                      <a:pt x="2012" y="5214"/>
                    </a:cubicBezTo>
                    <a:cubicBezTo>
                      <a:pt x="2107" y="5228"/>
                      <a:pt x="2202" y="5236"/>
                      <a:pt x="2297" y="5236"/>
                    </a:cubicBezTo>
                    <a:cubicBezTo>
                      <a:pt x="4213" y="5236"/>
                      <a:pt x="6105" y="2305"/>
                      <a:pt x="6307" y="1"/>
                    </a:cubicBezTo>
                    <a:close/>
                  </a:path>
                </a:pathLst>
              </a:custGeom>
              <a:solidFill>
                <a:srgbClr val="252422"/>
              </a:solidFill>
              <a:ln>
                <a:noFill/>
              </a:ln>
            </p:spPr>
            <p:txBody>
              <a:bodyPr spcFirstLastPara="1" wrap="square" lIns="121900" tIns="121900" rIns="121900" bIns="121900" anchor="ctr" anchorCtr="0">
                <a:noAutofit/>
              </a:bodyPr>
              <a:lstStyle/>
              <a:p>
                <a:endParaRPr sz="2400"/>
              </a:p>
            </p:txBody>
          </p:sp>
          <p:sp>
            <p:nvSpPr>
              <p:cNvPr id="947" name="Google Shape;947;p65"/>
              <p:cNvSpPr/>
              <p:nvPr/>
            </p:nvSpPr>
            <p:spPr>
              <a:xfrm>
                <a:off x="2975394" y="2656922"/>
                <a:ext cx="214150" cy="89265"/>
              </a:xfrm>
              <a:custGeom>
                <a:avLst/>
                <a:gdLst/>
                <a:ahLst/>
                <a:cxnLst/>
                <a:rect l="l" t="t" r="r" b="b"/>
                <a:pathLst>
                  <a:path w="3920" h="1634" extrusionOk="0">
                    <a:moveTo>
                      <a:pt x="3920" y="1"/>
                    </a:moveTo>
                    <a:lnTo>
                      <a:pt x="3920" y="1"/>
                    </a:lnTo>
                    <a:cubicBezTo>
                      <a:pt x="3096" y="260"/>
                      <a:pt x="1378" y="629"/>
                      <a:pt x="1" y="909"/>
                    </a:cubicBezTo>
                    <a:lnTo>
                      <a:pt x="1" y="1633"/>
                    </a:lnTo>
                    <a:lnTo>
                      <a:pt x="3687" y="1182"/>
                    </a:lnTo>
                    <a:cubicBezTo>
                      <a:pt x="3804" y="783"/>
                      <a:pt x="3886" y="383"/>
                      <a:pt x="3920"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948" name="Google Shape;948;p65"/>
              <p:cNvSpPr/>
              <p:nvPr/>
            </p:nvSpPr>
            <p:spPr>
              <a:xfrm>
                <a:off x="2941305" y="2836380"/>
                <a:ext cx="172303" cy="106583"/>
              </a:xfrm>
              <a:custGeom>
                <a:avLst/>
                <a:gdLst/>
                <a:ahLst/>
                <a:cxnLst/>
                <a:rect l="l" t="t" r="r" b="b"/>
                <a:pathLst>
                  <a:path w="3154" h="1951" extrusionOk="0">
                    <a:moveTo>
                      <a:pt x="2193" y="1"/>
                    </a:moveTo>
                    <a:cubicBezTo>
                      <a:pt x="1495" y="1"/>
                      <a:pt x="663" y="394"/>
                      <a:pt x="0" y="1867"/>
                    </a:cubicBezTo>
                    <a:cubicBezTo>
                      <a:pt x="79" y="1894"/>
                      <a:pt x="161" y="1915"/>
                      <a:pt x="249" y="1929"/>
                    </a:cubicBezTo>
                    <a:cubicBezTo>
                      <a:pt x="345" y="1944"/>
                      <a:pt x="440" y="1951"/>
                      <a:pt x="536" y="1951"/>
                    </a:cubicBezTo>
                    <a:cubicBezTo>
                      <a:pt x="1483" y="1951"/>
                      <a:pt x="2421" y="1233"/>
                      <a:pt x="3153" y="234"/>
                    </a:cubicBezTo>
                    <a:cubicBezTo>
                      <a:pt x="2902" y="113"/>
                      <a:pt x="2567" y="1"/>
                      <a:pt x="2193" y="1"/>
                    </a:cubicBezTo>
                    <a:close/>
                  </a:path>
                </a:pathLst>
              </a:custGeom>
              <a:solidFill>
                <a:srgbClr val="B74425"/>
              </a:solidFill>
              <a:ln>
                <a:noFill/>
              </a:ln>
            </p:spPr>
            <p:txBody>
              <a:bodyPr spcFirstLastPara="1" wrap="square" lIns="121900" tIns="121900" rIns="121900" bIns="121900" anchor="ctr" anchorCtr="0">
                <a:noAutofit/>
              </a:bodyPr>
              <a:lstStyle/>
              <a:p>
                <a:endParaRPr sz="2400"/>
              </a:p>
            </p:txBody>
          </p:sp>
          <p:sp>
            <p:nvSpPr>
              <p:cNvPr id="949" name="Google Shape;949;p65"/>
              <p:cNvSpPr/>
              <p:nvPr/>
            </p:nvSpPr>
            <p:spPr>
              <a:xfrm>
                <a:off x="2812708" y="2566237"/>
                <a:ext cx="108823" cy="111008"/>
              </a:xfrm>
              <a:custGeom>
                <a:avLst/>
                <a:gdLst/>
                <a:ahLst/>
                <a:cxnLst/>
                <a:rect l="l" t="t" r="r" b="b"/>
                <a:pathLst>
                  <a:path w="1992" h="2032" extrusionOk="0">
                    <a:moveTo>
                      <a:pt x="0" y="1"/>
                    </a:moveTo>
                    <a:lnTo>
                      <a:pt x="82" y="338"/>
                    </a:lnTo>
                    <a:cubicBezTo>
                      <a:pt x="141" y="574"/>
                      <a:pt x="216" y="793"/>
                      <a:pt x="314" y="1008"/>
                    </a:cubicBezTo>
                    <a:cubicBezTo>
                      <a:pt x="417" y="1220"/>
                      <a:pt x="540" y="1428"/>
                      <a:pt x="701" y="1603"/>
                    </a:cubicBezTo>
                    <a:cubicBezTo>
                      <a:pt x="861" y="1784"/>
                      <a:pt x="1063" y="1934"/>
                      <a:pt x="1298" y="2002"/>
                    </a:cubicBezTo>
                    <a:cubicBezTo>
                      <a:pt x="1383" y="2023"/>
                      <a:pt x="1469" y="2032"/>
                      <a:pt x="1553" y="2032"/>
                    </a:cubicBezTo>
                    <a:cubicBezTo>
                      <a:pt x="1706" y="2032"/>
                      <a:pt x="1855" y="2001"/>
                      <a:pt x="1992" y="1948"/>
                    </a:cubicBezTo>
                    <a:lnTo>
                      <a:pt x="1992" y="1948"/>
                    </a:lnTo>
                    <a:cubicBezTo>
                      <a:pt x="1910" y="1957"/>
                      <a:pt x="1829" y="1964"/>
                      <a:pt x="1750" y="1964"/>
                    </a:cubicBezTo>
                    <a:cubicBezTo>
                      <a:pt x="1606" y="1964"/>
                      <a:pt x="1467" y="1943"/>
                      <a:pt x="1339" y="1886"/>
                    </a:cubicBezTo>
                    <a:cubicBezTo>
                      <a:pt x="1142" y="1800"/>
                      <a:pt x="981" y="1650"/>
                      <a:pt x="851" y="1480"/>
                    </a:cubicBezTo>
                    <a:cubicBezTo>
                      <a:pt x="721" y="1308"/>
                      <a:pt x="612" y="1114"/>
                      <a:pt x="530" y="912"/>
                    </a:cubicBezTo>
                    <a:cubicBezTo>
                      <a:pt x="492" y="819"/>
                      <a:pt x="456" y="724"/>
                      <a:pt x="423" y="628"/>
                    </a:cubicBezTo>
                    <a:lnTo>
                      <a:pt x="423" y="628"/>
                    </a:lnTo>
                    <a:cubicBezTo>
                      <a:pt x="757" y="870"/>
                      <a:pt x="1092" y="1109"/>
                      <a:pt x="1435" y="1339"/>
                    </a:cubicBezTo>
                    <a:lnTo>
                      <a:pt x="1544" y="1411"/>
                    </a:lnTo>
                    <a:lnTo>
                      <a:pt x="1575" y="1295"/>
                    </a:lnTo>
                    <a:cubicBezTo>
                      <a:pt x="1623" y="1103"/>
                      <a:pt x="1671" y="912"/>
                      <a:pt x="1716" y="718"/>
                    </a:cubicBezTo>
                    <a:cubicBezTo>
                      <a:pt x="1757" y="523"/>
                      <a:pt x="1804" y="332"/>
                      <a:pt x="1842" y="137"/>
                    </a:cubicBezTo>
                    <a:lnTo>
                      <a:pt x="1842" y="137"/>
                    </a:lnTo>
                    <a:cubicBezTo>
                      <a:pt x="1760" y="318"/>
                      <a:pt x="1688" y="502"/>
                      <a:pt x="1613" y="687"/>
                    </a:cubicBezTo>
                    <a:cubicBezTo>
                      <a:pt x="1557" y="831"/>
                      <a:pt x="1503" y="976"/>
                      <a:pt x="1449" y="1120"/>
                    </a:cubicBezTo>
                    <a:lnTo>
                      <a:pt x="1449" y="1120"/>
                    </a:lnTo>
                    <a:cubicBezTo>
                      <a:pt x="1068" y="806"/>
                      <a:pt x="672" y="510"/>
                      <a:pt x="281" y="212"/>
                    </a:cubicBezTo>
                    <a:lnTo>
                      <a:pt x="0" y="1"/>
                    </a:lnTo>
                    <a:close/>
                  </a:path>
                </a:pathLst>
              </a:custGeom>
              <a:solidFill>
                <a:srgbClr val="C67C66"/>
              </a:solidFill>
              <a:ln>
                <a:noFill/>
              </a:ln>
            </p:spPr>
            <p:txBody>
              <a:bodyPr spcFirstLastPara="1" wrap="square" lIns="121900" tIns="121900" rIns="121900" bIns="121900" anchor="ctr" anchorCtr="0">
                <a:noAutofit/>
              </a:bodyPr>
              <a:lstStyle/>
              <a:p>
                <a:endParaRPr sz="2400"/>
              </a:p>
            </p:txBody>
          </p:sp>
          <p:sp>
            <p:nvSpPr>
              <p:cNvPr id="950" name="Google Shape;950;p65"/>
              <p:cNvSpPr/>
              <p:nvPr/>
            </p:nvSpPr>
            <p:spPr>
              <a:xfrm>
                <a:off x="3360094" y="2666045"/>
                <a:ext cx="148976" cy="93253"/>
              </a:xfrm>
              <a:custGeom>
                <a:avLst/>
                <a:gdLst/>
                <a:ahLst/>
                <a:cxnLst/>
                <a:rect l="l" t="t" r="r" b="b"/>
                <a:pathLst>
                  <a:path w="2727" h="1707" extrusionOk="0">
                    <a:moveTo>
                      <a:pt x="2301" y="1"/>
                    </a:moveTo>
                    <a:cubicBezTo>
                      <a:pt x="2019" y="1"/>
                      <a:pt x="1772" y="104"/>
                      <a:pt x="1534" y="206"/>
                    </a:cubicBezTo>
                    <a:cubicBezTo>
                      <a:pt x="1291" y="318"/>
                      <a:pt x="1063" y="452"/>
                      <a:pt x="840" y="595"/>
                    </a:cubicBezTo>
                    <a:cubicBezTo>
                      <a:pt x="615" y="736"/>
                      <a:pt x="403" y="892"/>
                      <a:pt x="194" y="1053"/>
                    </a:cubicBezTo>
                    <a:lnTo>
                      <a:pt x="41" y="1169"/>
                    </a:lnTo>
                    <a:lnTo>
                      <a:pt x="215" y="1234"/>
                    </a:lnTo>
                    <a:cubicBezTo>
                      <a:pt x="308" y="1272"/>
                      <a:pt x="403" y="1310"/>
                      <a:pt x="481" y="1357"/>
                    </a:cubicBezTo>
                    <a:cubicBezTo>
                      <a:pt x="519" y="1381"/>
                      <a:pt x="557" y="1412"/>
                      <a:pt x="571" y="1433"/>
                    </a:cubicBezTo>
                    <a:cubicBezTo>
                      <a:pt x="577" y="1442"/>
                      <a:pt x="577" y="1442"/>
                      <a:pt x="581" y="1449"/>
                    </a:cubicBezTo>
                    <a:cubicBezTo>
                      <a:pt x="581" y="1456"/>
                      <a:pt x="571" y="1469"/>
                      <a:pt x="557" y="1483"/>
                    </a:cubicBezTo>
                    <a:cubicBezTo>
                      <a:pt x="499" y="1538"/>
                      <a:pt x="396" y="1583"/>
                      <a:pt x="301" y="1613"/>
                    </a:cubicBezTo>
                    <a:cubicBezTo>
                      <a:pt x="205" y="1651"/>
                      <a:pt x="103" y="1678"/>
                      <a:pt x="0" y="1706"/>
                    </a:cubicBezTo>
                    <a:cubicBezTo>
                      <a:pt x="25" y="1706"/>
                      <a:pt x="49" y="1707"/>
                      <a:pt x="74" y="1707"/>
                    </a:cubicBezTo>
                    <a:cubicBezTo>
                      <a:pt x="155" y="1707"/>
                      <a:pt x="237" y="1702"/>
                      <a:pt x="321" y="1692"/>
                    </a:cubicBezTo>
                    <a:cubicBezTo>
                      <a:pt x="427" y="1671"/>
                      <a:pt x="533" y="1661"/>
                      <a:pt x="642" y="1589"/>
                    </a:cubicBezTo>
                    <a:cubicBezTo>
                      <a:pt x="670" y="1569"/>
                      <a:pt x="700" y="1545"/>
                      <a:pt x="717" y="1501"/>
                    </a:cubicBezTo>
                    <a:cubicBezTo>
                      <a:pt x="738" y="1456"/>
                      <a:pt x="731" y="1401"/>
                      <a:pt x="714" y="1364"/>
                    </a:cubicBezTo>
                    <a:cubicBezTo>
                      <a:pt x="680" y="1289"/>
                      <a:pt x="632" y="1251"/>
                      <a:pt x="588" y="1214"/>
                    </a:cubicBezTo>
                    <a:cubicBezTo>
                      <a:pt x="546" y="1182"/>
                      <a:pt x="505" y="1155"/>
                      <a:pt x="463" y="1130"/>
                    </a:cubicBezTo>
                    <a:lnTo>
                      <a:pt x="463" y="1130"/>
                    </a:lnTo>
                    <a:cubicBezTo>
                      <a:pt x="632" y="1021"/>
                      <a:pt x="801" y="910"/>
                      <a:pt x="973" y="804"/>
                    </a:cubicBezTo>
                    <a:cubicBezTo>
                      <a:pt x="1192" y="667"/>
                      <a:pt x="1411" y="534"/>
                      <a:pt x="1637" y="414"/>
                    </a:cubicBezTo>
                    <a:cubicBezTo>
                      <a:pt x="1862" y="298"/>
                      <a:pt x="2097" y="182"/>
                      <a:pt x="2330" y="158"/>
                    </a:cubicBezTo>
                    <a:cubicBezTo>
                      <a:pt x="2343" y="156"/>
                      <a:pt x="2356" y="156"/>
                      <a:pt x="2369" y="156"/>
                    </a:cubicBezTo>
                    <a:cubicBezTo>
                      <a:pt x="2467" y="156"/>
                      <a:pt x="2555" y="190"/>
                      <a:pt x="2603" y="281"/>
                    </a:cubicBezTo>
                    <a:cubicBezTo>
                      <a:pt x="2654" y="383"/>
                      <a:pt x="2658" y="520"/>
                      <a:pt x="2641" y="650"/>
                    </a:cubicBezTo>
                    <a:cubicBezTo>
                      <a:pt x="2692" y="527"/>
                      <a:pt x="2726" y="390"/>
                      <a:pt x="2688" y="247"/>
                    </a:cubicBezTo>
                    <a:cubicBezTo>
                      <a:pt x="2668" y="175"/>
                      <a:pt x="2617" y="104"/>
                      <a:pt x="2548" y="63"/>
                    </a:cubicBezTo>
                    <a:cubicBezTo>
                      <a:pt x="2480" y="22"/>
                      <a:pt x="2401" y="8"/>
                      <a:pt x="2330" y="1"/>
                    </a:cubicBezTo>
                    <a:cubicBezTo>
                      <a:pt x="2320" y="1"/>
                      <a:pt x="2311" y="1"/>
                      <a:pt x="2301" y="1"/>
                    </a:cubicBezTo>
                    <a:close/>
                  </a:path>
                </a:pathLst>
              </a:custGeom>
              <a:solidFill>
                <a:srgbClr val="C67C66"/>
              </a:solidFill>
              <a:ln>
                <a:noFill/>
              </a:ln>
            </p:spPr>
            <p:txBody>
              <a:bodyPr spcFirstLastPara="1" wrap="square" lIns="121900" tIns="121900" rIns="121900" bIns="121900" anchor="ctr" anchorCtr="0">
                <a:noAutofit/>
              </a:bodyPr>
              <a:lstStyle/>
              <a:p>
                <a:endParaRPr sz="2400"/>
              </a:p>
            </p:txBody>
          </p:sp>
          <p:sp>
            <p:nvSpPr>
              <p:cNvPr id="951" name="Google Shape;951;p65"/>
              <p:cNvSpPr/>
              <p:nvPr/>
            </p:nvSpPr>
            <p:spPr>
              <a:xfrm>
                <a:off x="2984353" y="2522315"/>
                <a:ext cx="48074" cy="69599"/>
              </a:xfrm>
              <a:custGeom>
                <a:avLst/>
                <a:gdLst/>
                <a:ahLst/>
                <a:cxnLst/>
                <a:rect l="l" t="t" r="r" b="b"/>
                <a:pathLst>
                  <a:path w="880" h="1274" extrusionOk="0">
                    <a:moveTo>
                      <a:pt x="569" y="1"/>
                    </a:moveTo>
                    <a:cubicBezTo>
                      <a:pt x="395" y="1"/>
                      <a:pt x="193" y="226"/>
                      <a:pt x="103" y="538"/>
                    </a:cubicBezTo>
                    <a:cubicBezTo>
                      <a:pt x="1" y="887"/>
                      <a:pt x="73" y="1210"/>
                      <a:pt x="258" y="1265"/>
                    </a:cubicBezTo>
                    <a:cubicBezTo>
                      <a:pt x="276" y="1271"/>
                      <a:pt x="295" y="1273"/>
                      <a:pt x="313" y="1273"/>
                    </a:cubicBezTo>
                    <a:cubicBezTo>
                      <a:pt x="489" y="1273"/>
                      <a:pt x="687" y="1050"/>
                      <a:pt x="780" y="736"/>
                    </a:cubicBezTo>
                    <a:cubicBezTo>
                      <a:pt x="879" y="387"/>
                      <a:pt x="811" y="63"/>
                      <a:pt x="623" y="8"/>
                    </a:cubicBezTo>
                    <a:cubicBezTo>
                      <a:pt x="605" y="3"/>
                      <a:pt x="587" y="1"/>
                      <a:pt x="569" y="1"/>
                    </a:cubicBezTo>
                    <a:close/>
                  </a:path>
                </a:pathLst>
              </a:custGeom>
              <a:solidFill>
                <a:srgbClr val="252422"/>
              </a:solidFill>
              <a:ln>
                <a:noFill/>
              </a:ln>
            </p:spPr>
            <p:txBody>
              <a:bodyPr spcFirstLastPara="1" wrap="square" lIns="121900" tIns="121900" rIns="121900" bIns="121900" anchor="ctr" anchorCtr="0">
                <a:noAutofit/>
              </a:bodyPr>
              <a:lstStyle/>
              <a:p>
                <a:endParaRPr sz="2400"/>
              </a:p>
            </p:txBody>
          </p:sp>
          <p:sp>
            <p:nvSpPr>
              <p:cNvPr id="952" name="Google Shape;952;p65"/>
              <p:cNvSpPr/>
              <p:nvPr/>
            </p:nvSpPr>
            <p:spPr>
              <a:xfrm>
                <a:off x="2848709" y="2519693"/>
                <a:ext cx="48020" cy="69435"/>
              </a:xfrm>
              <a:custGeom>
                <a:avLst/>
                <a:gdLst/>
                <a:ahLst/>
                <a:cxnLst/>
                <a:rect l="l" t="t" r="r" b="b"/>
                <a:pathLst>
                  <a:path w="879" h="1271" extrusionOk="0">
                    <a:moveTo>
                      <a:pt x="567" y="0"/>
                    </a:moveTo>
                    <a:cubicBezTo>
                      <a:pt x="391" y="0"/>
                      <a:pt x="192" y="223"/>
                      <a:pt x="100" y="538"/>
                    </a:cubicBezTo>
                    <a:cubicBezTo>
                      <a:pt x="1" y="883"/>
                      <a:pt x="69" y="1208"/>
                      <a:pt x="257" y="1262"/>
                    </a:cubicBezTo>
                    <a:cubicBezTo>
                      <a:pt x="275" y="1268"/>
                      <a:pt x="294" y="1270"/>
                      <a:pt x="313" y="1270"/>
                    </a:cubicBezTo>
                    <a:cubicBezTo>
                      <a:pt x="488" y="1270"/>
                      <a:pt x="687" y="1048"/>
                      <a:pt x="776" y="733"/>
                    </a:cubicBezTo>
                    <a:cubicBezTo>
                      <a:pt x="879" y="388"/>
                      <a:pt x="811" y="63"/>
                      <a:pt x="623" y="8"/>
                    </a:cubicBezTo>
                    <a:cubicBezTo>
                      <a:pt x="605" y="3"/>
                      <a:pt x="586" y="0"/>
                      <a:pt x="567" y="0"/>
                    </a:cubicBezTo>
                    <a:close/>
                  </a:path>
                </a:pathLst>
              </a:custGeom>
              <a:solidFill>
                <a:srgbClr val="252422"/>
              </a:solidFill>
              <a:ln>
                <a:noFill/>
              </a:ln>
            </p:spPr>
            <p:txBody>
              <a:bodyPr spcFirstLastPara="1" wrap="square" lIns="121900" tIns="121900" rIns="121900" bIns="121900" anchor="ctr" anchorCtr="0">
                <a:noAutofit/>
              </a:bodyPr>
              <a:lstStyle/>
              <a:p>
                <a:endParaRPr sz="2400"/>
              </a:p>
            </p:txBody>
          </p:sp>
          <p:sp>
            <p:nvSpPr>
              <p:cNvPr id="953" name="Google Shape;953;p65"/>
              <p:cNvSpPr/>
              <p:nvPr/>
            </p:nvSpPr>
            <p:spPr>
              <a:xfrm>
                <a:off x="3017623" y="2346627"/>
                <a:ext cx="148976" cy="94783"/>
              </a:xfrm>
              <a:custGeom>
                <a:avLst/>
                <a:gdLst/>
                <a:ahLst/>
                <a:cxnLst/>
                <a:rect l="l" t="t" r="r" b="b"/>
                <a:pathLst>
                  <a:path w="2727" h="1735" extrusionOk="0">
                    <a:moveTo>
                      <a:pt x="1774" y="1"/>
                    </a:moveTo>
                    <a:cubicBezTo>
                      <a:pt x="986" y="1"/>
                      <a:pt x="0" y="1058"/>
                      <a:pt x="0" y="1058"/>
                    </a:cubicBezTo>
                    <a:lnTo>
                      <a:pt x="2726" y="1735"/>
                    </a:lnTo>
                    <a:cubicBezTo>
                      <a:pt x="2675" y="409"/>
                      <a:pt x="2263" y="1"/>
                      <a:pt x="1774"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954" name="Google Shape;954;p65"/>
              <p:cNvSpPr/>
              <p:nvPr/>
            </p:nvSpPr>
            <p:spPr>
              <a:xfrm>
                <a:off x="2823907" y="2361923"/>
                <a:ext cx="129418" cy="79487"/>
              </a:xfrm>
              <a:custGeom>
                <a:avLst/>
                <a:gdLst/>
                <a:ahLst/>
                <a:cxnLst/>
                <a:rect l="l" t="t" r="r" b="b"/>
                <a:pathLst>
                  <a:path w="2369" h="1455" extrusionOk="0">
                    <a:moveTo>
                      <a:pt x="1546" y="1"/>
                    </a:moveTo>
                    <a:cubicBezTo>
                      <a:pt x="1178" y="1"/>
                      <a:pt x="672" y="342"/>
                      <a:pt x="0" y="1455"/>
                    </a:cubicBezTo>
                    <a:lnTo>
                      <a:pt x="2368" y="867"/>
                    </a:lnTo>
                    <a:cubicBezTo>
                      <a:pt x="2368" y="867"/>
                      <a:pt x="2132" y="1"/>
                      <a:pt x="1546"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955" name="Google Shape;955;p65"/>
              <p:cNvSpPr/>
              <p:nvPr/>
            </p:nvSpPr>
            <p:spPr>
              <a:xfrm>
                <a:off x="2251882" y="2759243"/>
                <a:ext cx="565967" cy="1116364"/>
              </a:xfrm>
              <a:custGeom>
                <a:avLst/>
                <a:gdLst/>
                <a:ahLst/>
                <a:cxnLst/>
                <a:rect l="l" t="t" r="r" b="b"/>
                <a:pathLst>
                  <a:path w="10360" h="20435" extrusionOk="0">
                    <a:moveTo>
                      <a:pt x="4536" y="1"/>
                    </a:moveTo>
                    <a:cubicBezTo>
                      <a:pt x="4308" y="1"/>
                      <a:pt x="3679" y="809"/>
                      <a:pt x="3411" y="1902"/>
                    </a:cubicBezTo>
                    <a:cubicBezTo>
                      <a:pt x="3263" y="2801"/>
                      <a:pt x="3411" y="3921"/>
                      <a:pt x="3411" y="3921"/>
                    </a:cubicBezTo>
                    <a:cubicBezTo>
                      <a:pt x="3411" y="3921"/>
                      <a:pt x="3247" y="3474"/>
                      <a:pt x="2994" y="3474"/>
                    </a:cubicBezTo>
                    <a:cubicBezTo>
                      <a:pt x="2847" y="3474"/>
                      <a:pt x="2670" y="3625"/>
                      <a:pt x="2478" y="4105"/>
                    </a:cubicBezTo>
                    <a:cubicBezTo>
                      <a:pt x="1579" y="4369"/>
                      <a:pt x="1579" y="5302"/>
                      <a:pt x="2591" y="6237"/>
                    </a:cubicBezTo>
                    <a:cubicBezTo>
                      <a:pt x="2328" y="7170"/>
                      <a:pt x="2888" y="7433"/>
                      <a:pt x="2888" y="7433"/>
                    </a:cubicBezTo>
                    <a:cubicBezTo>
                      <a:pt x="2888" y="7433"/>
                      <a:pt x="1" y="16435"/>
                      <a:pt x="1818" y="19311"/>
                    </a:cubicBezTo>
                    <a:cubicBezTo>
                      <a:pt x="2342" y="20140"/>
                      <a:pt x="3273" y="20435"/>
                      <a:pt x="4333" y="20435"/>
                    </a:cubicBezTo>
                    <a:cubicBezTo>
                      <a:pt x="6952" y="20435"/>
                      <a:pt x="10359" y="18634"/>
                      <a:pt x="10359" y="18634"/>
                    </a:cubicBezTo>
                    <a:lnTo>
                      <a:pt x="6324" y="14716"/>
                    </a:lnTo>
                    <a:lnTo>
                      <a:pt x="4606" y="15837"/>
                    </a:lnTo>
                    <a:lnTo>
                      <a:pt x="4606" y="7505"/>
                    </a:lnTo>
                    <a:cubicBezTo>
                      <a:pt x="4606" y="7505"/>
                      <a:pt x="5883" y="6620"/>
                      <a:pt x="6645" y="5830"/>
                    </a:cubicBezTo>
                    <a:cubicBezTo>
                      <a:pt x="7408" y="5042"/>
                      <a:pt x="6512" y="4779"/>
                      <a:pt x="5429" y="4444"/>
                    </a:cubicBezTo>
                    <a:cubicBezTo>
                      <a:pt x="5955" y="1783"/>
                      <a:pt x="6739" y="683"/>
                      <a:pt x="6313" y="683"/>
                    </a:cubicBezTo>
                    <a:cubicBezTo>
                      <a:pt x="6254" y="683"/>
                      <a:pt x="6173" y="704"/>
                      <a:pt x="6065" y="744"/>
                    </a:cubicBezTo>
                    <a:cubicBezTo>
                      <a:pt x="5166" y="1079"/>
                      <a:pt x="4308" y="3883"/>
                      <a:pt x="4308" y="3883"/>
                    </a:cubicBezTo>
                    <a:cubicBezTo>
                      <a:pt x="4308" y="3883"/>
                      <a:pt x="4272" y="1448"/>
                      <a:pt x="4568" y="423"/>
                    </a:cubicBezTo>
                    <a:cubicBezTo>
                      <a:pt x="4654" y="130"/>
                      <a:pt x="4627" y="1"/>
                      <a:pt x="4536" y="1"/>
                    </a:cubicBezTo>
                    <a:close/>
                  </a:path>
                </a:pathLst>
              </a:custGeom>
              <a:solidFill>
                <a:srgbClr val="FCB28D"/>
              </a:solidFill>
              <a:ln>
                <a:noFill/>
              </a:ln>
            </p:spPr>
            <p:txBody>
              <a:bodyPr spcFirstLastPara="1" wrap="square" lIns="121900" tIns="121900" rIns="121900" bIns="121900" anchor="ctr" anchorCtr="0">
                <a:noAutofit/>
              </a:bodyPr>
              <a:lstStyle/>
              <a:p>
                <a:endParaRPr sz="2400"/>
              </a:p>
            </p:txBody>
          </p:sp>
          <p:sp>
            <p:nvSpPr>
              <p:cNvPr id="956" name="Google Shape;956;p65"/>
              <p:cNvSpPr/>
              <p:nvPr/>
            </p:nvSpPr>
            <p:spPr>
              <a:xfrm>
                <a:off x="2563598" y="3195732"/>
                <a:ext cx="1132261" cy="1163237"/>
              </a:xfrm>
              <a:custGeom>
                <a:avLst/>
                <a:gdLst/>
                <a:ahLst/>
                <a:cxnLst/>
                <a:rect l="l" t="t" r="r" b="b"/>
                <a:pathLst>
                  <a:path w="20726" h="21293" extrusionOk="0">
                    <a:moveTo>
                      <a:pt x="13620" y="1"/>
                    </a:moveTo>
                    <a:cubicBezTo>
                      <a:pt x="13338" y="1"/>
                      <a:pt x="13163" y="30"/>
                      <a:pt x="13163" y="30"/>
                    </a:cubicBezTo>
                    <a:cubicBezTo>
                      <a:pt x="13163" y="30"/>
                      <a:pt x="11164" y="717"/>
                      <a:pt x="9553" y="717"/>
                    </a:cubicBezTo>
                    <a:cubicBezTo>
                      <a:pt x="8822" y="717"/>
                      <a:pt x="8171" y="576"/>
                      <a:pt x="7823" y="164"/>
                    </a:cubicBezTo>
                    <a:lnTo>
                      <a:pt x="6914" y="891"/>
                    </a:lnTo>
                    <a:lnTo>
                      <a:pt x="0" y="6490"/>
                    </a:lnTo>
                    <a:lnTo>
                      <a:pt x="2739" y="10375"/>
                    </a:lnTo>
                    <a:cubicBezTo>
                      <a:pt x="2739" y="10375"/>
                      <a:pt x="1144" y="14586"/>
                      <a:pt x="0" y="19575"/>
                    </a:cubicBezTo>
                    <a:cubicBezTo>
                      <a:pt x="4335" y="20719"/>
                      <a:pt x="16968" y="21293"/>
                      <a:pt x="16968" y="21293"/>
                    </a:cubicBezTo>
                    <a:lnTo>
                      <a:pt x="15701" y="11188"/>
                    </a:lnTo>
                    <a:lnTo>
                      <a:pt x="20726" y="9647"/>
                    </a:lnTo>
                    <a:cubicBezTo>
                      <a:pt x="20726" y="9647"/>
                      <a:pt x="17918" y="2364"/>
                      <a:pt x="16135" y="932"/>
                    </a:cubicBezTo>
                    <a:cubicBezTo>
                      <a:pt x="15259" y="130"/>
                      <a:pt x="14208" y="1"/>
                      <a:pt x="13620"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957" name="Google Shape;957;p65"/>
              <p:cNvSpPr/>
              <p:nvPr/>
            </p:nvSpPr>
            <p:spPr>
              <a:xfrm>
                <a:off x="2713228" y="3467241"/>
                <a:ext cx="121005" cy="295275"/>
              </a:xfrm>
              <a:custGeom>
                <a:avLst/>
                <a:gdLst/>
                <a:ahLst/>
                <a:cxnLst/>
                <a:rect l="l" t="t" r="r" b="b"/>
                <a:pathLst>
                  <a:path w="2215" h="5405" extrusionOk="0">
                    <a:moveTo>
                      <a:pt x="2214" y="0"/>
                    </a:moveTo>
                    <a:lnTo>
                      <a:pt x="2214" y="0"/>
                    </a:lnTo>
                    <a:cubicBezTo>
                      <a:pt x="1684" y="827"/>
                      <a:pt x="1279" y="1722"/>
                      <a:pt x="913" y="2624"/>
                    </a:cubicBezTo>
                    <a:cubicBezTo>
                      <a:pt x="554" y="3533"/>
                      <a:pt x="229" y="4455"/>
                      <a:pt x="0" y="5405"/>
                    </a:cubicBezTo>
                    <a:cubicBezTo>
                      <a:pt x="414" y="4520"/>
                      <a:pt x="779" y="3618"/>
                      <a:pt x="1145" y="2716"/>
                    </a:cubicBezTo>
                    <a:cubicBezTo>
                      <a:pt x="1504" y="1814"/>
                      <a:pt x="1866" y="916"/>
                      <a:pt x="2214" y="0"/>
                    </a:cubicBezTo>
                    <a:close/>
                  </a:path>
                </a:pathLst>
              </a:custGeom>
              <a:solidFill>
                <a:srgbClr val="EFEFEF"/>
              </a:solidFill>
              <a:ln>
                <a:noFill/>
              </a:ln>
            </p:spPr>
            <p:txBody>
              <a:bodyPr spcFirstLastPara="1" wrap="square" lIns="121900" tIns="121900" rIns="121900" bIns="121900" anchor="ctr" anchorCtr="0">
                <a:noAutofit/>
              </a:bodyPr>
              <a:lstStyle/>
              <a:p>
                <a:endParaRPr sz="2400"/>
              </a:p>
            </p:txBody>
          </p:sp>
          <p:sp>
            <p:nvSpPr>
              <p:cNvPr id="958" name="Google Shape;958;p65"/>
              <p:cNvSpPr/>
              <p:nvPr/>
            </p:nvSpPr>
            <p:spPr>
              <a:xfrm>
                <a:off x="2949664" y="3195678"/>
                <a:ext cx="371265" cy="96531"/>
              </a:xfrm>
              <a:custGeom>
                <a:avLst/>
                <a:gdLst/>
                <a:ahLst/>
                <a:cxnLst/>
                <a:rect l="l" t="t" r="r" b="b"/>
                <a:pathLst>
                  <a:path w="6796" h="1767" extrusionOk="0">
                    <a:moveTo>
                      <a:pt x="6561" y="1"/>
                    </a:moveTo>
                    <a:cubicBezTo>
                      <a:pt x="6274" y="1"/>
                      <a:pt x="6096" y="31"/>
                      <a:pt x="6096" y="31"/>
                    </a:cubicBezTo>
                    <a:cubicBezTo>
                      <a:pt x="6096" y="31"/>
                      <a:pt x="4097" y="718"/>
                      <a:pt x="2486" y="718"/>
                    </a:cubicBezTo>
                    <a:cubicBezTo>
                      <a:pt x="1755" y="718"/>
                      <a:pt x="1104" y="577"/>
                      <a:pt x="756" y="165"/>
                    </a:cubicBezTo>
                    <a:lnTo>
                      <a:pt x="1" y="766"/>
                    </a:lnTo>
                    <a:cubicBezTo>
                      <a:pt x="244" y="1162"/>
                      <a:pt x="818" y="1767"/>
                      <a:pt x="2059" y="1767"/>
                    </a:cubicBezTo>
                    <a:cubicBezTo>
                      <a:pt x="3101" y="1767"/>
                      <a:pt x="4613" y="1341"/>
                      <a:pt x="6796" y="8"/>
                    </a:cubicBezTo>
                    <a:cubicBezTo>
                      <a:pt x="6712" y="3"/>
                      <a:pt x="6633" y="1"/>
                      <a:pt x="6561" y="1"/>
                    </a:cubicBezTo>
                    <a:close/>
                  </a:path>
                </a:pathLst>
              </a:custGeom>
              <a:solidFill>
                <a:srgbClr val="EFEFEF"/>
              </a:solidFill>
              <a:ln>
                <a:noFill/>
              </a:ln>
            </p:spPr>
            <p:txBody>
              <a:bodyPr spcFirstLastPara="1" wrap="square" lIns="121900" tIns="121900" rIns="121900" bIns="121900" anchor="ctr" anchorCtr="0">
                <a:noAutofit/>
              </a:bodyPr>
              <a:lstStyle/>
              <a:p>
                <a:endParaRPr sz="2400"/>
              </a:p>
            </p:txBody>
          </p:sp>
          <p:sp>
            <p:nvSpPr>
              <p:cNvPr id="959" name="Google Shape;959;p65"/>
              <p:cNvSpPr/>
              <p:nvPr/>
            </p:nvSpPr>
            <p:spPr>
              <a:xfrm>
                <a:off x="3325733" y="3614850"/>
                <a:ext cx="95603" cy="223437"/>
              </a:xfrm>
              <a:custGeom>
                <a:avLst/>
                <a:gdLst/>
                <a:ahLst/>
                <a:cxnLst/>
                <a:rect l="l" t="t" r="r" b="b"/>
                <a:pathLst>
                  <a:path w="1750" h="4090" extrusionOk="0">
                    <a:moveTo>
                      <a:pt x="123" y="0"/>
                    </a:moveTo>
                    <a:cubicBezTo>
                      <a:pt x="93" y="328"/>
                      <a:pt x="65" y="660"/>
                      <a:pt x="49" y="988"/>
                    </a:cubicBezTo>
                    <a:cubicBezTo>
                      <a:pt x="28" y="1315"/>
                      <a:pt x="17" y="1643"/>
                      <a:pt x="11" y="1975"/>
                    </a:cubicBezTo>
                    <a:cubicBezTo>
                      <a:pt x="0" y="2303"/>
                      <a:pt x="0" y="2631"/>
                      <a:pt x="0" y="2959"/>
                    </a:cubicBezTo>
                    <a:cubicBezTo>
                      <a:pt x="0" y="3286"/>
                      <a:pt x="8" y="3619"/>
                      <a:pt x="17" y="3946"/>
                    </a:cubicBezTo>
                    <a:lnTo>
                      <a:pt x="21" y="4090"/>
                    </a:lnTo>
                    <a:lnTo>
                      <a:pt x="154" y="4049"/>
                    </a:lnTo>
                    <a:cubicBezTo>
                      <a:pt x="421" y="3970"/>
                      <a:pt x="687" y="3885"/>
                      <a:pt x="954" y="3796"/>
                    </a:cubicBezTo>
                    <a:cubicBezTo>
                      <a:pt x="1087" y="3755"/>
                      <a:pt x="1220" y="3707"/>
                      <a:pt x="1353" y="3660"/>
                    </a:cubicBezTo>
                    <a:cubicBezTo>
                      <a:pt x="1483" y="3614"/>
                      <a:pt x="1616" y="3567"/>
                      <a:pt x="1750" y="3516"/>
                    </a:cubicBezTo>
                    <a:lnTo>
                      <a:pt x="1750" y="3516"/>
                    </a:lnTo>
                    <a:cubicBezTo>
                      <a:pt x="1610" y="3532"/>
                      <a:pt x="1469" y="3560"/>
                      <a:pt x="1333" y="3584"/>
                    </a:cubicBezTo>
                    <a:cubicBezTo>
                      <a:pt x="1192" y="3611"/>
                      <a:pt x="1056" y="3632"/>
                      <a:pt x="919" y="3663"/>
                    </a:cubicBezTo>
                    <a:cubicBezTo>
                      <a:pt x="690" y="3708"/>
                      <a:pt x="463" y="3758"/>
                      <a:pt x="237" y="3808"/>
                    </a:cubicBezTo>
                    <a:lnTo>
                      <a:pt x="237" y="3808"/>
                    </a:lnTo>
                    <a:cubicBezTo>
                      <a:pt x="244" y="3525"/>
                      <a:pt x="247" y="3240"/>
                      <a:pt x="249" y="2959"/>
                    </a:cubicBezTo>
                    <a:cubicBezTo>
                      <a:pt x="249" y="2631"/>
                      <a:pt x="249" y="2303"/>
                      <a:pt x="240" y="1975"/>
                    </a:cubicBezTo>
                    <a:cubicBezTo>
                      <a:pt x="233" y="1643"/>
                      <a:pt x="219" y="1315"/>
                      <a:pt x="202" y="988"/>
                    </a:cubicBezTo>
                    <a:cubicBezTo>
                      <a:pt x="185" y="660"/>
                      <a:pt x="158" y="328"/>
                      <a:pt x="123" y="0"/>
                    </a:cubicBezTo>
                    <a:close/>
                  </a:path>
                </a:pathLst>
              </a:custGeom>
              <a:solidFill>
                <a:srgbClr val="EFEFEF"/>
              </a:solidFill>
              <a:ln>
                <a:noFill/>
              </a:ln>
            </p:spPr>
            <p:txBody>
              <a:bodyPr spcFirstLastPara="1" wrap="square" lIns="121900" tIns="121900" rIns="121900" bIns="121900" anchor="ctr" anchorCtr="0">
                <a:noAutofit/>
              </a:bodyPr>
              <a:lstStyle/>
              <a:p>
                <a:endParaRPr sz="2400"/>
              </a:p>
            </p:txBody>
          </p:sp>
          <p:sp>
            <p:nvSpPr>
              <p:cNvPr id="960" name="Google Shape;960;p65"/>
              <p:cNvSpPr/>
              <p:nvPr/>
            </p:nvSpPr>
            <p:spPr>
              <a:xfrm>
                <a:off x="3360094" y="3731866"/>
                <a:ext cx="412839" cy="641465"/>
              </a:xfrm>
              <a:custGeom>
                <a:avLst/>
                <a:gdLst/>
                <a:ahLst/>
                <a:cxnLst/>
                <a:rect l="l" t="t" r="r" b="b"/>
                <a:pathLst>
                  <a:path w="7557" h="11742" extrusionOk="0">
                    <a:moveTo>
                      <a:pt x="5592" y="1"/>
                    </a:moveTo>
                    <a:lnTo>
                      <a:pt x="1787" y="1169"/>
                    </a:lnTo>
                    <a:lnTo>
                      <a:pt x="3494" y="5617"/>
                    </a:lnTo>
                    <a:lnTo>
                      <a:pt x="0" y="11520"/>
                    </a:lnTo>
                    <a:lnTo>
                      <a:pt x="3276" y="11741"/>
                    </a:lnTo>
                    <a:lnTo>
                      <a:pt x="7557" y="5617"/>
                    </a:lnTo>
                    <a:lnTo>
                      <a:pt x="5592" y="1"/>
                    </a:lnTo>
                    <a:close/>
                  </a:path>
                </a:pathLst>
              </a:custGeom>
              <a:solidFill>
                <a:srgbClr val="FCB28D"/>
              </a:solidFill>
              <a:ln>
                <a:noFill/>
              </a:ln>
            </p:spPr>
            <p:txBody>
              <a:bodyPr spcFirstLastPara="1" wrap="square" lIns="121900" tIns="121900" rIns="121900" bIns="121900" anchor="ctr" anchorCtr="0">
                <a:noAutofit/>
              </a:bodyPr>
              <a:lstStyle/>
              <a:p>
                <a:endParaRPr sz="2400"/>
              </a:p>
            </p:txBody>
          </p:sp>
          <p:sp>
            <p:nvSpPr>
              <p:cNvPr id="961" name="Google Shape;961;p65"/>
              <p:cNvSpPr/>
              <p:nvPr/>
            </p:nvSpPr>
            <p:spPr>
              <a:xfrm>
                <a:off x="2454557" y="2998356"/>
                <a:ext cx="103469" cy="100519"/>
              </a:xfrm>
              <a:custGeom>
                <a:avLst/>
                <a:gdLst/>
                <a:ahLst/>
                <a:cxnLst/>
                <a:rect l="l" t="t" r="r" b="b"/>
                <a:pathLst>
                  <a:path w="1894" h="1840" extrusionOk="0">
                    <a:moveTo>
                      <a:pt x="1111" y="1"/>
                    </a:moveTo>
                    <a:cubicBezTo>
                      <a:pt x="1075" y="1"/>
                      <a:pt x="1039" y="1"/>
                      <a:pt x="1002" y="2"/>
                    </a:cubicBezTo>
                    <a:cubicBezTo>
                      <a:pt x="882" y="9"/>
                      <a:pt x="770" y="6"/>
                      <a:pt x="636" y="29"/>
                    </a:cubicBezTo>
                    <a:cubicBezTo>
                      <a:pt x="602" y="36"/>
                      <a:pt x="568" y="47"/>
                      <a:pt x="530" y="74"/>
                    </a:cubicBezTo>
                    <a:cubicBezTo>
                      <a:pt x="493" y="94"/>
                      <a:pt x="466" y="162"/>
                      <a:pt x="475" y="207"/>
                    </a:cubicBezTo>
                    <a:cubicBezTo>
                      <a:pt x="496" y="299"/>
                      <a:pt x="544" y="343"/>
                      <a:pt x="585" y="395"/>
                    </a:cubicBezTo>
                    <a:cubicBezTo>
                      <a:pt x="770" y="572"/>
                      <a:pt x="978" y="692"/>
                      <a:pt x="1183" y="818"/>
                    </a:cubicBezTo>
                    <a:cubicBezTo>
                      <a:pt x="1220" y="840"/>
                      <a:pt x="1257" y="862"/>
                      <a:pt x="1294" y="883"/>
                    </a:cubicBezTo>
                    <a:lnTo>
                      <a:pt x="1294" y="883"/>
                    </a:lnTo>
                    <a:cubicBezTo>
                      <a:pt x="1250" y="879"/>
                      <a:pt x="1206" y="877"/>
                      <a:pt x="1161" y="877"/>
                    </a:cubicBezTo>
                    <a:cubicBezTo>
                      <a:pt x="1008" y="877"/>
                      <a:pt x="854" y="900"/>
                      <a:pt x="708" y="952"/>
                    </a:cubicBezTo>
                    <a:cubicBezTo>
                      <a:pt x="513" y="1013"/>
                      <a:pt x="343" y="1143"/>
                      <a:pt x="226" y="1303"/>
                    </a:cubicBezTo>
                    <a:cubicBezTo>
                      <a:pt x="103" y="1464"/>
                      <a:pt x="45" y="1655"/>
                      <a:pt x="1" y="1840"/>
                    </a:cubicBezTo>
                    <a:cubicBezTo>
                      <a:pt x="76" y="1666"/>
                      <a:pt x="152" y="1485"/>
                      <a:pt x="284" y="1351"/>
                    </a:cubicBezTo>
                    <a:cubicBezTo>
                      <a:pt x="407" y="1215"/>
                      <a:pt x="565" y="1109"/>
                      <a:pt x="742" y="1064"/>
                    </a:cubicBezTo>
                    <a:cubicBezTo>
                      <a:pt x="858" y="1033"/>
                      <a:pt x="976" y="1021"/>
                      <a:pt x="1096" y="1021"/>
                    </a:cubicBezTo>
                    <a:cubicBezTo>
                      <a:pt x="1160" y="1021"/>
                      <a:pt x="1224" y="1024"/>
                      <a:pt x="1289" y="1030"/>
                    </a:cubicBezTo>
                    <a:cubicBezTo>
                      <a:pt x="1473" y="1048"/>
                      <a:pt x="1658" y="1092"/>
                      <a:pt x="1825" y="1160"/>
                    </a:cubicBezTo>
                    <a:lnTo>
                      <a:pt x="1894" y="1013"/>
                    </a:lnTo>
                    <a:cubicBezTo>
                      <a:pt x="1681" y="904"/>
                      <a:pt x="1470" y="798"/>
                      <a:pt x="1262" y="685"/>
                    </a:cubicBezTo>
                    <a:cubicBezTo>
                      <a:pt x="1057" y="569"/>
                      <a:pt x="848" y="446"/>
                      <a:pt x="684" y="296"/>
                    </a:cubicBezTo>
                    <a:cubicBezTo>
                      <a:pt x="643" y="261"/>
                      <a:pt x="606" y="214"/>
                      <a:pt x="598" y="190"/>
                    </a:cubicBezTo>
                    <a:cubicBezTo>
                      <a:pt x="598" y="176"/>
                      <a:pt x="592" y="176"/>
                      <a:pt x="606" y="166"/>
                    </a:cubicBezTo>
                    <a:cubicBezTo>
                      <a:pt x="616" y="156"/>
                      <a:pt x="639" y="146"/>
                      <a:pt x="664" y="138"/>
                    </a:cubicBezTo>
                    <a:cubicBezTo>
                      <a:pt x="766" y="111"/>
                      <a:pt x="893" y="105"/>
                      <a:pt x="1008" y="91"/>
                    </a:cubicBezTo>
                    <a:cubicBezTo>
                      <a:pt x="1172" y="74"/>
                      <a:pt x="1337" y="50"/>
                      <a:pt x="1501" y="50"/>
                    </a:cubicBezTo>
                    <a:cubicBezTo>
                      <a:pt x="1574" y="50"/>
                      <a:pt x="1647" y="54"/>
                      <a:pt x="1719" y="67"/>
                    </a:cubicBezTo>
                    <a:cubicBezTo>
                      <a:pt x="1607" y="15"/>
                      <a:pt x="1484" y="15"/>
                      <a:pt x="1364" y="6"/>
                    </a:cubicBezTo>
                    <a:cubicBezTo>
                      <a:pt x="1280" y="3"/>
                      <a:pt x="1196" y="1"/>
                      <a:pt x="1111" y="1"/>
                    </a:cubicBezTo>
                    <a:close/>
                  </a:path>
                </a:pathLst>
              </a:custGeom>
              <a:solidFill>
                <a:srgbClr val="C67C66"/>
              </a:solidFill>
              <a:ln>
                <a:noFill/>
              </a:ln>
            </p:spPr>
            <p:txBody>
              <a:bodyPr spcFirstLastPara="1" wrap="square" lIns="121900" tIns="121900" rIns="121900" bIns="121900" anchor="ctr" anchorCtr="0">
                <a:noAutofit/>
              </a:bodyPr>
              <a:lstStyle/>
              <a:p>
                <a:endParaRPr sz="2400"/>
              </a:p>
            </p:txBody>
          </p:sp>
          <p:sp>
            <p:nvSpPr>
              <p:cNvPr id="962" name="Google Shape;962;p65"/>
              <p:cNvSpPr/>
              <p:nvPr/>
            </p:nvSpPr>
            <p:spPr>
              <a:xfrm>
                <a:off x="2393372" y="2967654"/>
                <a:ext cx="60312" cy="136848"/>
              </a:xfrm>
              <a:custGeom>
                <a:avLst/>
                <a:gdLst/>
                <a:ahLst/>
                <a:cxnLst/>
                <a:rect l="l" t="t" r="r" b="b"/>
                <a:pathLst>
                  <a:path w="1104" h="2505" extrusionOk="0">
                    <a:moveTo>
                      <a:pt x="772" y="0"/>
                    </a:moveTo>
                    <a:cubicBezTo>
                      <a:pt x="807" y="178"/>
                      <a:pt x="837" y="355"/>
                      <a:pt x="865" y="533"/>
                    </a:cubicBezTo>
                    <a:cubicBezTo>
                      <a:pt x="895" y="711"/>
                      <a:pt x="912" y="892"/>
                      <a:pt x="923" y="1066"/>
                    </a:cubicBezTo>
                    <a:cubicBezTo>
                      <a:pt x="930" y="1237"/>
                      <a:pt x="930" y="1425"/>
                      <a:pt x="865" y="1551"/>
                    </a:cubicBezTo>
                    <a:cubicBezTo>
                      <a:pt x="830" y="1616"/>
                      <a:pt x="783" y="1640"/>
                      <a:pt x="714" y="1640"/>
                    </a:cubicBezTo>
                    <a:cubicBezTo>
                      <a:pt x="646" y="1640"/>
                      <a:pt x="567" y="1613"/>
                      <a:pt x="489" y="1578"/>
                    </a:cubicBezTo>
                    <a:lnTo>
                      <a:pt x="370" y="1528"/>
                    </a:lnTo>
                    <a:lnTo>
                      <a:pt x="380" y="1654"/>
                    </a:lnTo>
                    <a:cubicBezTo>
                      <a:pt x="397" y="1838"/>
                      <a:pt x="403" y="2029"/>
                      <a:pt x="370" y="2211"/>
                    </a:cubicBezTo>
                    <a:cubicBezTo>
                      <a:pt x="352" y="2296"/>
                      <a:pt x="325" y="2389"/>
                      <a:pt x="257" y="2436"/>
                    </a:cubicBezTo>
                    <a:cubicBezTo>
                      <a:pt x="230" y="2454"/>
                      <a:pt x="199" y="2462"/>
                      <a:pt x="166" y="2462"/>
                    </a:cubicBezTo>
                    <a:cubicBezTo>
                      <a:pt x="114" y="2462"/>
                      <a:pt x="55" y="2443"/>
                      <a:pt x="1" y="2422"/>
                    </a:cubicBezTo>
                    <a:lnTo>
                      <a:pt x="1" y="2422"/>
                    </a:lnTo>
                    <a:cubicBezTo>
                      <a:pt x="56" y="2463"/>
                      <a:pt x="126" y="2505"/>
                      <a:pt x="201" y="2505"/>
                    </a:cubicBezTo>
                    <a:cubicBezTo>
                      <a:pt x="228" y="2505"/>
                      <a:pt x="256" y="2500"/>
                      <a:pt x="284" y="2487"/>
                    </a:cubicBezTo>
                    <a:cubicBezTo>
                      <a:pt x="390" y="2439"/>
                      <a:pt x="438" y="2330"/>
                      <a:pt x="468" y="2234"/>
                    </a:cubicBezTo>
                    <a:cubicBezTo>
                      <a:pt x="503" y="2138"/>
                      <a:pt x="516" y="2040"/>
                      <a:pt x="526" y="1941"/>
                    </a:cubicBezTo>
                    <a:cubicBezTo>
                      <a:pt x="533" y="1883"/>
                      <a:pt x="535" y="1825"/>
                      <a:pt x="536" y="1767"/>
                    </a:cubicBezTo>
                    <a:lnTo>
                      <a:pt x="536" y="1767"/>
                    </a:lnTo>
                    <a:cubicBezTo>
                      <a:pt x="590" y="1787"/>
                      <a:pt x="649" y="1802"/>
                      <a:pt x="714" y="1804"/>
                    </a:cubicBezTo>
                    <a:cubicBezTo>
                      <a:pt x="721" y="1805"/>
                      <a:pt x="728" y="1805"/>
                      <a:pt x="735" y="1805"/>
                    </a:cubicBezTo>
                    <a:cubicBezTo>
                      <a:pt x="844" y="1805"/>
                      <a:pt x="967" y="1730"/>
                      <a:pt x="1008" y="1633"/>
                    </a:cubicBezTo>
                    <a:cubicBezTo>
                      <a:pt x="1103" y="1432"/>
                      <a:pt x="1087" y="1237"/>
                      <a:pt x="1070" y="1052"/>
                    </a:cubicBezTo>
                    <a:cubicBezTo>
                      <a:pt x="1053" y="868"/>
                      <a:pt x="1005" y="691"/>
                      <a:pt x="960" y="513"/>
                    </a:cubicBezTo>
                    <a:cubicBezTo>
                      <a:pt x="912" y="339"/>
                      <a:pt x="848" y="164"/>
                      <a:pt x="772" y="0"/>
                    </a:cubicBezTo>
                    <a:close/>
                  </a:path>
                </a:pathLst>
              </a:custGeom>
              <a:solidFill>
                <a:srgbClr val="C67C66"/>
              </a:solidFill>
              <a:ln>
                <a:noFill/>
              </a:ln>
            </p:spPr>
            <p:txBody>
              <a:bodyPr spcFirstLastPara="1" wrap="square" lIns="121900" tIns="121900" rIns="121900" bIns="121900" anchor="ctr" anchorCtr="0">
                <a:noAutofit/>
              </a:bodyPr>
              <a:lstStyle/>
              <a:p>
                <a:endParaRPr sz="2400"/>
              </a:p>
            </p:txBody>
          </p:sp>
          <p:sp>
            <p:nvSpPr>
              <p:cNvPr id="963" name="Google Shape;963;p65"/>
              <p:cNvSpPr/>
              <p:nvPr/>
            </p:nvSpPr>
            <p:spPr>
              <a:xfrm>
                <a:off x="2380480" y="2985901"/>
                <a:ext cx="37749" cy="71729"/>
              </a:xfrm>
              <a:custGeom>
                <a:avLst/>
                <a:gdLst/>
                <a:ahLst/>
                <a:cxnLst/>
                <a:rect l="l" t="t" r="r" b="b"/>
                <a:pathLst>
                  <a:path w="691" h="1313" extrusionOk="0">
                    <a:moveTo>
                      <a:pt x="1" y="1"/>
                    </a:moveTo>
                    <a:cubicBezTo>
                      <a:pt x="4" y="261"/>
                      <a:pt x="83" y="507"/>
                      <a:pt x="192" y="739"/>
                    </a:cubicBezTo>
                    <a:cubicBezTo>
                      <a:pt x="305" y="964"/>
                      <a:pt x="462" y="1190"/>
                      <a:pt x="691" y="1313"/>
                    </a:cubicBezTo>
                    <a:cubicBezTo>
                      <a:pt x="557" y="1094"/>
                      <a:pt x="448" y="886"/>
                      <a:pt x="339" y="664"/>
                    </a:cubicBezTo>
                    <a:cubicBezTo>
                      <a:pt x="233" y="445"/>
                      <a:pt x="134" y="223"/>
                      <a:pt x="1" y="1"/>
                    </a:cubicBezTo>
                    <a:close/>
                  </a:path>
                </a:pathLst>
              </a:custGeom>
              <a:solidFill>
                <a:srgbClr val="C67C66"/>
              </a:solidFill>
              <a:ln>
                <a:noFill/>
              </a:ln>
            </p:spPr>
            <p:txBody>
              <a:bodyPr spcFirstLastPara="1" wrap="square" lIns="121900" tIns="121900" rIns="121900" bIns="121900" anchor="ctr" anchorCtr="0">
                <a:noAutofit/>
              </a:bodyPr>
              <a:lstStyle/>
              <a:p>
                <a:endParaRPr sz="2400"/>
              </a:p>
            </p:txBody>
          </p:sp>
          <p:sp>
            <p:nvSpPr>
              <p:cNvPr id="964" name="Google Shape;964;p65"/>
              <p:cNvSpPr/>
              <p:nvPr/>
            </p:nvSpPr>
            <p:spPr>
              <a:xfrm>
                <a:off x="2439316" y="2976504"/>
                <a:ext cx="91615" cy="17318"/>
              </a:xfrm>
              <a:custGeom>
                <a:avLst/>
                <a:gdLst/>
                <a:ahLst/>
                <a:cxnLst/>
                <a:rect l="l" t="t" r="r" b="b"/>
                <a:pathLst>
                  <a:path w="1677" h="317" extrusionOk="0">
                    <a:moveTo>
                      <a:pt x="516" y="0"/>
                    </a:moveTo>
                    <a:cubicBezTo>
                      <a:pt x="342" y="0"/>
                      <a:pt x="168" y="21"/>
                      <a:pt x="0" y="70"/>
                    </a:cubicBezTo>
                    <a:cubicBezTo>
                      <a:pt x="144" y="101"/>
                      <a:pt x="287" y="115"/>
                      <a:pt x="423" y="136"/>
                    </a:cubicBezTo>
                    <a:lnTo>
                      <a:pt x="841" y="190"/>
                    </a:lnTo>
                    <a:cubicBezTo>
                      <a:pt x="1117" y="228"/>
                      <a:pt x="1390" y="275"/>
                      <a:pt x="1677" y="316"/>
                    </a:cubicBezTo>
                    <a:cubicBezTo>
                      <a:pt x="1558" y="231"/>
                      <a:pt x="1424" y="173"/>
                      <a:pt x="1287" y="125"/>
                    </a:cubicBezTo>
                    <a:cubicBezTo>
                      <a:pt x="1148" y="81"/>
                      <a:pt x="1008" y="46"/>
                      <a:pt x="864" y="26"/>
                    </a:cubicBezTo>
                    <a:cubicBezTo>
                      <a:pt x="749" y="10"/>
                      <a:pt x="633" y="0"/>
                      <a:pt x="516" y="0"/>
                    </a:cubicBezTo>
                    <a:close/>
                  </a:path>
                </a:pathLst>
              </a:custGeom>
              <a:solidFill>
                <a:srgbClr val="C67C66"/>
              </a:solidFill>
              <a:ln>
                <a:noFill/>
              </a:ln>
            </p:spPr>
            <p:txBody>
              <a:bodyPr spcFirstLastPara="1" wrap="square" lIns="121900" tIns="121900" rIns="121900" bIns="121900" anchor="ctr" anchorCtr="0">
                <a:noAutofit/>
              </a:bodyPr>
              <a:lstStyle/>
              <a:p>
                <a:endParaRPr sz="2400"/>
              </a:p>
            </p:txBody>
          </p:sp>
        </p:grpSp>
      </p:grpSp>
      <p:sp>
        <p:nvSpPr>
          <p:cNvPr id="965" name="Google Shape;965;p65"/>
          <p:cNvSpPr txBox="1">
            <a:spLocks noGrp="1"/>
          </p:cNvSpPr>
          <p:nvPr>
            <p:ph type="title"/>
          </p:nvPr>
        </p:nvSpPr>
        <p:spPr>
          <a:xfrm>
            <a:off x="4580851" y="1214725"/>
            <a:ext cx="5928000" cy="2187200"/>
          </a:xfrm>
          <a:prstGeom prst="rect">
            <a:avLst/>
          </a:prstGeom>
          <a:solidFill>
            <a:schemeClr val="accent2"/>
          </a:solidFill>
        </p:spPr>
        <p:txBody>
          <a:bodyPr spcFirstLastPara="1" vert="horz" wrap="square" lIns="121900" tIns="121900" rIns="121900" bIns="121900" rtlCol="0" anchor="b" anchorCtr="0">
            <a:noAutofit/>
          </a:bodyPr>
          <a:lstStyle/>
          <a:p>
            <a:pPr algn="r"/>
            <a:r>
              <a:rPr lang="hr-HR" sz="4000" dirty="0">
                <a:effectLst>
                  <a:outerShdw blurRad="38100" dist="38100" dir="2700000" algn="tl">
                    <a:srgbClr val="000000">
                      <a:alpha val="43137"/>
                    </a:srgbClr>
                  </a:outerShdw>
                </a:effectLst>
              </a:rPr>
              <a:t>Kako izgleda prijava učenika u sustav </a:t>
            </a:r>
            <a:r>
              <a:rPr lang="hr-HR" sz="4000" dirty="0">
                <a:solidFill>
                  <a:schemeClr val="accent4">
                    <a:lumMod val="75000"/>
                  </a:schemeClr>
                </a:solidFill>
                <a:effectLst>
                  <a:outerShdw blurRad="38100" dist="38100" dir="2700000" algn="tl">
                    <a:srgbClr val="000000">
                      <a:alpha val="43137"/>
                    </a:srgbClr>
                  </a:outerShdw>
                </a:effectLst>
                <a:hlinkClick r:id="rId3">
                  <a:extLst>
                    <a:ext uri="{A12FA001-AC4F-418D-AE19-62706E023703}">
                      <ahyp:hlinkClr xmlns="" xmlns:ahyp="http://schemas.microsoft.com/office/drawing/2018/hyperlinkcolor" val="tx"/>
                    </a:ext>
                  </a:extLst>
                </a:hlinkClick>
              </a:rPr>
              <a:t>srednje.e-upisi.hr</a:t>
            </a:r>
            <a:r>
              <a:rPr lang="hr-HR" sz="4000" dirty="0">
                <a:solidFill>
                  <a:schemeClr val="accent4">
                    <a:lumMod val="75000"/>
                  </a:schemeClr>
                </a:solidFill>
                <a:effectLst>
                  <a:outerShdw blurRad="38100" dist="38100" dir="2700000" algn="tl">
                    <a:srgbClr val="000000">
                      <a:alpha val="43137"/>
                    </a:srgbClr>
                  </a:outerShdw>
                </a:effectLst>
              </a:rPr>
              <a:t> </a:t>
            </a:r>
            <a:endParaRPr sz="4000" dirty="0">
              <a:solidFill>
                <a:schemeClr val="accent4">
                  <a:lumMod val="75000"/>
                </a:schemeClr>
              </a:solidFill>
              <a:effectLst>
                <a:outerShdw blurRad="38100" dist="38100" dir="2700000" algn="tl">
                  <a:srgbClr val="000000">
                    <a:alpha val="43137"/>
                  </a:srgbClr>
                </a:outerShdw>
              </a:effectLst>
            </a:endParaRPr>
          </a:p>
        </p:txBody>
      </p:sp>
      <p:sp>
        <p:nvSpPr>
          <p:cNvPr id="3" name="Rezervirano mjesto teksta 2">
            <a:extLst>
              <a:ext uri="{FF2B5EF4-FFF2-40B4-BE49-F238E27FC236}">
                <a16:creationId xmlns:a16="http://schemas.microsoft.com/office/drawing/2014/main" id="{EE2D02A2-9970-47FF-A95F-AD991C6D89CA}"/>
              </a:ext>
            </a:extLst>
          </p:cNvPr>
          <p:cNvSpPr>
            <a:spLocks noGrp="1"/>
          </p:cNvSpPr>
          <p:nvPr>
            <p:ph type="body" idx="1"/>
          </p:nvPr>
        </p:nvSpPr>
        <p:spPr>
          <a:xfrm>
            <a:off x="4595955" y="4398333"/>
            <a:ext cx="6279335" cy="739600"/>
          </a:xfrm>
        </p:spPr>
        <p:txBody>
          <a:bodyPr/>
          <a:lstStyle/>
          <a:p>
            <a:pPr marL="152396" indent="0">
              <a:buNone/>
            </a:pPr>
            <a:r>
              <a:rPr lang="hr-HR" sz="2667" b="1" dirty="0">
                <a:effectLst>
                  <a:outerShdw blurRad="38100" dist="38100" dir="2700000" algn="tl">
                    <a:srgbClr val="000000">
                      <a:alpha val="43137"/>
                    </a:srgbClr>
                  </a:outerShdw>
                </a:effectLst>
                <a:latin typeface="Big Shoulders Text SemiBold" panose="020B0604020202020204" charset="-18"/>
              </a:rPr>
              <a:t>ISPIS, POTPISIVANJE I UČITAVANJE </a:t>
            </a:r>
            <a:r>
              <a:rPr lang="hr-HR" sz="2667" b="1" dirty="0">
                <a:solidFill>
                  <a:schemeClr val="accent4">
                    <a:lumMod val="75000"/>
                  </a:schemeClr>
                </a:solidFill>
                <a:effectLst>
                  <a:outerShdw blurRad="38100" dist="38100" dir="2700000" algn="tl">
                    <a:srgbClr val="000000">
                      <a:alpha val="43137"/>
                    </a:srgbClr>
                  </a:outerShdw>
                </a:effectLst>
                <a:latin typeface="Big Shoulders Text SemiBold" panose="020B0604020202020204" charset="-18"/>
              </a:rPr>
              <a:t>UPISNICA </a:t>
            </a:r>
            <a:r>
              <a:rPr lang="hr-HR" sz="2667" b="1" dirty="0">
                <a:solidFill>
                  <a:srgbClr val="002060"/>
                </a:solidFill>
                <a:effectLst>
                  <a:outerShdw blurRad="38100" dist="38100" dir="2700000" algn="tl">
                    <a:srgbClr val="000000">
                      <a:alpha val="43137"/>
                    </a:srgbClr>
                  </a:outerShdw>
                </a:effectLst>
                <a:latin typeface="Big Shoulders Text SemiBold" panose="020B0604020202020204" charset="-18"/>
              </a:rPr>
              <a:t>I UČITVANJE </a:t>
            </a:r>
            <a:r>
              <a:rPr lang="hr-HR" sz="2667" b="1" dirty="0">
                <a:solidFill>
                  <a:schemeClr val="accent4">
                    <a:lumMod val="75000"/>
                  </a:schemeClr>
                </a:solidFill>
                <a:effectLst>
                  <a:outerShdw blurRad="38100" dist="38100" dir="2700000" algn="tl">
                    <a:srgbClr val="000000">
                      <a:alpha val="43137"/>
                    </a:srgbClr>
                  </a:outerShdw>
                </a:effectLst>
                <a:latin typeface="Big Shoulders Text SemiBold" panose="020B0604020202020204" charset="-18"/>
              </a:rPr>
              <a:t>LIJEČNIČKIH POTVRDA</a:t>
            </a:r>
          </a:p>
        </p:txBody>
      </p:sp>
      <p:sp>
        <p:nvSpPr>
          <p:cNvPr id="2" name="Strelica dolje 1"/>
          <p:cNvSpPr/>
          <p:nvPr/>
        </p:nvSpPr>
        <p:spPr>
          <a:xfrm>
            <a:off x="7544851" y="3460255"/>
            <a:ext cx="509259" cy="672733"/>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sz="2400"/>
          </a:p>
        </p:txBody>
      </p:sp>
    </p:spTree>
    <p:extLst>
      <p:ext uri="{BB962C8B-B14F-4D97-AF65-F5344CB8AC3E}">
        <p14:creationId xmlns:p14="http://schemas.microsoft.com/office/powerpoint/2010/main" val="133665369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3DB8C2B4-5F3F-452D-8F51-50425664D35A}"/>
              </a:ext>
            </a:extLst>
          </p:cNvPr>
          <p:cNvSpPr>
            <a:spLocks noGrp="1"/>
          </p:cNvSpPr>
          <p:nvPr>
            <p:ph type="body" idx="1"/>
          </p:nvPr>
        </p:nvSpPr>
        <p:spPr>
          <a:xfrm>
            <a:off x="4269382" y="1696720"/>
            <a:ext cx="6961417" cy="4441013"/>
          </a:xfrm>
        </p:spPr>
        <p:txBody>
          <a:bodyPr/>
          <a:lstStyle/>
          <a:p>
            <a:r>
              <a:rPr lang="hr-HR" sz="2000" dirty="0">
                <a:effectLst>
                  <a:outerShdw blurRad="38100" dist="38100" dir="2700000" algn="tl">
                    <a:srgbClr val="000000">
                      <a:alpha val="43137"/>
                    </a:srgbClr>
                  </a:outerShdw>
                </a:effectLst>
              </a:rPr>
              <a:t>Upisnica je obrazac koji sadrži </a:t>
            </a:r>
            <a:r>
              <a:rPr lang="hr-HR" sz="2000" b="1" dirty="0">
                <a:effectLst>
                  <a:outerShdw blurRad="38100" dist="38100" dir="2700000" algn="tl">
                    <a:srgbClr val="000000">
                      <a:alpha val="43137"/>
                    </a:srgbClr>
                  </a:outerShdw>
                </a:effectLst>
              </a:rPr>
              <a:t>osnovne informacije o srednjoj školi u koji je kandidat stekao pravo upisa</a:t>
            </a:r>
            <a:r>
              <a:rPr lang="hr-HR" sz="2000" dirty="0">
                <a:effectLst>
                  <a:outerShdw blurRad="38100" dist="38100" dir="2700000" algn="tl">
                    <a:srgbClr val="000000">
                      <a:alpha val="43137"/>
                    </a:srgbClr>
                  </a:outerShdw>
                </a:effectLst>
              </a:rPr>
              <a:t>. Kandidati stječu pravo upisa u srednju školu najvišega prioriteta u kojemu se nalaze u okviru upisne kvote </a:t>
            </a:r>
            <a:r>
              <a:rPr lang="hr-HR" sz="2000" b="1" dirty="0">
                <a:solidFill>
                  <a:schemeClr val="accent4">
                    <a:lumMod val="75000"/>
                  </a:schemeClr>
                </a:solidFill>
                <a:effectLst>
                  <a:outerShdw blurRad="38100" dist="38100" dir="2700000" algn="tl">
                    <a:srgbClr val="000000">
                      <a:alpha val="43137"/>
                    </a:srgbClr>
                  </a:outerShdw>
                </a:effectLst>
              </a:rPr>
              <a:t>u trenutku objave konačnih ljestvica </a:t>
            </a:r>
            <a:r>
              <a:rPr lang="hr-HR" sz="2000" dirty="0">
                <a:effectLst>
                  <a:outerShdw blurRad="38100" dist="38100" dir="2700000" algn="tl">
                    <a:srgbClr val="000000">
                      <a:alpha val="43137"/>
                    </a:srgbClr>
                  </a:outerShdw>
                </a:effectLst>
              </a:rPr>
              <a:t>poretka i u tom trenutku </a:t>
            </a:r>
            <a:r>
              <a:rPr lang="hr-HR" sz="2000" b="1" dirty="0">
                <a:effectLst>
                  <a:outerShdw blurRad="38100" dist="38100" dir="2700000" algn="tl">
                    <a:srgbClr val="000000">
                      <a:alpha val="43137"/>
                    </a:srgbClr>
                  </a:outerShdw>
                </a:effectLst>
              </a:rPr>
              <a:t>mogu preuzeti upisnicu na kartici MOJI REZULTATI.</a:t>
            </a:r>
          </a:p>
          <a:p>
            <a:endParaRPr lang="hr-HR" sz="2000" dirty="0">
              <a:effectLst>
                <a:outerShdw blurRad="38100" dist="38100" dir="2700000" algn="tl">
                  <a:srgbClr val="000000">
                    <a:alpha val="43137"/>
                  </a:srgbClr>
                </a:outerShdw>
              </a:effectLst>
            </a:endParaRPr>
          </a:p>
          <a:p>
            <a:r>
              <a:rPr lang="hr-HR" sz="2000" dirty="0">
                <a:effectLst>
                  <a:outerShdw blurRad="38100" dist="38100" dir="2700000" algn="tl">
                    <a:srgbClr val="000000">
                      <a:alpha val="43137"/>
                    </a:srgbClr>
                  </a:outerShdw>
                </a:effectLst>
              </a:rPr>
              <a:t>Kandidat svoj </a:t>
            </a:r>
            <a:r>
              <a:rPr lang="hr-HR" sz="2000" b="1" dirty="0">
                <a:solidFill>
                  <a:schemeClr val="accent4">
                    <a:lumMod val="75000"/>
                  </a:schemeClr>
                </a:solidFill>
                <a:effectLst>
                  <a:outerShdw blurRad="38100" dist="38100" dir="2700000" algn="tl">
                    <a:srgbClr val="000000">
                      <a:alpha val="43137"/>
                    </a:srgbClr>
                  </a:outerShdw>
                </a:effectLst>
              </a:rPr>
              <a:t>upis potvrđuje vlastoručnim potpisom i potpisom roditelja/skrbnika na upisnici</a:t>
            </a:r>
            <a:r>
              <a:rPr lang="hr-HR" sz="2000" dirty="0">
                <a:effectLst>
                  <a:outerShdw blurRad="38100" dist="38100" dir="2700000" algn="tl">
                    <a:srgbClr val="000000">
                      <a:alpha val="43137"/>
                    </a:srgbClr>
                  </a:outerShdw>
                </a:effectLst>
              </a:rPr>
              <a:t>, </a:t>
            </a:r>
            <a:r>
              <a:rPr lang="hr-HR" sz="2000" b="1" dirty="0">
                <a:solidFill>
                  <a:schemeClr val="accent4">
                    <a:lumMod val="75000"/>
                  </a:schemeClr>
                </a:solidFill>
                <a:effectLst>
                  <a:outerShdw blurRad="38100" dist="38100" dir="2700000" algn="tl">
                    <a:srgbClr val="000000">
                      <a:alpha val="43137"/>
                    </a:srgbClr>
                  </a:outerShdw>
                </a:effectLst>
              </a:rPr>
              <a:t>a nju je dužan sam učitati u sustav ili je dostaviti srednjoj školi koja će ju učitati u sustav</a:t>
            </a:r>
            <a:r>
              <a:rPr lang="hr-HR" sz="2000" dirty="0">
                <a:effectLst>
                  <a:outerShdw blurRad="38100" dist="38100" dir="2700000" algn="tl">
                    <a:srgbClr val="000000">
                      <a:alpha val="43137"/>
                    </a:srgbClr>
                  </a:outerShdw>
                </a:effectLst>
              </a:rPr>
              <a:t>. Ako roditelj/skrbnik upisnicu šalje elektroničkim putem srednjoj školi, potrebno je u e-poruci navesti i svoj osobni kontakt (broj telefon, mobitela) kako bi ga srednja škola mogla kontaktirati.</a:t>
            </a:r>
          </a:p>
        </p:txBody>
      </p:sp>
      <p:sp>
        <p:nvSpPr>
          <p:cNvPr id="3" name="Naslov 2">
            <a:extLst>
              <a:ext uri="{FF2B5EF4-FFF2-40B4-BE49-F238E27FC236}">
                <a16:creationId xmlns:a16="http://schemas.microsoft.com/office/drawing/2014/main" id="{03DAE665-C5D1-4DDE-A621-2721B76D9E72}"/>
              </a:ext>
            </a:extLst>
          </p:cNvPr>
          <p:cNvSpPr>
            <a:spLocks noGrp="1"/>
          </p:cNvSpPr>
          <p:nvPr>
            <p:ph type="title"/>
          </p:nvPr>
        </p:nvSpPr>
        <p:spPr/>
        <p:txBody>
          <a:bodyPr/>
          <a:lstStyle/>
          <a:p>
            <a:r>
              <a:rPr lang="hr-HR" b="1" dirty="0">
                <a:effectLst>
                  <a:outerShdw blurRad="38100" dist="38100" dir="2700000" algn="tl">
                    <a:srgbClr val="000000">
                      <a:alpha val="43137"/>
                    </a:srgbClr>
                  </a:outerShdw>
                </a:effectLst>
              </a:rPr>
              <a:t>Što je UPISNICA?</a:t>
            </a:r>
          </a:p>
        </p:txBody>
      </p:sp>
      <p:pic>
        <p:nvPicPr>
          <p:cNvPr id="4" name="Picture 2" descr="C:\Users\Sanja\Desktop\izgled upisnice.png">
            <a:extLst>
              <a:ext uri="{FF2B5EF4-FFF2-40B4-BE49-F238E27FC236}">
                <a16:creationId xmlns:a16="http://schemas.microsoft.com/office/drawing/2014/main" id="{C3D65773-8D5F-4894-802A-43E9F525D0C2}"/>
              </a:ext>
            </a:extLst>
          </p:cNvPr>
          <p:cNvPicPr>
            <a:picLocks noChangeAspect="1" noChangeArrowheads="1"/>
          </p:cNvPicPr>
          <p:nvPr/>
        </p:nvPicPr>
        <p:blipFill>
          <a:blip r:embed="rId2" cstate="print"/>
          <a:srcRect/>
          <a:stretch>
            <a:fillRect/>
          </a:stretch>
        </p:blipFill>
        <p:spPr bwMode="auto">
          <a:xfrm>
            <a:off x="686084" y="1381760"/>
            <a:ext cx="3583299" cy="504019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5" name="Google Shape;1830;p82">
            <a:extLst>
              <a:ext uri="{FF2B5EF4-FFF2-40B4-BE49-F238E27FC236}">
                <a16:creationId xmlns:a16="http://schemas.microsoft.com/office/drawing/2014/main" id="{5E82D651-2776-4AB6-A4C2-E3206BADE987}"/>
              </a:ext>
            </a:extLst>
          </p:cNvPr>
          <p:cNvGrpSpPr/>
          <p:nvPr/>
        </p:nvGrpSpPr>
        <p:grpSpPr>
          <a:xfrm rot="-790651" flipH="1">
            <a:off x="3603654" y="225214"/>
            <a:ext cx="1331455" cy="685701"/>
            <a:chOff x="1255637" y="720502"/>
            <a:chExt cx="761125" cy="522000"/>
          </a:xfrm>
        </p:grpSpPr>
        <p:sp>
          <p:nvSpPr>
            <p:cNvPr id="6" name="Google Shape;1831;p82">
              <a:extLst>
                <a:ext uri="{FF2B5EF4-FFF2-40B4-BE49-F238E27FC236}">
                  <a16:creationId xmlns:a16="http://schemas.microsoft.com/office/drawing/2014/main" id="{31FC9E2C-0DC0-4F8C-B36D-FB78C894C1A8}"/>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7" name="Google Shape;1832;p82">
              <a:extLst>
                <a:ext uri="{FF2B5EF4-FFF2-40B4-BE49-F238E27FC236}">
                  <a16:creationId xmlns:a16="http://schemas.microsoft.com/office/drawing/2014/main" id="{1D41E381-708B-4945-81B9-44B9554CB7FB}"/>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8" name="Google Shape;1833;p82">
              <a:extLst>
                <a:ext uri="{FF2B5EF4-FFF2-40B4-BE49-F238E27FC236}">
                  <a16:creationId xmlns:a16="http://schemas.microsoft.com/office/drawing/2014/main" id="{0C7C4894-35EA-495C-A70E-5727F7E8ADFC}"/>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 name="Google Shape;1834;p82">
              <a:extLst>
                <a:ext uri="{FF2B5EF4-FFF2-40B4-BE49-F238E27FC236}">
                  <a16:creationId xmlns:a16="http://schemas.microsoft.com/office/drawing/2014/main" id="{EFBF4BDC-2D82-4046-868D-E4B5CB1EE790}"/>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0" name="Google Shape;1835;p82">
              <a:extLst>
                <a:ext uri="{FF2B5EF4-FFF2-40B4-BE49-F238E27FC236}">
                  <a16:creationId xmlns:a16="http://schemas.microsoft.com/office/drawing/2014/main" id="{424D58EE-77D8-4C5D-8DCE-38E0002245FC}"/>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35281499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EB7A73B1-001F-4F7F-B0FF-D1AA4209573E}"/>
              </a:ext>
            </a:extLst>
          </p:cNvPr>
          <p:cNvSpPr>
            <a:spLocks noGrp="1"/>
          </p:cNvSpPr>
          <p:nvPr>
            <p:ph type="body" idx="1"/>
          </p:nvPr>
        </p:nvSpPr>
        <p:spPr>
          <a:xfrm>
            <a:off x="344825" y="1267726"/>
            <a:ext cx="11465407" cy="5590274"/>
          </a:xfrm>
        </p:spPr>
        <p:txBody>
          <a:bodyPr/>
          <a:lstStyle/>
          <a:p>
            <a:r>
              <a:rPr lang="hr-HR" sz="1800" dirty="0">
                <a:effectLst>
                  <a:outerShdw blurRad="38100" dist="38100" dir="2700000" algn="tl">
                    <a:srgbClr val="000000">
                      <a:alpha val="43137"/>
                    </a:srgbClr>
                  </a:outerShdw>
                </a:effectLst>
              </a:rPr>
              <a:t>Nakon </a:t>
            </a:r>
            <a:r>
              <a:rPr lang="hr-HR" sz="1800" b="1" dirty="0">
                <a:effectLst>
                  <a:outerShdw blurRad="38100" dist="38100" dir="2700000" algn="tl">
                    <a:srgbClr val="000000">
                      <a:alpha val="43137"/>
                    </a:srgbClr>
                  </a:outerShdw>
                </a:effectLst>
              </a:rPr>
              <a:t>objave konačnih ljestvica </a:t>
            </a:r>
            <a:r>
              <a:rPr lang="hr-HR" sz="1800" dirty="0">
                <a:effectLst>
                  <a:outerShdw blurRad="38100" dist="38100" dir="2700000" algn="tl">
                    <a:srgbClr val="000000">
                      <a:alpha val="43137"/>
                    </a:srgbClr>
                  </a:outerShdw>
                </a:effectLst>
              </a:rPr>
              <a:t>na kartici </a:t>
            </a:r>
            <a:r>
              <a:rPr lang="hr-HR" sz="1800" b="1" dirty="0">
                <a:effectLst>
                  <a:outerShdw blurRad="38100" dist="38100" dir="2700000" algn="tl">
                    <a:srgbClr val="000000">
                      <a:alpha val="43137"/>
                    </a:srgbClr>
                  </a:outerShdw>
                </a:effectLst>
              </a:rPr>
              <a:t>MOJI REZULTATI </a:t>
            </a:r>
            <a:r>
              <a:rPr lang="hr-HR" sz="1800" dirty="0">
                <a:effectLst>
                  <a:outerShdw blurRad="38100" dist="38100" dir="2700000" algn="tl">
                    <a:srgbClr val="000000">
                      <a:alpha val="43137"/>
                    </a:srgbClr>
                  </a:outerShdw>
                </a:effectLst>
              </a:rPr>
              <a:t>prikazat će se </a:t>
            </a:r>
            <a:r>
              <a:rPr lang="hr-HR" sz="1800" b="1" dirty="0">
                <a:effectLst>
                  <a:outerShdw blurRad="38100" dist="38100" dir="2700000" algn="tl">
                    <a:srgbClr val="000000">
                      <a:alpha val="43137"/>
                    </a:srgbClr>
                  </a:outerShdw>
                </a:effectLst>
              </a:rPr>
              <a:t>gumb</a:t>
            </a:r>
            <a:r>
              <a:rPr lang="hr-HR" sz="1800" dirty="0">
                <a:effectLst>
                  <a:outerShdw blurRad="38100" dist="38100" dir="2700000" algn="tl">
                    <a:srgbClr val="000000">
                      <a:alpha val="43137"/>
                    </a:srgbClr>
                  </a:outerShdw>
                </a:effectLst>
              </a:rPr>
              <a:t> </a:t>
            </a:r>
            <a:r>
              <a:rPr lang="hr-HR" sz="1800" b="1" dirty="0">
                <a:effectLst>
                  <a:outerShdw blurRad="38100" dist="38100" dir="2700000" algn="tl">
                    <a:srgbClr val="000000">
                      <a:alpha val="43137"/>
                    </a:srgbClr>
                  </a:outerShdw>
                </a:effectLst>
              </a:rPr>
              <a:t>s poveznicama </a:t>
            </a:r>
            <a:r>
              <a:rPr lang="hr-HR" sz="1800" b="1" dirty="0">
                <a:solidFill>
                  <a:schemeClr val="accent4">
                    <a:lumMod val="75000"/>
                  </a:schemeClr>
                </a:solidFill>
                <a:effectLst>
                  <a:outerShdw blurRad="38100" dist="38100" dir="2700000" algn="tl">
                    <a:srgbClr val="000000">
                      <a:alpha val="43137"/>
                    </a:srgbClr>
                  </a:outerShdw>
                </a:effectLst>
              </a:rPr>
              <a:t>UPISNICA</a:t>
            </a:r>
            <a:r>
              <a:rPr lang="hr-HR" sz="1800" b="1" dirty="0">
                <a:effectLst>
                  <a:outerShdw blurRad="38100" dist="38100" dir="2700000" algn="tl">
                    <a:srgbClr val="000000">
                      <a:alpha val="43137"/>
                    </a:srgbClr>
                  </a:outerShdw>
                </a:effectLst>
              </a:rPr>
              <a:t> </a:t>
            </a:r>
            <a:r>
              <a:rPr lang="hr-HR" sz="1800" dirty="0">
                <a:effectLst>
                  <a:outerShdw blurRad="38100" dist="38100" dir="2700000" algn="tl">
                    <a:srgbClr val="000000">
                      <a:alpha val="43137"/>
                    </a:srgbClr>
                  </a:outerShdw>
                </a:effectLst>
              </a:rPr>
              <a:t>i </a:t>
            </a:r>
            <a:r>
              <a:rPr lang="hr-HR" sz="1800" b="1" dirty="0">
                <a:solidFill>
                  <a:schemeClr val="accent4">
                    <a:lumMod val="75000"/>
                  </a:schemeClr>
                </a:solidFill>
                <a:effectLst>
                  <a:outerShdw blurRad="38100" dist="38100" dir="2700000" algn="tl">
                    <a:srgbClr val="000000">
                      <a:alpha val="43137"/>
                    </a:srgbClr>
                  </a:outerShdw>
                </a:effectLst>
              </a:rPr>
              <a:t>POSEBNI UVJETI UPISA</a:t>
            </a:r>
            <a:r>
              <a:rPr lang="hr-HR" sz="1800" b="1" dirty="0">
                <a:effectLst>
                  <a:outerShdw blurRad="38100" dist="38100" dir="2700000" algn="tl">
                    <a:srgbClr val="000000">
                      <a:alpha val="43137"/>
                    </a:srgbClr>
                  </a:outerShdw>
                </a:effectLst>
              </a:rPr>
              <a:t>.</a:t>
            </a:r>
          </a:p>
          <a:p>
            <a:r>
              <a:rPr lang="hr-HR" sz="1800" dirty="0">
                <a:effectLst>
                  <a:outerShdw blurRad="38100" dist="38100" dir="2700000" algn="tl">
                    <a:srgbClr val="000000">
                      <a:alpha val="43137"/>
                    </a:srgbClr>
                  </a:outerShdw>
                </a:effectLst>
              </a:rPr>
              <a:t>Klikom na gumb </a:t>
            </a:r>
            <a:r>
              <a:rPr lang="hr-HR" sz="1800" b="1" dirty="0">
                <a:effectLst>
                  <a:outerShdw blurRad="38100" dist="38100" dir="2700000" algn="tl">
                    <a:srgbClr val="000000">
                      <a:alpha val="43137"/>
                    </a:srgbClr>
                  </a:outerShdw>
                </a:effectLst>
              </a:rPr>
              <a:t>UPISNICA</a:t>
            </a:r>
            <a:r>
              <a:rPr lang="hr-HR" sz="1800" dirty="0">
                <a:effectLst>
                  <a:outerShdw blurRad="38100" dist="38100" dir="2700000" algn="tl">
                    <a:srgbClr val="000000">
                      <a:alpha val="43137"/>
                    </a:srgbClr>
                  </a:outerShdw>
                </a:effectLst>
              </a:rPr>
              <a:t> otvorit će se </a:t>
            </a:r>
            <a:r>
              <a:rPr lang="hr-HR" sz="1800" b="1" dirty="0">
                <a:effectLst>
                  <a:outerShdw blurRad="38100" dist="38100" dir="2700000" algn="tl">
                    <a:srgbClr val="000000">
                      <a:alpha val="43137"/>
                    </a:srgbClr>
                  </a:outerShdw>
                </a:effectLst>
              </a:rPr>
              <a:t>obrazac upisnice </a:t>
            </a:r>
            <a:r>
              <a:rPr lang="hr-HR" sz="1800" dirty="0">
                <a:effectLst>
                  <a:outerShdw blurRad="38100" dist="38100" dir="2700000" algn="tl">
                    <a:srgbClr val="000000">
                      <a:alpha val="43137"/>
                    </a:srgbClr>
                  </a:outerShdw>
                </a:effectLst>
              </a:rPr>
              <a:t>te je korisnik može </a:t>
            </a:r>
            <a:r>
              <a:rPr lang="hr-HR" sz="1800" b="1" dirty="0">
                <a:effectLst>
                  <a:outerShdw blurRad="38100" dist="38100" dir="2700000" algn="tl">
                    <a:srgbClr val="000000">
                      <a:alpha val="43137"/>
                    </a:srgbClr>
                  </a:outerShdw>
                </a:effectLst>
              </a:rPr>
              <a:t>ispisati klikom na ikonu </a:t>
            </a:r>
            <a:r>
              <a:rPr lang="hr-HR" sz="1800" dirty="0">
                <a:effectLst>
                  <a:outerShdw blurRad="38100" dist="38100" dir="2700000" algn="tl">
                    <a:srgbClr val="000000">
                      <a:alpha val="43137"/>
                    </a:srgbClr>
                  </a:outerShdw>
                </a:effectLst>
              </a:rPr>
              <a:t>za </a:t>
            </a:r>
            <a:r>
              <a:rPr lang="hr-HR" sz="1800" b="1" dirty="0">
                <a:effectLst>
                  <a:outerShdw blurRad="38100" dist="38100" dir="2700000" algn="tl">
                    <a:srgbClr val="000000">
                      <a:alpha val="43137"/>
                    </a:srgbClr>
                  </a:outerShdw>
                </a:effectLst>
              </a:rPr>
              <a:t>ispis dokumenta</a:t>
            </a:r>
            <a:r>
              <a:rPr lang="hr-HR" sz="1800" dirty="0">
                <a:effectLst>
                  <a:outerShdw blurRad="38100" dist="38100" dir="2700000" algn="tl">
                    <a:srgbClr val="000000">
                      <a:alpha val="43137"/>
                    </a:srgbClr>
                  </a:outerShdw>
                </a:effectLst>
              </a:rPr>
              <a:t>.</a:t>
            </a:r>
          </a:p>
          <a:p>
            <a:r>
              <a:rPr lang="hr-HR" sz="1800" b="1" dirty="0">
                <a:solidFill>
                  <a:srgbClr val="FF0000"/>
                </a:solidFill>
                <a:effectLst>
                  <a:outerShdw blurRad="38100" dist="38100" dir="2700000" algn="tl">
                    <a:srgbClr val="000000">
                      <a:alpha val="43137"/>
                    </a:srgbClr>
                  </a:outerShdw>
                </a:effectLst>
              </a:rPr>
              <a:t>UPISNICU</a:t>
            </a:r>
            <a:r>
              <a:rPr lang="hr-HR" sz="1800" dirty="0">
                <a:solidFill>
                  <a:srgbClr val="FF0000"/>
                </a:solidFill>
                <a:effectLst>
                  <a:outerShdw blurRad="38100" dist="38100" dir="2700000" algn="tl">
                    <a:srgbClr val="000000">
                      <a:alpha val="43137"/>
                    </a:srgbClr>
                  </a:outerShdw>
                </a:effectLst>
              </a:rPr>
              <a:t> </a:t>
            </a:r>
            <a:r>
              <a:rPr lang="hr-HR" sz="1800" b="1" dirty="0">
                <a:solidFill>
                  <a:srgbClr val="FF0000"/>
                </a:solidFill>
                <a:effectLst>
                  <a:outerShdw blurRad="38100" dist="38100" dir="2700000" algn="tl">
                    <a:srgbClr val="000000">
                      <a:alpha val="43137"/>
                    </a:srgbClr>
                  </a:outerShdw>
                </a:effectLst>
              </a:rPr>
              <a:t>potpisuju korisnik i roditelj/ili skrbnik</a:t>
            </a:r>
            <a:r>
              <a:rPr lang="hr-HR" sz="1800" dirty="0">
                <a:solidFill>
                  <a:srgbClr val="FF0000"/>
                </a:solidFill>
                <a:effectLst>
                  <a:outerShdw blurRad="38100" dist="38100" dir="2700000" algn="tl">
                    <a:srgbClr val="000000">
                      <a:alpha val="43137"/>
                    </a:srgbClr>
                  </a:outerShdw>
                </a:effectLst>
              </a:rPr>
              <a:t>.</a:t>
            </a:r>
          </a:p>
          <a:p>
            <a:r>
              <a:rPr lang="hr-HR" sz="1800" b="1" dirty="0">
                <a:solidFill>
                  <a:schemeClr val="accent4">
                    <a:lumMod val="75000"/>
                  </a:schemeClr>
                </a:solidFill>
                <a:effectLst>
                  <a:outerShdw blurRad="38100" dist="38100" dir="2700000" algn="tl">
                    <a:srgbClr val="000000">
                      <a:alpha val="43137"/>
                    </a:srgbClr>
                  </a:outerShdw>
                </a:effectLst>
              </a:rPr>
              <a:t>Potpisanu upisnicu </a:t>
            </a:r>
            <a:r>
              <a:rPr lang="hr-HR" sz="1800" dirty="0">
                <a:effectLst>
                  <a:outerShdw blurRad="38100" dist="38100" dir="2700000" algn="tl">
                    <a:srgbClr val="000000">
                      <a:alpha val="43137"/>
                    </a:srgbClr>
                  </a:outerShdw>
                </a:effectLst>
              </a:rPr>
              <a:t>korisnik </a:t>
            </a:r>
            <a:r>
              <a:rPr lang="hr-HR" sz="1800" b="1" dirty="0">
                <a:effectLst>
                  <a:outerShdw blurRad="38100" dist="38100" dir="2700000" algn="tl">
                    <a:srgbClr val="000000">
                      <a:alpha val="43137"/>
                    </a:srgbClr>
                  </a:outerShdw>
                </a:effectLst>
              </a:rPr>
              <a:t>može sam učitati u sustav </a:t>
            </a:r>
            <a:r>
              <a:rPr lang="hr-HR" sz="1800" dirty="0">
                <a:effectLst>
                  <a:outerShdw blurRad="38100" dist="38100" dir="2700000" algn="tl">
                    <a:srgbClr val="000000">
                      <a:alpha val="43137"/>
                    </a:srgbClr>
                  </a:outerShdw>
                </a:effectLst>
              </a:rPr>
              <a:t>ili </a:t>
            </a:r>
            <a:r>
              <a:rPr lang="hr-HR" sz="1800" b="1" dirty="0">
                <a:effectLst>
                  <a:outerShdw blurRad="38100" dist="38100" dir="2700000" algn="tl">
                    <a:srgbClr val="000000">
                      <a:alpha val="43137"/>
                    </a:srgbClr>
                  </a:outerShdw>
                </a:effectLst>
              </a:rPr>
              <a:t>dostaviti srednjoj školi</a:t>
            </a:r>
            <a:r>
              <a:rPr lang="hr-HR" sz="1800" dirty="0">
                <a:effectLst>
                  <a:outerShdw blurRad="38100" dist="38100" dir="2700000" algn="tl">
                    <a:srgbClr val="000000">
                      <a:alpha val="43137"/>
                    </a:srgbClr>
                  </a:outerShdw>
                </a:effectLst>
              </a:rPr>
              <a:t> u kojoj je ostvario pravo upisa koja će je učitati u sustav → </a:t>
            </a:r>
            <a:r>
              <a:rPr lang="hr-HR" sz="1800" b="1" dirty="0">
                <a:solidFill>
                  <a:schemeClr val="bg1">
                    <a:lumMod val="50000"/>
                  </a:schemeClr>
                </a:solidFill>
                <a:effectLst>
                  <a:outerShdw blurRad="38100" dist="38100" dir="2700000" algn="tl">
                    <a:srgbClr val="000000">
                      <a:alpha val="43137"/>
                    </a:srgbClr>
                  </a:outerShdw>
                </a:effectLst>
              </a:rPr>
              <a:t>OBAVEZNO!</a:t>
            </a:r>
          </a:p>
          <a:p>
            <a:r>
              <a:rPr lang="hr-HR" sz="1800" dirty="0">
                <a:effectLst>
                  <a:outerShdw blurRad="38100" dist="38100" dir="2700000" algn="tl">
                    <a:srgbClr val="000000">
                      <a:alpha val="43137"/>
                    </a:srgbClr>
                  </a:outerShdw>
                </a:effectLst>
              </a:rPr>
              <a:t>Korisnik će </a:t>
            </a:r>
            <a:r>
              <a:rPr lang="hr-HR" sz="1800" b="1" dirty="0">
                <a:effectLst>
                  <a:outerShdw blurRad="38100" dist="38100" dir="2700000" algn="tl">
                    <a:srgbClr val="000000">
                      <a:alpha val="43137"/>
                    </a:srgbClr>
                  </a:outerShdw>
                </a:effectLst>
              </a:rPr>
              <a:t>upisnicu učitati u sustav na kartici MOJI REZULTATI </a:t>
            </a:r>
            <a:r>
              <a:rPr lang="hr-HR" sz="1800" dirty="0">
                <a:effectLst>
                  <a:outerShdw blurRad="38100" dist="38100" dir="2700000" algn="tl">
                    <a:srgbClr val="000000">
                      <a:alpha val="43137"/>
                    </a:srgbClr>
                  </a:outerShdw>
                </a:effectLst>
              </a:rPr>
              <a:t>klikom na gumb </a:t>
            </a:r>
            <a:r>
              <a:rPr lang="hr-HR" sz="1800" b="1" dirty="0">
                <a:effectLst>
                  <a:outerShdw blurRad="38100" dist="38100" dir="2700000" algn="tl">
                    <a:srgbClr val="000000">
                      <a:alpha val="43137"/>
                    </a:srgbClr>
                  </a:outerShdw>
                </a:effectLst>
              </a:rPr>
              <a:t>Upisnica</a:t>
            </a:r>
            <a:r>
              <a:rPr lang="hr-HR" sz="1800" dirty="0">
                <a:effectLst>
                  <a:outerShdw blurRad="38100" dist="38100" dir="2700000" algn="tl">
                    <a:srgbClr val="000000">
                      <a:alpha val="43137"/>
                    </a:srgbClr>
                  </a:outerShdw>
                </a:effectLst>
              </a:rPr>
              <a:t> koji </a:t>
            </a:r>
            <a:r>
              <a:rPr lang="hr-HR" sz="1800" b="1" dirty="0">
                <a:effectLst>
                  <a:outerShdw blurRad="38100" dist="38100" dir="2700000" algn="tl">
                    <a:srgbClr val="000000">
                      <a:alpha val="43137"/>
                    </a:srgbClr>
                  </a:outerShdw>
                </a:effectLst>
              </a:rPr>
              <a:t>otvara prozor </a:t>
            </a:r>
            <a:r>
              <a:rPr lang="hr-HR" sz="1800" dirty="0">
                <a:effectLst>
                  <a:outerShdw blurRad="38100" dist="38100" dir="2700000" algn="tl">
                    <a:srgbClr val="000000">
                      <a:alpha val="43137"/>
                    </a:srgbClr>
                  </a:outerShdw>
                </a:effectLst>
              </a:rPr>
              <a:t>u kojemu se </a:t>
            </a:r>
            <a:r>
              <a:rPr lang="hr-HR" sz="1800" b="1" dirty="0">
                <a:effectLst>
                  <a:outerShdw blurRad="38100" dist="38100" dir="2700000" algn="tl">
                    <a:srgbClr val="000000">
                      <a:alpha val="43137"/>
                    </a:srgbClr>
                  </a:outerShdw>
                </a:effectLst>
              </a:rPr>
              <a:t>nalazi gumb UČITAJ </a:t>
            </a:r>
            <a:r>
              <a:rPr lang="hr-HR" sz="1800" dirty="0">
                <a:effectLst>
                  <a:outerShdw blurRad="38100" dist="38100" dir="2700000" algn="tl">
                    <a:srgbClr val="000000">
                      <a:alpha val="43137"/>
                    </a:srgbClr>
                  </a:outerShdw>
                </a:effectLst>
              </a:rPr>
              <a:t>te </a:t>
            </a:r>
            <a:r>
              <a:rPr lang="hr-HR" sz="1800" b="1" dirty="0">
                <a:effectLst>
                  <a:outerShdw blurRad="38100" dist="38100" dir="2700000" algn="tl">
                    <a:srgbClr val="000000">
                      <a:alpha val="43137"/>
                    </a:srgbClr>
                  </a:outerShdw>
                </a:effectLst>
              </a:rPr>
              <a:t>nakon učitavanja upisnice klikom na gumb SLANJE DATOTEKA </a:t>
            </a:r>
            <a:r>
              <a:rPr lang="hr-HR" sz="1800" dirty="0">
                <a:effectLst>
                  <a:outerShdw blurRad="38100" dist="38100" dir="2700000" algn="tl">
                    <a:srgbClr val="000000">
                      <a:alpha val="43137"/>
                    </a:srgbClr>
                  </a:outerShdw>
                </a:effectLst>
              </a:rPr>
              <a:t>kako bi je na svome sučelju </a:t>
            </a:r>
            <a:r>
              <a:rPr lang="hr-HR" sz="1800" b="1" dirty="0">
                <a:effectLst>
                  <a:outerShdw blurRad="38100" dist="38100" dir="2700000" algn="tl">
                    <a:srgbClr val="000000">
                      <a:alpha val="43137"/>
                    </a:srgbClr>
                  </a:outerShdw>
                </a:effectLst>
              </a:rPr>
              <a:t>vidjelo i prihvatilo upisno povjerenstvo srednje škole</a:t>
            </a:r>
            <a:r>
              <a:rPr lang="hr-HR" sz="1800" dirty="0">
                <a:effectLst>
                  <a:outerShdw blurRad="38100" dist="38100" dir="2700000" algn="tl">
                    <a:srgbClr val="000000">
                      <a:alpha val="43137"/>
                    </a:srgbClr>
                  </a:outerShdw>
                </a:effectLst>
              </a:rPr>
              <a:t>. </a:t>
            </a:r>
          </a:p>
          <a:p>
            <a:r>
              <a:rPr lang="hr-HR" sz="1800" dirty="0">
                <a:effectLst>
                  <a:outerShdw blurRad="38100" dist="38100" dir="2700000" algn="tl">
                    <a:srgbClr val="000000">
                      <a:alpha val="43137"/>
                    </a:srgbClr>
                  </a:outerShdw>
                </a:effectLst>
              </a:rPr>
              <a:t>Korisnik upisnicu može učitati i </a:t>
            </a:r>
            <a:r>
              <a:rPr lang="hr-HR" sz="1800" b="1" dirty="0">
                <a:effectLst>
                  <a:outerShdw blurRad="38100" dist="38100" dir="2700000" algn="tl">
                    <a:srgbClr val="000000">
                      <a:alpha val="43137"/>
                    </a:srgbClr>
                  </a:outerShdw>
                </a:effectLst>
              </a:rPr>
              <a:t>putem mobitela </a:t>
            </a:r>
            <a:r>
              <a:rPr lang="hr-HR" sz="1800" dirty="0">
                <a:effectLst>
                  <a:outerShdw blurRad="38100" dist="38100" dir="2700000" algn="tl">
                    <a:srgbClr val="000000">
                      <a:alpha val="43137"/>
                    </a:srgbClr>
                  </a:outerShdw>
                </a:effectLst>
              </a:rPr>
              <a:t>te postupkom </a:t>
            </a:r>
            <a:r>
              <a:rPr lang="hr-HR" sz="1800" i="1" dirty="0">
                <a:effectLst>
                  <a:outerShdw blurRad="38100" dist="38100" dir="2700000" algn="tl">
                    <a:srgbClr val="000000">
                      <a:alpha val="43137"/>
                    </a:srgbClr>
                  </a:outerShdw>
                </a:effectLst>
              </a:rPr>
              <a:t>drag </a:t>
            </a:r>
            <a:r>
              <a:rPr lang="hr-HR" sz="1800" i="1" dirty="0" err="1">
                <a:effectLst>
                  <a:outerShdw blurRad="38100" dist="38100" dir="2700000" algn="tl">
                    <a:srgbClr val="000000">
                      <a:alpha val="43137"/>
                    </a:srgbClr>
                  </a:outerShdw>
                </a:effectLst>
              </a:rPr>
              <a:t>and</a:t>
            </a:r>
            <a:r>
              <a:rPr lang="hr-HR" sz="1800" i="1" dirty="0">
                <a:effectLst>
                  <a:outerShdw blurRad="38100" dist="38100" dir="2700000" algn="tl">
                    <a:srgbClr val="000000">
                      <a:alpha val="43137"/>
                    </a:srgbClr>
                  </a:outerShdw>
                </a:effectLst>
              </a:rPr>
              <a:t> drop </a:t>
            </a:r>
            <a:r>
              <a:rPr lang="hr-HR" sz="1800" dirty="0">
                <a:effectLst>
                  <a:outerShdw blurRad="38100" dist="38100" dir="2700000" algn="tl">
                    <a:srgbClr val="000000">
                      <a:alpha val="43137"/>
                    </a:srgbClr>
                  </a:outerShdw>
                </a:effectLst>
              </a:rPr>
              <a:t>(povuci i ispusti) .</a:t>
            </a:r>
          </a:p>
          <a:p>
            <a:r>
              <a:rPr lang="hr-HR" sz="1800" dirty="0">
                <a:effectLst>
                  <a:outerShdw blurRad="38100" dist="38100" dir="2700000" algn="tl">
                    <a:srgbClr val="000000">
                      <a:alpha val="43137"/>
                    </a:srgbClr>
                  </a:outerShdw>
                </a:effectLst>
              </a:rPr>
              <a:t>Nakon što korisnik </a:t>
            </a:r>
            <a:r>
              <a:rPr lang="hr-HR" sz="1800" b="1" dirty="0">
                <a:effectLst>
                  <a:outerShdw blurRad="38100" dist="38100" dir="2700000" algn="tl">
                    <a:srgbClr val="000000">
                      <a:alpha val="43137"/>
                    </a:srgbClr>
                  </a:outerShdw>
                </a:effectLst>
              </a:rPr>
              <a:t>učita i pošalje upisnicu </a:t>
            </a:r>
            <a:r>
              <a:rPr lang="hr-HR" sz="1800" dirty="0">
                <a:effectLst>
                  <a:outerShdw blurRad="38100" dist="38100" dir="2700000" algn="tl">
                    <a:srgbClr val="000000">
                      <a:alpha val="43137"/>
                    </a:srgbClr>
                  </a:outerShdw>
                </a:effectLst>
              </a:rPr>
              <a:t>na </a:t>
            </a:r>
            <a:r>
              <a:rPr lang="hr-HR" sz="1800" b="1" dirty="0">
                <a:effectLst>
                  <a:outerShdw blurRad="38100" dist="38100" dir="2700000" algn="tl">
                    <a:srgbClr val="000000">
                      <a:alpha val="43137"/>
                    </a:srgbClr>
                  </a:outerShdw>
                </a:effectLst>
              </a:rPr>
              <a:t>kartici Moji rezultati pojavit će mu se trenutačni status učitane upisnice.</a:t>
            </a:r>
          </a:p>
          <a:p>
            <a:r>
              <a:rPr lang="hr-HR" sz="1800" dirty="0">
                <a:effectLst>
                  <a:outerShdw blurRad="38100" dist="38100" dir="2700000" algn="tl">
                    <a:srgbClr val="000000">
                      <a:alpha val="43137"/>
                    </a:srgbClr>
                  </a:outerShdw>
                </a:effectLst>
              </a:rPr>
              <a:t>Također, u slučaju da </a:t>
            </a:r>
            <a:r>
              <a:rPr lang="hr-HR" sz="1800" b="1" dirty="0">
                <a:solidFill>
                  <a:srgbClr val="FF0000"/>
                </a:solidFill>
                <a:effectLst>
                  <a:outerShdw blurRad="38100" dist="38100" dir="2700000" algn="tl">
                    <a:srgbClr val="000000">
                      <a:alpha val="43137"/>
                    </a:srgbClr>
                  </a:outerShdw>
                </a:effectLst>
              </a:rPr>
              <a:t>upisnica nije prihvaćena</a:t>
            </a:r>
            <a:r>
              <a:rPr lang="hr-HR" sz="1800" dirty="0">
                <a:solidFill>
                  <a:srgbClr val="FF0000"/>
                </a:solidFill>
                <a:effectLst>
                  <a:outerShdw blurRad="38100" dist="38100" dir="2700000" algn="tl">
                    <a:srgbClr val="000000">
                      <a:alpha val="43137"/>
                    </a:srgbClr>
                  </a:outerShdw>
                </a:effectLst>
              </a:rPr>
              <a:t>, </a:t>
            </a:r>
            <a:r>
              <a:rPr lang="hr-HR" sz="1800" dirty="0">
                <a:effectLst>
                  <a:outerShdw blurRad="38100" dist="38100" dir="2700000" algn="tl">
                    <a:srgbClr val="000000">
                      <a:alpha val="43137"/>
                    </a:srgbClr>
                  </a:outerShdw>
                </a:effectLst>
              </a:rPr>
              <a:t>ovdje će se </a:t>
            </a:r>
            <a:r>
              <a:rPr lang="hr-HR" sz="1800" b="1" dirty="0">
                <a:effectLst>
                  <a:outerShdw blurRad="38100" dist="38100" dir="2700000" algn="tl">
                    <a:srgbClr val="000000">
                      <a:alpha val="43137"/>
                    </a:srgbClr>
                  </a:outerShdw>
                </a:effectLst>
              </a:rPr>
              <a:t>prikazati i napomena s razlogom neprihvaćanja upisnice te korisnik ima mogućnost ponovno učitati upisnicu u sustav</a:t>
            </a:r>
            <a:r>
              <a:rPr lang="hr-HR" sz="1800" dirty="0">
                <a:effectLst>
                  <a:outerShdw blurRad="38100" dist="38100" dir="2700000" algn="tl">
                    <a:srgbClr val="000000">
                      <a:alpha val="43137"/>
                    </a:srgbClr>
                  </a:outerShdw>
                </a:effectLst>
              </a:rPr>
              <a:t>.</a:t>
            </a:r>
          </a:p>
          <a:p>
            <a:r>
              <a:rPr lang="hr-HR" sz="1800" dirty="0">
                <a:effectLst>
                  <a:outerShdw blurRad="38100" dist="38100" dir="2700000" algn="tl">
                    <a:srgbClr val="000000">
                      <a:alpha val="43137"/>
                    </a:srgbClr>
                  </a:outerShdw>
                </a:effectLst>
              </a:rPr>
              <a:t>Ovaj </a:t>
            </a:r>
            <a:r>
              <a:rPr lang="hr-HR" sz="1800" b="1" dirty="0">
                <a:effectLst>
                  <a:outerShdw blurRad="38100" dist="38100" dir="2700000" algn="tl">
                    <a:srgbClr val="000000">
                      <a:alpha val="43137"/>
                    </a:srgbClr>
                  </a:outerShdw>
                </a:effectLst>
              </a:rPr>
              <a:t>postupak može se ponavljati </a:t>
            </a:r>
            <a:r>
              <a:rPr lang="hr-HR" sz="1800" dirty="0">
                <a:effectLst>
                  <a:outerShdw blurRad="38100" dist="38100" dir="2700000" algn="tl">
                    <a:srgbClr val="000000">
                      <a:alpha val="43137"/>
                    </a:srgbClr>
                  </a:outerShdw>
                </a:effectLst>
              </a:rPr>
              <a:t>sve dok status upisnice ne bude </a:t>
            </a:r>
            <a:r>
              <a:rPr lang="hr-HR" sz="1800" b="1" i="1" dirty="0">
                <a:effectLst>
                  <a:outerShdw blurRad="38100" dist="38100" dir="2700000" algn="tl">
                    <a:srgbClr val="000000">
                      <a:alpha val="43137"/>
                    </a:srgbClr>
                  </a:outerShdw>
                </a:effectLst>
              </a:rPr>
              <a:t>Prihvaćeno</a:t>
            </a:r>
            <a:r>
              <a:rPr lang="hr-HR" sz="1800" dirty="0">
                <a:effectLst>
                  <a:outerShdw blurRad="38100" dist="38100" dir="2700000" algn="tl">
                    <a:srgbClr val="000000">
                      <a:alpha val="43137"/>
                    </a:srgbClr>
                  </a:outerShdw>
                </a:effectLst>
              </a:rPr>
              <a:t>.</a:t>
            </a:r>
          </a:p>
          <a:p>
            <a:r>
              <a:rPr lang="hr-HR" sz="1800" dirty="0">
                <a:effectLst>
                  <a:outerShdw blurRad="38100" dist="38100" dir="2700000" algn="tl">
                    <a:srgbClr val="000000">
                      <a:alpha val="43137"/>
                    </a:srgbClr>
                  </a:outerShdw>
                </a:effectLst>
              </a:rPr>
              <a:t>Klikom na gumb s poveznicom </a:t>
            </a:r>
            <a:r>
              <a:rPr lang="hr-HR" sz="1800" b="1" dirty="0">
                <a:solidFill>
                  <a:schemeClr val="accent4">
                    <a:lumMod val="75000"/>
                  </a:schemeClr>
                </a:solidFill>
                <a:effectLst>
                  <a:outerShdw blurRad="38100" dist="38100" dir="2700000" algn="tl">
                    <a:srgbClr val="000000">
                      <a:alpha val="43137"/>
                    </a:srgbClr>
                  </a:outerShdw>
                </a:effectLst>
              </a:rPr>
              <a:t>Posebni uvjeti </a:t>
            </a:r>
            <a:r>
              <a:rPr lang="hr-HR" sz="1800" dirty="0">
                <a:effectLst>
                  <a:outerShdw blurRad="38100" dist="38100" dir="2700000" algn="tl">
                    <a:srgbClr val="000000">
                      <a:alpha val="43137"/>
                    </a:srgbClr>
                  </a:outerShdw>
                </a:effectLst>
              </a:rPr>
              <a:t>upisa korisnik će </a:t>
            </a:r>
            <a:r>
              <a:rPr lang="hr-HR" sz="1800" b="1" dirty="0">
                <a:effectLst>
                  <a:outerShdw blurRad="38100" dist="38100" dir="2700000" algn="tl">
                    <a:srgbClr val="000000">
                      <a:alpha val="43137"/>
                    </a:srgbClr>
                  </a:outerShdw>
                </a:effectLst>
              </a:rPr>
              <a:t>učitati ostalu dokumentaciju </a:t>
            </a:r>
            <a:r>
              <a:rPr lang="hr-HR" sz="1800" dirty="0">
                <a:effectLst>
                  <a:outerShdw blurRad="38100" dist="38100" dir="2700000" algn="tl">
                    <a:srgbClr val="000000">
                      <a:alpha val="43137"/>
                    </a:srgbClr>
                  </a:outerShdw>
                </a:effectLst>
              </a:rPr>
              <a:t>potrebnu za upis (</a:t>
            </a:r>
            <a:r>
              <a:rPr lang="hr-HR" sz="1800" b="1" i="1" dirty="0">
                <a:effectLst>
                  <a:outerShdw blurRad="38100" dist="38100" dir="2700000" algn="tl">
                    <a:srgbClr val="000000">
                      <a:alpha val="43137"/>
                    </a:srgbClr>
                  </a:outerShdw>
                </a:effectLst>
              </a:rPr>
              <a:t>liječničku potvrdu, ugovor o naukovanju </a:t>
            </a:r>
            <a:r>
              <a:rPr lang="hr-HR" sz="1800" dirty="0">
                <a:effectLst>
                  <a:outerShdw blurRad="38100" dist="38100" dir="2700000" algn="tl">
                    <a:srgbClr val="000000">
                      <a:alpha val="43137"/>
                    </a:srgbClr>
                  </a:outerShdw>
                </a:effectLst>
              </a:rPr>
              <a:t>itd.)  → </a:t>
            </a:r>
            <a:r>
              <a:rPr lang="hr-HR" sz="1800" b="1" dirty="0">
                <a:solidFill>
                  <a:schemeClr val="bg1">
                    <a:lumMod val="50000"/>
                  </a:schemeClr>
                </a:solidFill>
                <a:effectLst>
                  <a:outerShdw blurRad="38100" dist="38100" dir="2700000" algn="tl">
                    <a:srgbClr val="000000">
                      <a:alpha val="43137"/>
                    </a:srgbClr>
                  </a:outerShdw>
                </a:effectLst>
              </a:rPr>
              <a:t>OBAVEZNO!</a:t>
            </a:r>
          </a:p>
        </p:txBody>
      </p:sp>
      <p:sp>
        <p:nvSpPr>
          <p:cNvPr id="3" name="Naslov 2">
            <a:extLst>
              <a:ext uri="{FF2B5EF4-FFF2-40B4-BE49-F238E27FC236}">
                <a16:creationId xmlns:a16="http://schemas.microsoft.com/office/drawing/2014/main" id="{81471B9C-5FB3-4959-8971-78E4EE4476DC}"/>
              </a:ext>
            </a:extLst>
          </p:cNvPr>
          <p:cNvSpPr>
            <a:spLocks noGrp="1"/>
          </p:cNvSpPr>
          <p:nvPr>
            <p:ph type="title"/>
          </p:nvPr>
        </p:nvSpPr>
        <p:spPr/>
        <p:txBody>
          <a:bodyPr/>
          <a:lstStyle/>
          <a:p>
            <a:r>
              <a:rPr lang="hr-HR" b="1" dirty="0">
                <a:effectLst>
                  <a:outerShdw blurRad="38100" dist="38100" dir="2700000" algn="tl">
                    <a:srgbClr val="000000">
                      <a:alpha val="43137"/>
                    </a:srgbClr>
                  </a:outerShdw>
                </a:effectLst>
              </a:rPr>
              <a:t>Kartica „MOJI REZULTATI”</a:t>
            </a:r>
          </a:p>
        </p:txBody>
      </p:sp>
      <p:grpSp>
        <p:nvGrpSpPr>
          <p:cNvPr id="4" name="Google Shape;1830;p82">
            <a:extLst>
              <a:ext uri="{FF2B5EF4-FFF2-40B4-BE49-F238E27FC236}">
                <a16:creationId xmlns:a16="http://schemas.microsoft.com/office/drawing/2014/main" id="{35FA112E-4E7D-4E19-B592-49E2029C2E8B}"/>
              </a:ext>
            </a:extLst>
          </p:cNvPr>
          <p:cNvGrpSpPr/>
          <p:nvPr/>
        </p:nvGrpSpPr>
        <p:grpSpPr>
          <a:xfrm rot="-790651" flipH="1">
            <a:off x="2786994" y="298395"/>
            <a:ext cx="1331455" cy="685701"/>
            <a:chOff x="1255637" y="720502"/>
            <a:chExt cx="761125" cy="522000"/>
          </a:xfrm>
        </p:grpSpPr>
        <p:sp>
          <p:nvSpPr>
            <p:cNvPr id="5" name="Google Shape;1831;p82">
              <a:extLst>
                <a:ext uri="{FF2B5EF4-FFF2-40B4-BE49-F238E27FC236}">
                  <a16:creationId xmlns:a16="http://schemas.microsoft.com/office/drawing/2014/main" id="{EC68191C-5F3C-41A0-A0F8-4B34E2A65099}"/>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6" name="Google Shape;1832;p82">
              <a:extLst>
                <a:ext uri="{FF2B5EF4-FFF2-40B4-BE49-F238E27FC236}">
                  <a16:creationId xmlns:a16="http://schemas.microsoft.com/office/drawing/2014/main" id="{306144AA-FE6C-4116-BA97-CBA8ABDE17A8}"/>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7" name="Google Shape;1833;p82">
              <a:extLst>
                <a:ext uri="{FF2B5EF4-FFF2-40B4-BE49-F238E27FC236}">
                  <a16:creationId xmlns:a16="http://schemas.microsoft.com/office/drawing/2014/main" id="{FD1EFFDE-CEBB-4991-8ACE-AC21A1B057F5}"/>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 name="Google Shape;1834;p82">
              <a:extLst>
                <a:ext uri="{FF2B5EF4-FFF2-40B4-BE49-F238E27FC236}">
                  <a16:creationId xmlns:a16="http://schemas.microsoft.com/office/drawing/2014/main" id="{3A092864-FC4C-4442-B3FE-CFD431129B7E}"/>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 name="Google Shape;1835;p82">
              <a:extLst>
                <a:ext uri="{FF2B5EF4-FFF2-40B4-BE49-F238E27FC236}">
                  <a16:creationId xmlns:a16="http://schemas.microsoft.com/office/drawing/2014/main" id="{06AF06DF-AFEE-4833-BFBC-EF67086A1016}"/>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30489454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idx="1"/>
          </p:nvPr>
        </p:nvSpPr>
        <p:spPr/>
        <p:txBody>
          <a:bodyPr/>
          <a:lstStyle/>
          <a:p>
            <a:pPr algn="just"/>
            <a:r>
              <a:rPr lang="hr-HR" sz="2000" dirty="0"/>
              <a:t>Kandidati koji su ostvarili pravo na upis u programe obrazovanja za koje je potrebna potvrda liječnika školske medicine ili liječnička svjedodžba medicine rada, odnosno potvrda obiteljskoga liječnika, dužni su srednjoj školi dostaviti ove dokumente </a:t>
            </a:r>
            <a:r>
              <a:rPr lang="hr-HR" sz="2000" b="1" dirty="0">
                <a:solidFill>
                  <a:srgbClr val="FF0000"/>
                </a:solidFill>
              </a:rPr>
              <a:t>osobno ili elektronički </a:t>
            </a:r>
            <a:r>
              <a:rPr lang="hr-HR" sz="2000" dirty="0"/>
              <a:t>(skenirane ili poslikane) na </a:t>
            </a:r>
            <a:r>
              <a:rPr lang="hr-HR" sz="2000" b="1" dirty="0">
                <a:solidFill>
                  <a:srgbClr val="0070C0"/>
                </a:solidFill>
              </a:rPr>
              <a:t>e-adresu školske ustanove </a:t>
            </a:r>
            <a:r>
              <a:rPr lang="hr-HR" sz="2000" dirty="0"/>
              <a:t>do roka objavljenoga u Kalendaru. Dokumente elektronički može poslati </a:t>
            </a:r>
            <a:r>
              <a:rPr lang="hr-HR" sz="2000" b="1" dirty="0">
                <a:solidFill>
                  <a:srgbClr val="00B050"/>
                </a:solidFill>
              </a:rPr>
              <a:t>samo roditelj/skrbnik</a:t>
            </a:r>
            <a:r>
              <a:rPr lang="hr-HR" sz="2000" dirty="0"/>
              <a:t>, a u e-poruci dužan je navesti i </a:t>
            </a:r>
            <a:r>
              <a:rPr lang="hr-HR" sz="2000" b="1" dirty="0">
                <a:solidFill>
                  <a:schemeClr val="accent4"/>
                </a:solidFill>
              </a:rPr>
              <a:t>svoj osobni kontakt </a:t>
            </a:r>
            <a:r>
              <a:rPr lang="hr-HR" sz="2000" dirty="0"/>
              <a:t>(broj telefona ili broj mobitela) kako bi ga škola mogla kontaktirati. </a:t>
            </a:r>
          </a:p>
        </p:txBody>
      </p:sp>
      <p:sp>
        <p:nvSpPr>
          <p:cNvPr id="4" name="Pravokutnik 3"/>
          <p:cNvSpPr/>
          <p:nvPr/>
        </p:nvSpPr>
        <p:spPr>
          <a:xfrm>
            <a:off x="2742600" y="533400"/>
            <a:ext cx="6705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800" b="1" dirty="0" smtClean="0">
                <a:latin typeface="Arial Black" panose="020B0A04020102020204" pitchFamily="34" charset="0"/>
              </a:rPr>
              <a:t>NAPOMENA: </a:t>
            </a:r>
            <a:endParaRPr lang="hr-HR" sz="2800" b="1" dirty="0">
              <a:latin typeface="Arial Black" panose="020B0A04020102020204" pitchFamily="34" charset="0"/>
            </a:endParaRPr>
          </a:p>
        </p:txBody>
      </p:sp>
    </p:spTree>
    <p:extLst>
      <p:ext uri="{BB962C8B-B14F-4D97-AF65-F5344CB8AC3E}">
        <p14:creationId xmlns:p14="http://schemas.microsoft.com/office/powerpoint/2010/main" val="216721489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59"/>
          <p:cNvSpPr txBox="1">
            <a:spLocks noGrp="1"/>
          </p:cNvSpPr>
          <p:nvPr>
            <p:ph type="body" idx="1"/>
          </p:nvPr>
        </p:nvSpPr>
        <p:spPr>
          <a:xfrm>
            <a:off x="399642" y="1627057"/>
            <a:ext cx="11391516" cy="4887657"/>
          </a:xfrm>
          <a:prstGeom prst="rect">
            <a:avLst/>
          </a:prstGeom>
        </p:spPr>
        <p:txBody>
          <a:bodyPr spcFirstLastPara="1" vert="horz" wrap="square" lIns="121900" tIns="243833" rIns="121900" bIns="0" rtlCol="0" anchor="ctr" anchorCtr="0">
            <a:noAutofit/>
          </a:bodyPr>
          <a:lstStyle/>
          <a:p>
            <a:pPr marL="0" indent="0" algn="just">
              <a:spcAft>
                <a:spcPts val="2133"/>
              </a:spcAft>
              <a:buNone/>
            </a:pPr>
            <a:r>
              <a:rPr lang="hr-HR" sz="1933" b="1" dirty="0">
                <a:solidFill>
                  <a:srgbClr val="0070C0"/>
                </a:solidFill>
                <a:effectLst>
                  <a:outerShdw blurRad="38100" dist="38100" dir="2700000" algn="tl">
                    <a:srgbClr val="000000">
                      <a:alpha val="43137"/>
                    </a:srgbClr>
                  </a:outerShdw>
                </a:effectLst>
              </a:rPr>
              <a:t>ORIJENTACIJSKE LJESTVICE PORETKA </a:t>
            </a:r>
            <a:r>
              <a:rPr lang="hr-HR" sz="1933" dirty="0">
                <a:effectLst>
                  <a:outerShdw blurRad="38100" dist="38100" dir="2700000" algn="tl">
                    <a:srgbClr val="000000">
                      <a:alpha val="43137"/>
                    </a:srgbClr>
                  </a:outerShdw>
                </a:effectLst>
              </a:rPr>
              <a:t>→ odraz su trenutačnog bodovnog stanja izračunatog na temelju podataka koji su trenutačno u sustavu. Podložne su promjenama uslijed netočno unesenih podataka u sustav, rješavanja prigovora, novih prijava i brisanja prijava drugih korisnika i sl. te se prikazuju sve do zatvaranja mogućnosti prijava obrazovnih programa odnosno zaključavanja lista prioriteta. Osvježavaju se svakih sat vremena.</a:t>
            </a:r>
          </a:p>
          <a:p>
            <a:pPr marL="0" indent="0" algn="just">
              <a:spcAft>
                <a:spcPts val="2133"/>
              </a:spcAft>
              <a:buNone/>
            </a:pPr>
            <a:r>
              <a:rPr lang="hr-HR" sz="1933" b="1" dirty="0">
                <a:solidFill>
                  <a:schemeClr val="accent3"/>
                </a:solidFill>
                <a:effectLst>
                  <a:outerShdw blurRad="38100" dist="38100" dir="2700000" algn="tl">
                    <a:srgbClr val="000000">
                      <a:alpha val="43137"/>
                    </a:srgbClr>
                  </a:outerShdw>
                </a:effectLst>
              </a:rPr>
              <a:t>PRIVREMENE LJESTVICE PORETKA </a:t>
            </a:r>
            <a:r>
              <a:rPr lang="hr-HR" sz="1933" dirty="0">
                <a:effectLst>
                  <a:outerShdw blurRad="38100" dist="38100" dir="2700000" algn="tl">
                    <a:srgbClr val="000000">
                      <a:alpha val="43137"/>
                    </a:srgbClr>
                  </a:outerShdw>
                </a:effectLst>
              </a:rPr>
              <a:t>→ u određenom trenutku kada se zaključaju liste prioriteta tj. korisnicima je onemogućena prijava ili promjena obrazovnih programa, to su tzv. Privremeni rezultati. Promjene u privremenim ljestvicama poretka još su moguće, no isključivo radi rješavanja prigovora ili netočno unesenih podataka. </a:t>
            </a:r>
          </a:p>
          <a:p>
            <a:pPr marL="0" indent="0" algn="just">
              <a:spcAft>
                <a:spcPts val="2133"/>
              </a:spcAft>
              <a:buNone/>
            </a:pPr>
            <a:r>
              <a:rPr lang="hr-HR" sz="1933" b="1" dirty="0">
                <a:solidFill>
                  <a:srgbClr val="00B050"/>
                </a:solidFill>
                <a:effectLst>
                  <a:outerShdw blurRad="38100" dist="38100" dir="2700000" algn="tl">
                    <a:srgbClr val="000000">
                      <a:alpha val="43137"/>
                    </a:srgbClr>
                  </a:outerShdw>
                </a:effectLst>
              </a:rPr>
              <a:t>KONAČNE </a:t>
            </a:r>
            <a:r>
              <a:rPr lang="hr-HR" sz="1933" b="1" dirty="0" smtClean="0">
                <a:solidFill>
                  <a:srgbClr val="00B050"/>
                </a:solidFill>
                <a:effectLst>
                  <a:outerShdw blurRad="38100" dist="38100" dir="2700000" algn="tl">
                    <a:srgbClr val="000000">
                      <a:alpha val="43137"/>
                    </a:srgbClr>
                  </a:outerShdw>
                </a:effectLst>
              </a:rPr>
              <a:t>LJESTVICE </a:t>
            </a:r>
            <a:r>
              <a:rPr lang="hr-HR" sz="1933" b="1" dirty="0">
                <a:solidFill>
                  <a:srgbClr val="00B050"/>
                </a:solidFill>
                <a:effectLst>
                  <a:outerShdw blurRad="38100" dist="38100" dir="2700000" algn="tl">
                    <a:srgbClr val="000000">
                      <a:alpha val="43137"/>
                    </a:srgbClr>
                  </a:outerShdw>
                </a:effectLst>
              </a:rPr>
              <a:t>PORETKA </a:t>
            </a:r>
            <a:r>
              <a:rPr lang="hr-HR" sz="1933" dirty="0">
                <a:effectLst>
                  <a:outerShdw blurRad="38100" dist="38100" dir="2700000" algn="tl">
                    <a:srgbClr val="000000">
                      <a:alpha val="43137"/>
                    </a:srgbClr>
                  </a:outerShdw>
                </a:effectLst>
              </a:rPr>
              <a:t>→ U propisanom roku ljestvice poretka postaju konačne (10. 7. </a:t>
            </a:r>
            <a:r>
              <a:rPr lang="hr-HR" sz="1933" dirty="0" smtClean="0">
                <a:effectLst>
                  <a:outerShdw blurRad="38100" dist="38100" dir="2700000" algn="tl">
                    <a:srgbClr val="000000">
                      <a:alpha val="43137"/>
                    </a:srgbClr>
                  </a:outerShdw>
                </a:effectLst>
              </a:rPr>
              <a:t>2024.) </a:t>
            </a:r>
            <a:r>
              <a:rPr lang="hr-HR" sz="1933" dirty="0">
                <a:effectLst>
                  <a:outerShdw blurRad="38100" dist="38100" dir="2700000" algn="tl">
                    <a:srgbClr val="000000">
                      <a:alpha val="43137"/>
                    </a:srgbClr>
                  </a:outerShdw>
                </a:effectLst>
              </a:rPr>
              <a:t>i više se ne mijenjaju, a privremene ljestvice poretka mijenjaju naziv u Konačni rezultati. Objavom konačnih ljestvica poretka na kartici Moji rezultati korisniku će se prikazati njegova lista prioriteta, no stupac </a:t>
            </a:r>
            <a:r>
              <a:rPr lang="hr-HR" sz="1933" b="1" dirty="0">
                <a:solidFill>
                  <a:srgbClr val="FF0000"/>
                </a:solidFill>
                <a:effectLst>
                  <a:outerShdw blurRad="38100" dist="38100" dir="2700000" algn="tl">
                    <a:srgbClr val="000000">
                      <a:alpha val="43137"/>
                    </a:srgbClr>
                  </a:outerShdw>
                </a:effectLst>
              </a:rPr>
              <a:t>Najbolji odabir </a:t>
            </a:r>
            <a:r>
              <a:rPr lang="hr-HR" sz="1933" dirty="0">
                <a:effectLst>
                  <a:outerShdw blurRad="38100" dist="38100" dir="2700000" algn="tl">
                    <a:srgbClr val="000000">
                      <a:alpha val="43137"/>
                    </a:srgbClr>
                  </a:outerShdw>
                </a:effectLst>
              </a:rPr>
              <a:t>promijenit će naziv u </a:t>
            </a:r>
            <a:r>
              <a:rPr lang="hr-HR" sz="1933" b="1" dirty="0">
                <a:solidFill>
                  <a:srgbClr val="FF0000"/>
                </a:solidFill>
                <a:effectLst>
                  <a:outerShdw blurRad="38100" dist="38100" dir="2700000" algn="tl">
                    <a:srgbClr val="000000">
                      <a:alpha val="43137"/>
                    </a:srgbClr>
                  </a:outerShdw>
                </a:effectLst>
              </a:rPr>
              <a:t>Pravo upisa </a:t>
            </a:r>
            <a:r>
              <a:rPr lang="hr-HR" sz="1933" dirty="0">
                <a:effectLst>
                  <a:outerShdw blurRad="38100" dist="38100" dir="2700000" algn="tl">
                    <a:srgbClr val="000000">
                      <a:alpha val="43137"/>
                    </a:srgbClr>
                  </a:outerShdw>
                </a:effectLst>
              </a:rPr>
              <a:t>te će kraj onoga obrazovnog programa u kojemu je korisnik ostvario pravo upisa stajati riječ </a:t>
            </a:r>
            <a:r>
              <a:rPr lang="hr-HR" sz="1933" b="1" dirty="0">
                <a:solidFill>
                  <a:srgbClr val="FF0000"/>
                </a:solidFill>
                <a:effectLst>
                  <a:outerShdw blurRad="38100" dist="38100" dir="2700000" algn="tl">
                    <a:srgbClr val="000000">
                      <a:alpha val="43137"/>
                    </a:srgbClr>
                  </a:outerShdw>
                </a:effectLst>
              </a:rPr>
              <a:t>Da</a:t>
            </a:r>
            <a:r>
              <a:rPr lang="hr-HR" sz="1933" dirty="0">
                <a:effectLst>
                  <a:outerShdw blurRad="38100" dist="38100" dir="2700000" algn="tl">
                    <a:srgbClr val="000000">
                      <a:alpha val="43137"/>
                    </a:srgbClr>
                  </a:outerShdw>
                </a:effectLst>
              </a:rPr>
              <a:t> te će moći vidjeti rang koji je ostvario.</a:t>
            </a:r>
            <a:endParaRPr lang="en-US" sz="1933" dirty="0">
              <a:effectLst>
                <a:outerShdw blurRad="38100" dist="38100" dir="2700000" algn="tl">
                  <a:srgbClr val="000000">
                    <a:alpha val="43137"/>
                  </a:srgbClr>
                </a:outerShdw>
              </a:effectLst>
            </a:endParaRPr>
          </a:p>
        </p:txBody>
      </p:sp>
      <p:sp>
        <p:nvSpPr>
          <p:cNvPr id="727" name="Google Shape;727;p59"/>
          <p:cNvSpPr txBox="1">
            <a:spLocks noGrp="1"/>
          </p:cNvSpPr>
          <p:nvPr>
            <p:ph type="title"/>
          </p:nvPr>
        </p:nvSpPr>
        <p:spPr>
          <a:xfrm>
            <a:off x="1502000" y="762833"/>
            <a:ext cx="9186800" cy="364000"/>
          </a:xfrm>
          <a:prstGeom prst="rect">
            <a:avLst/>
          </a:prstGeom>
        </p:spPr>
        <p:txBody>
          <a:bodyPr spcFirstLastPara="1" vert="horz" wrap="square" lIns="121900" tIns="121900" rIns="121900" bIns="121900" rtlCol="0" anchor="ctr" anchorCtr="0">
            <a:noAutofit/>
          </a:bodyPr>
          <a:lstStyle/>
          <a:p>
            <a:r>
              <a:rPr lang="hr-HR" b="1" dirty="0" smtClean="0">
                <a:solidFill>
                  <a:schemeClr val="bg1"/>
                </a:solidFill>
                <a:effectLst>
                  <a:outerShdw blurRad="38100" dist="38100" dir="2700000" algn="tl">
                    <a:srgbClr val="000000">
                      <a:alpha val="43137"/>
                    </a:srgbClr>
                  </a:outerShdw>
                </a:effectLst>
              </a:rPr>
              <a:t>LJESTVICE PORETKA</a:t>
            </a:r>
            <a:endParaRPr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26096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19400" y="621413"/>
            <a:ext cx="5514595" cy="757555"/>
          </a:xfrm>
          <a:prstGeom prst="rect">
            <a:avLst/>
          </a:prstGeom>
        </p:spPr>
        <p:txBody>
          <a:bodyPr vert="horz" wrap="square" lIns="0" tIns="12700" rIns="0" bIns="0" rtlCol="0">
            <a:spAutoFit/>
          </a:bodyPr>
          <a:lstStyle/>
          <a:p>
            <a:pPr marL="12700">
              <a:lnSpc>
                <a:spcPct val="100000"/>
              </a:lnSpc>
              <a:spcBef>
                <a:spcPts val="100"/>
              </a:spcBef>
            </a:pPr>
            <a:r>
              <a:rPr sz="4800" spc="-95" dirty="0">
                <a:solidFill>
                  <a:srgbClr val="0070C0"/>
                </a:solidFill>
              </a:rPr>
              <a:t>Sustav</a:t>
            </a:r>
            <a:r>
              <a:rPr sz="4800" spc="-100" dirty="0">
                <a:solidFill>
                  <a:srgbClr val="0070C0"/>
                </a:solidFill>
              </a:rPr>
              <a:t> </a:t>
            </a:r>
            <a:r>
              <a:rPr sz="4800" spc="-95" dirty="0">
                <a:solidFill>
                  <a:srgbClr val="0070C0"/>
                </a:solidFill>
              </a:rPr>
              <a:t>bodovanja</a:t>
            </a:r>
            <a:endParaRPr sz="4800" dirty="0">
              <a:solidFill>
                <a:srgbClr val="0070C0"/>
              </a:solidFill>
            </a:endParaRPr>
          </a:p>
        </p:txBody>
      </p:sp>
      <p:sp>
        <p:nvSpPr>
          <p:cNvPr id="8" name="object 8"/>
          <p:cNvSpPr txBox="1">
            <a:spLocks noGrp="1"/>
          </p:cNvSpPr>
          <p:nvPr>
            <p:ph type="ftr" sz="quarter" idx="11"/>
          </p:nvPr>
        </p:nvSpPr>
        <p:spPr>
          <a:xfrm>
            <a:off x="709199" y="6298024"/>
            <a:ext cx="6297612" cy="365125"/>
          </a:xfrm>
          <a:prstGeom prst="rect">
            <a:avLst/>
          </a:prstGeom>
        </p:spPr>
        <p:txBody>
          <a:bodyPr vert="horz" wrap="square" lIns="0" tIns="0" rIns="0" bIns="0" rtlCol="0">
            <a:spAutoFit/>
          </a:bodyPr>
          <a:lstStyle/>
          <a:p>
            <a:pPr marL="12700">
              <a:lnSpc>
                <a:spcPts val="1375"/>
              </a:lnSpc>
            </a:pPr>
            <a:r>
              <a:rPr lang="hr-HR" spc="-10" smtClean="0"/>
              <a:t>Osnovna škola "M. A. Reljković" Cerna</a:t>
            </a:r>
            <a:endParaRPr spc="-30" dirty="0"/>
          </a:p>
        </p:txBody>
      </p:sp>
      <p:grpSp>
        <p:nvGrpSpPr>
          <p:cNvPr id="3" name="object 3"/>
          <p:cNvGrpSpPr/>
          <p:nvPr/>
        </p:nvGrpSpPr>
        <p:grpSpPr>
          <a:xfrm>
            <a:off x="1371600" y="1933343"/>
            <a:ext cx="10437748" cy="4488180"/>
            <a:chOff x="1815845" y="1703070"/>
            <a:chExt cx="9767570" cy="4488180"/>
          </a:xfrm>
        </p:grpSpPr>
        <p:sp>
          <p:nvSpPr>
            <p:cNvPr id="4" name="object 4"/>
            <p:cNvSpPr/>
            <p:nvPr/>
          </p:nvSpPr>
          <p:spPr>
            <a:xfrm>
              <a:off x="1815845" y="1703070"/>
              <a:ext cx="9767570" cy="4488180"/>
            </a:xfrm>
            <a:custGeom>
              <a:avLst/>
              <a:gdLst/>
              <a:ahLst/>
              <a:cxnLst/>
              <a:rect l="l" t="t" r="r" b="b"/>
              <a:pathLst>
                <a:path w="9767570" h="4488180">
                  <a:moveTo>
                    <a:pt x="9767316" y="0"/>
                  </a:moveTo>
                  <a:lnTo>
                    <a:pt x="0" y="0"/>
                  </a:lnTo>
                  <a:lnTo>
                    <a:pt x="0" y="4488180"/>
                  </a:lnTo>
                  <a:lnTo>
                    <a:pt x="9767316" y="4488180"/>
                  </a:lnTo>
                  <a:lnTo>
                    <a:pt x="9767316" y="0"/>
                  </a:lnTo>
                  <a:close/>
                </a:path>
              </a:pathLst>
            </a:custGeom>
            <a:solidFill>
              <a:srgbClr val="FFFFFF"/>
            </a:solidFill>
          </p:spPr>
          <p:txBody>
            <a:bodyPr wrap="square" lIns="0" tIns="0" rIns="0" bIns="0" rtlCol="0"/>
            <a:lstStyle/>
            <a:p>
              <a:endParaRPr/>
            </a:p>
          </p:txBody>
        </p:sp>
        <p:sp>
          <p:nvSpPr>
            <p:cNvPr id="5" name="object 5"/>
            <p:cNvSpPr/>
            <p:nvPr/>
          </p:nvSpPr>
          <p:spPr>
            <a:xfrm>
              <a:off x="1815845" y="1703070"/>
              <a:ext cx="9767570" cy="4488180"/>
            </a:xfrm>
            <a:custGeom>
              <a:avLst/>
              <a:gdLst/>
              <a:ahLst/>
              <a:cxnLst/>
              <a:rect l="l" t="t" r="r" b="b"/>
              <a:pathLst>
                <a:path w="9767570" h="4488180">
                  <a:moveTo>
                    <a:pt x="0" y="4453128"/>
                  </a:moveTo>
                  <a:lnTo>
                    <a:pt x="0" y="4488180"/>
                  </a:lnTo>
                  <a:lnTo>
                    <a:pt x="35052" y="4488180"/>
                  </a:lnTo>
                  <a:lnTo>
                    <a:pt x="0" y="4453128"/>
                  </a:lnTo>
                  <a:close/>
                </a:path>
                <a:path w="9767570" h="4488180">
                  <a:moveTo>
                    <a:pt x="35052" y="0"/>
                  </a:moveTo>
                  <a:lnTo>
                    <a:pt x="0" y="35052"/>
                  </a:lnTo>
                  <a:lnTo>
                    <a:pt x="0" y="4453128"/>
                  </a:lnTo>
                  <a:lnTo>
                    <a:pt x="35052" y="4488180"/>
                  </a:lnTo>
                  <a:lnTo>
                    <a:pt x="35052" y="0"/>
                  </a:lnTo>
                  <a:close/>
                </a:path>
                <a:path w="9767570" h="4488180">
                  <a:moveTo>
                    <a:pt x="9732264" y="4453128"/>
                  </a:moveTo>
                  <a:lnTo>
                    <a:pt x="35052" y="4453128"/>
                  </a:lnTo>
                  <a:lnTo>
                    <a:pt x="35052" y="4488180"/>
                  </a:lnTo>
                  <a:lnTo>
                    <a:pt x="9732264" y="4488180"/>
                  </a:lnTo>
                  <a:lnTo>
                    <a:pt x="9732264" y="4453128"/>
                  </a:lnTo>
                  <a:close/>
                </a:path>
                <a:path w="9767570" h="4488180">
                  <a:moveTo>
                    <a:pt x="9732264" y="0"/>
                  </a:moveTo>
                  <a:lnTo>
                    <a:pt x="9732264" y="4488180"/>
                  </a:lnTo>
                  <a:lnTo>
                    <a:pt x="9767316" y="4453128"/>
                  </a:lnTo>
                  <a:lnTo>
                    <a:pt x="9767316" y="35052"/>
                  </a:lnTo>
                  <a:lnTo>
                    <a:pt x="9732264" y="0"/>
                  </a:lnTo>
                  <a:close/>
                </a:path>
                <a:path w="9767570" h="4488180">
                  <a:moveTo>
                    <a:pt x="9767316" y="4453128"/>
                  </a:moveTo>
                  <a:lnTo>
                    <a:pt x="9732264" y="4488180"/>
                  </a:lnTo>
                  <a:lnTo>
                    <a:pt x="9767316" y="4488180"/>
                  </a:lnTo>
                  <a:lnTo>
                    <a:pt x="9767316" y="4453128"/>
                  </a:lnTo>
                  <a:close/>
                </a:path>
                <a:path w="9767570" h="4488180">
                  <a:moveTo>
                    <a:pt x="35052" y="0"/>
                  </a:moveTo>
                  <a:lnTo>
                    <a:pt x="0" y="0"/>
                  </a:lnTo>
                  <a:lnTo>
                    <a:pt x="0" y="35052"/>
                  </a:lnTo>
                  <a:lnTo>
                    <a:pt x="35052" y="0"/>
                  </a:lnTo>
                  <a:close/>
                </a:path>
                <a:path w="9767570" h="4488180">
                  <a:moveTo>
                    <a:pt x="9732264" y="0"/>
                  </a:moveTo>
                  <a:lnTo>
                    <a:pt x="35052" y="0"/>
                  </a:lnTo>
                  <a:lnTo>
                    <a:pt x="35052" y="35052"/>
                  </a:lnTo>
                  <a:lnTo>
                    <a:pt x="9732264" y="35052"/>
                  </a:lnTo>
                  <a:lnTo>
                    <a:pt x="9732264" y="0"/>
                  </a:lnTo>
                  <a:close/>
                </a:path>
                <a:path w="9767570" h="4488180">
                  <a:moveTo>
                    <a:pt x="9767316" y="0"/>
                  </a:moveTo>
                  <a:lnTo>
                    <a:pt x="9732264" y="0"/>
                  </a:lnTo>
                  <a:lnTo>
                    <a:pt x="9767316" y="35052"/>
                  </a:lnTo>
                  <a:lnTo>
                    <a:pt x="9767316" y="0"/>
                  </a:lnTo>
                  <a:close/>
                </a:path>
              </a:pathLst>
            </a:custGeom>
            <a:solidFill>
              <a:srgbClr val="585858"/>
            </a:solidFill>
          </p:spPr>
          <p:txBody>
            <a:bodyPr wrap="square" lIns="0" tIns="0" rIns="0" bIns="0" rtlCol="0"/>
            <a:lstStyle/>
            <a:p>
              <a:endParaRPr/>
            </a:p>
          </p:txBody>
        </p:sp>
      </p:grpSp>
      <p:sp>
        <p:nvSpPr>
          <p:cNvPr id="6" name="object 6"/>
          <p:cNvSpPr txBox="1"/>
          <p:nvPr/>
        </p:nvSpPr>
        <p:spPr>
          <a:xfrm>
            <a:off x="1676400" y="2133600"/>
            <a:ext cx="9982200" cy="5995231"/>
          </a:xfrm>
          <a:prstGeom prst="rect">
            <a:avLst/>
          </a:prstGeom>
        </p:spPr>
        <p:txBody>
          <a:bodyPr vert="horz" wrap="square" lIns="0" tIns="12700" rIns="0" bIns="0" rtlCol="0">
            <a:spAutoFit/>
          </a:bodyPr>
          <a:lstStyle/>
          <a:p>
            <a:pPr marL="396240" indent="-384175">
              <a:lnSpc>
                <a:spcPct val="100000"/>
              </a:lnSpc>
              <a:spcBef>
                <a:spcPts val="100"/>
              </a:spcBef>
              <a:buFont typeface="Franklin Gothic Medium"/>
              <a:buChar char="■"/>
              <a:tabLst>
                <a:tab pos="396240" algn="l"/>
                <a:tab pos="396875" algn="l"/>
              </a:tabLst>
            </a:pPr>
            <a:r>
              <a:rPr sz="2400" b="1" spc="-80" dirty="0">
                <a:latin typeface="Times New Roman"/>
                <a:cs typeface="Times New Roman"/>
              </a:rPr>
              <a:t>Minimalni</a:t>
            </a:r>
            <a:r>
              <a:rPr sz="2400" b="1" spc="-5" dirty="0">
                <a:latin typeface="Times New Roman"/>
                <a:cs typeface="Times New Roman"/>
              </a:rPr>
              <a:t> </a:t>
            </a:r>
            <a:r>
              <a:rPr sz="2400" b="1" spc="-25" dirty="0">
                <a:latin typeface="Times New Roman"/>
                <a:cs typeface="Times New Roman"/>
              </a:rPr>
              <a:t>bodovni</a:t>
            </a:r>
            <a:r>
              <a:rPr sz="2400" b="1" spc="-10" dirty="0">
                <a:latin typeface="Times New Roman"/>
                <a:cs typeface="Times New Roman"/>
              </a:rPr>
              <a:t> </a:t>
            </a:r>
            <a:r>
              <a:rPr sz="2400" b="1" spc="-55" dirty="0">
                <a:latin typeface="Times New Roman"/>
                <a:cs typeface="Times New Roman"/>
              </a:rPr>
              <a:t>prag</a:t>
            </a:r>
            <a:endParaRPr sz="2400" b="1" dirty="0">
              <a:latin typeface="Times New Roman"/>
              <a:cs typeface="Times New Roman"/>
            </a:endParaRPr>
          </a:p>
          <a:p>
            <a:pPr>
              <a:lnSpc>
                <a:spcPct val="100000"/>
              </a:lnSpc>
              <a:spcBef>
                <a:spcPts val="45"/>
              </a:spcBef>
            </a:pPr>
            <a:endParaRPr sz="3600" dirty="0">
              <a:latin typeface="+mj-lt"/>
              <a:cs typeface="Times New Roman"/>
            </a:endParaRPr>
          </a:p>
          <a:p>
            <a:pPr marL="342900" marR="26035" lvl="0" indent="-342900" algn="just" fontAlgn="base">
              <a:lnSpc>
                <a:spcPct val="102000"/>
              </a:lnSpc>
              <a:spcAft>
                <a:spcPts val="1050"/>
              </a:spcAft>
              <a:buClr>
                <a:srgbClr val="000000"/>
              </a:buClr>
              <a:buSzPts val="1200"/>
              <a:buFont typeface="Wingdings" panose="05000000000000000000" pitchFamily="2" charset="2"/>
              <a:buChar char="Ø"/>
            </a:pPr>
            <a:r>
              <a:rPr lang="hr-HR" sz="2000" dirty="0" smtClean="0">
                <a:latin typeface="+mj-lt"/>
                <a:cs typeface="Symbol"/>
              </a:rPr>
              <a:t>  </a:t>
            </a:r>
            <a:r>
              <a:rPr lang="hr-HR" dirty="0" smtClean="0">
                <a:uFill>
                  <a:solidFill>
                    <a:srgbClr val="000000"/>
                  </a:solidFill>
                </a:uFill>
                <a:latin typeface="+mj-lt"/>
                <a:ea typeface="Calibri" panose="020F0502020204030204" pitchFamily="34" charset="0"/>
                <a:cs typeface="Calibri" panose="020F0502020204030204" pitchFamily="34" charset="0"/>
              </a:rPr>
              <a:t>Za </a:t>
            </a:r>
            <a:r>
              <a:rPr lang="hr-HR" dirty="0">
                <a:uFill>
                  <a:solidFill>
                    <a:srgbClr val="000000"/>
                  </a:solidFill>
                </a:uFill>
                <a:latin typeface="+mj-lt"/>
                <a:ea typeface="Calibri" panose="020F0502020204030204" pitchFamily="34" charset="0"/>
                <a:cs typeface="Calibri" panose="020F0502020204030204" pitchFamily="34" charset="0"/>
              </a:rPr>
              <a:t>programe obrazovanja u trajanju od najmanje četiri godine, škola može utvrditi minimalni broj bodova potrebnih za prijavu kandidata za upis u pojedini program obrazovanja, a koji se odnosi isključivo na zajednički element vrednovanja</a:t>
            </a:r>
            <a:r>
              <a:rPr lang="hr-HR" dirty="0" smtClean="0">
                <a:uFill>
                  <a:solidFill>
                    <a:srgbClr val="000000"/>
                  </a:solidFill>
                </a:uFill>
                <a:latin typeface="+mj-lt"/>
                <a:ea typeface="Calibri" panose="020F0502020204030204" pitchFamily="34" charset="0"/>
                <a:cs typeface="Calibri" panose="020F0502020204030204" pitchFamily="34" charset="0"/>
              </a:rPr>
              <a:t>.</a:t>
            </a:r>
          </a:p>
          <a:p>
            <a:pPr marL="342900" marR="26035" lvl="0" indent="-342900" algn="just" fontAlgn="base">
              <a:lnSpc>
                <a:spcPct val="102000"/>
              </a:lnSpc>
              <a:spcAft>
                <a:spcPts val="1050"/>
              </a:spcAft>
              <a:buClr>
                <a:srgbClr val="000000"/>
              </a:buClr>
              <a:buSzPts val="1200"/>
              <a:buFont typeface="Arial" panose="020B0604020202020204" pitchFamily="34" charset="0"/>
              <a:buChar char="•"/>
            </a:pPr>
            <a:r>
              <a:rPr lang="hr-HR" dirty="0" smtClean="0">
                <a:uFill>
                  <a:solidFill>
                    <a:srgbClr val="000000"/>
                  </a:solidFill>
                </a:uFill>
                <a:latin typeface="+mj-lt"/>
                <a:ea typeface="Calibri" panose="020F0502020204030204" pitchFamily="34" charset="0"/>
                <a:cs typeface="Calibri" panose="020F0502020204030204" pitchFamily="34" charset="0"/>
              </a:rPr>
              <a:t>Utvrđeni </a:t>
            </a:r>
            <a:r>
              <a:rPr lang="hr-HR" dirty="0">
                <a:uFill>
                  <a:solidFill>
                    <a:srgbClr val="000000"/>
                  </a:solidFill>
                </a:uFill>
                <a:latin typeface="+mj-lt"/>
                <a:ea typeface="Calibri" panose="020F0502020204030204" pitchFamily="34" charset="0"/>
                <a:cs typeface="Calibri" panose="020F0502020204030204" pitchFamily="34" charset="0"/>
              </a:rPr>
              <a:t>minimalni broj </a:t>
            </a:r>
            <a:r>
              <a:rPr lang="hr-HR" dirty="0" smtClean="0">
                <a:uFill>
                  <a:solidFill>
                    <a:srgbClr val="000000"/>
                  </a:solidFill>
                </a:uFill>
                <a:latin typeface="+mj-lt"/>
                <a:ea typeface="Calibri" panose="020F0502020204030204" pitchFamily="34" charset="0"/>
                <a:cs typeface="Calibri" panose="020F0502020204030204" pitchFamily="34" charset="0"/>
              </a:rPr>
              <a:t>bodova </a:t>
            </a:r>
            <a:r>
              <a:rPr lang="hr-HR" dirty="0">
                <a:uFill>
                  <a:solidFill>
                    <a:srgbClr val="000000"/>
                  </a:solidFill>
                </a:uFill>
                <a:latin typeface="+mj-lt"/>
                <a:ea typeface="Calibri" panose="020F0502020204030204" pitchFamily="34" charset="0"/>
                <a:cs typeface="Calibri" panose="020F0502020204030204" pitchFamily="34" charset="0"/>
              </a:rPr>
              <a:t>primjenjuje se tijekom cijeloga upisnog postupka za sve kandidate, osim za kandidate </a:t>
            </a:r>
            <a:r>
              <a:rPr lang="hr-HR" dirty="0" smtClean="0">
                <a:uFill>
                  <a:solidFill>
                    <a:srgbClr val="000000"/>
                  </a:solidFill>
                </a:uFill>
                <a:latin typeface="+mj-lt"/>
                <a:ea typeface="Calibri" panose="020F0502020204030204" pitchFamily="34" charset="0"/>
                <a:cs typeface="Calibri" panose="020F0502020204030204" pitchFamily="34" charset="0"/>
              </a:rPr>
              <a:t>koji </a:t>
            </a:r>
            <a:r>
              <a:rPr lang="hr-HR" dirty="0">
                <a:uFill>
                  <a:solidFill>
                    <a:srgbClr val="000000"/>
                  </a:solidFill>
                </a:uFill>
                <a:latin typeface="+mj-lt"/>
                <a:ea typeface="Calibri" panose="020F0502020204030204" pitchFamily="34" charset="0"/>
                <a:cs typeface="Calibri" panose="020F0502020204030204" pitchFamily="34" charset="0"/>
              </a:rPr>
              <a:t>imaju pravo izravnog upisa</a:t>
            </a:r>
            <a:r>
              <a:rPr lang="hr-HR" dirty="0" smtClean="0">
                <a:uFill>
                  <a:solidFill>
                    <a:srgbClr val="000000"/>
                  </a:solidFill>
                </a:uFill>
                <a:latin typeface="+mj-lt"/>
                <a:ea typeface="Calibri" panose="020F0502020204030204" pitchFamily="34" charset="0"/>
                <a:cs typeface="Calibri" panose="020F0502020204030204" pitchFamily="34" charset="0"/>
              </a:rPr>
              <a:t>.</a:t>
            </a:r>
          </a:p>
          <a:p>
            <a:pPr marL="342900" marR="26035" indent="-342900" algn="just" fontAlgn="base">
              <a:lnSpc>
                <a:spcPct val="102000"/>
              </a:lnSpc>
              <a:spcAft>
                <a:spcPts val="1050"/>
              </a:spcAft>
              <a:buClr>
                <a:srgbClr val="000000"/>
              </a:buClr>
              <a:buSzPts val="1200"/>
              <a:buFont typeface="Arial" panose="020B0604020202020204" pitchFamily="34" charset="0"/>
              <a:buChar char="•"/>
            </a:pPr>
            <a:r>
              <a:rPr lang="hr-HR" dirty="0">
                <a:latin typeface="+mj-lt"/>
              </a:rPr>
              <a:t>Za programe obrazovanja za stjecanje strukovne kvalifikacije u trajanju od tri godine, programe obrazovanja za vezane obrte te za programe obrazovanja koji traju manje od tri godine, a najmanje godinu dana, ne utvrđuje se minimalni broj bodova koji su potrebni za prijavu.</a:t>
            </a:r>
          </a:p>
          <a:p>
            <a:pPr marL="342900" marR="26035" lvl="0" indent="-342900" algn="just" fontAlgn="base">
              <a:lnSpc>
                <a:spcPct val="102000"/>
              </a:lnSpc>
              <a:spcAft>
                <a:spcPts val="1050"/>
              </a:spcAft>
              <a:buClr>
                <a:srgbClr val="000000"/>
              </a:buClr>
              <a:buSzPts val="1200"/>
              <a:buFont typeface="Arial" panose="020B0604020202020204" pitchFamily="34" charset="0"/>
              <a:buChar char="•"/>
            </a:pPr>
            <a:endParaRPr lang="hr-HR" sz="2400" dirty="0">
              <a:solidFill>
                <a:srgbClr val="FF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R="26035" lvl="0" algn="just" fontAlgn="base">
              <a:lnSpc>
                <a:spcPct val="102000"/>
              </a:lnSpc>
              <a:spcAft>
                <a:spcPts val="1050"/>
              </a:spcAft>
              <a:buClr>
                <a:srgbClr val="000000"/>
              </a:buClr>
              <a:buSzPts val="1200"/>
            </a:pPr>
            <a:endParaRPr lang="hr-HR" sz="2400" dirty="0" smtClean="0">
              <a:solidFill>
                <a:srgbClr val="FF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marR="26035" lvl="0" indent="-342900" algn="just" fontAlgn="base">
              <a:lnSpc>
                <a:spcPct val="102000"/>
              </a:lnSpc>
              <a:spcAft>
                <a:spcPts val="1050"/>
              </a:spcAft>
              <a:buClr>
                <a:srgbClr val="000000"/>
              </a:buClr>
              <a:buSzPts val="1200"/>
              <a:buFont typeface="Arial" panose="020B0604020202020204" pitchFamily="34" charset="0"/>
              <a:buChar char="•"/>
            </a:pPr>
            <a:endParaRPr lang="hr-HR" sz="2400" dirty="0" smtClean="0">
              <a:solidFill>
                <a:srgbClr val="FF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marR="26035" lvl="0" indent="-342900" algn="just" fontAlgn="base">
              <a:lnSpc>
                <a:spcPct val="102000"/>
              </a:lnSpc>
              <a:spcAft>
                <a:spcPts val="1050"/>
              </a:spcAft>
              <a:buClr>
                <a:srgbClr val="000000"/>
              </a:buClr>
              <a:buSzPts val="1200"/>
              <a:buFont typeface="+mj-lt"/>
              <a:buAutoNum type="arabicParenBoth"/>
            </a:pPr>
            <a:endParaRPr lang="hr-HR" sz="24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96240" marR="5080" indent="-384175" algn="just">
              <a:lnSpc>
                <a:spcPct val="74100"/>
              </a:lnSpc>
            </a:pPr>
            <a:endParaRPr sz="2400" dirty="0">
              <a:latin typeface="Times New Roman"/>
              <a:cs typeface="Times New Roman"/>
            </a:endParaRPr>
          </a:p>
        </p:txBody>
      </p:sp>
      <p:pic>
        <p:nvPicPr>
          <p:cNvPr id="7" name="object 7"/>
          <p:cNvPicPr/>
          <p:nvPr/>
        </p:nvPicPr>
        <p:blipFill>
          <a:blip r:embed="rId2" cstate="print"/>
          <a:stretch>
            <a:fillRect/>
          </a:stretch>
        </p:blipFill>
        <p:spPr>
          <a:xfrm>
            <a:off x="9906000" y="295656"/>
            <a:ext cx="1162811" cy="1143000"/>
          </a:xfrm>
          <a:prstGeom prst="rect">
            <a:avLst/>
          </a:prstGeom>
        </p:spPr>
      </p:pic>
      <p:sp>
        <p:nvSpPr>
          <p:cNvPr id="9" name="object 9"/>
          <p:cNvSpPr txBox="1"/>
          <p:nvPr/>
        </p:nvSpPr>
        <p:spPr>
          <a:xfrm>
            <a:off x="10850244" y="6561149"/>
            <a:ext cx="165735" cy="198755"/>
          </a:xfrm>
          <a:prstGeom prst="rect">
            <a:avLst/>
          </a:prstGeom>
        </p:spPr>
        <p:txBody>
          <a:bodyPr vert="horz" wrap="square" lIns="0" tIns="0" rIns="0" bIns="0" rtlCol="0">
            <a:spAutoFit/>
          </a:bodyPr>
          <a:lstStyle/>
          <a:p>
            <a:pPr marL="38100">
              <a:lnSpc>
                <a:spcPct val="100000"/>
              </a:lnSpc>
            </a:pPr>
            <a:fld id="{81D60167-4931-47E6-BA6A-407CBD079E47}" type="slidenum">
              <a:rPr sz="1200" dirty="0">
                <a:solidFill>
                  <a:srgbClr val="888888"/>
                </a:solidFill>
                <a:latin typeface="Franklin Gothic Medium"/>
                <a:cs typeface="Franklin Gothic Medium"/>
              </a:rPr>
              <a:t>8</a:t>
            </a:fld>
            <a:endParaRPr sz="1200">
              <a:latin typeface="Franklin Gothic Medium"/>
              <a:cs typeface="Franklin Gothic Medium"/>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idx="1"/>
          </p:nvPr>
        </p:nvSpPr>
        <p:spPr>
          <a:xfrm>
            <a:off x="307880" y="1426559"/>
            <a:ext cx="11477721" cy="4243200"/>
          </a:xfrm>
        </p:spPr>
        <p:txBody>
          <a:bodyPr/>
          <a:lstStyle/>
          <a:p>
            <a:r>
              <a:rPr lang="hr-HR" sz="1800" b="1" dirty="0"/>
              <a:t>U svrhu dokazivanja ispunjavanja uvjeta za dodjelu dodatnih bodova, roditelji se prijavljuju u sustav kako bi dali privolu za provjeru podataka u drugim sustavima i to </a:t>
            </a:r>
            <a:r>
              <a:rPr lang="pt-BR" sz="1800" b="1" dirty="0"/>
              <a:t>putem poveznice Prijava preko NIAS.</a:t>
            </a:r>
            <a:endParaRPr lang="hr-HR" sz="1800" b="1" dirty="0"/>
          </a:p>
          <a:p>
            <a:endParaRPr lang="hr-HR" dirty="0"/>
          </a:p>
        </p:txBody>
      </p:sp>
      <p:sp>
        <p:nvSpPr>
          <p:cNvPr id="3" name="Naslov 2"/>
          <p:cNvSpPr>
            <a:spLocks noGrp="1"/>
          </p:cNvSpPr>
          <p:nvPr>
            <p:ph type="title"/>
          </p:nvPr>
        </p:nvSpPr>
        <p:spPr>
          <a:xfrm>
            <a:off x="838200" y="838199"/>
            <a:ext cx="9942779" cy="278609"/>
          </a:xfrm>
        </p:spPr>
        <p:txBody>
          <a:bodyPr/>
          <a:lstStyle/>
          <a:p>
            <a:r>
              <a:rPr lang="hr-HR" sz="3733" dirty="0"/>
              <a:t>DAVANJE PRIVOLE RODITELJA ZA PROVJERU PODATAKA</a:t>
            </a:r>
          </a:p>
        </p:txBody>
      </p:sp>
      <p:pic>
        <p:nvPicPr>
          <p:cNvPr id="4" name="Slika 3"/>
          <p:cNvPicPr>
            <a:picLocks noChangeAspect="1"/>
          </p:cNvPicPr>
          <p:nvPr/>
        </p:nvPicPr>
        <p:blipFill>
          <a:blip r:embed="rId2"/>
          <a:stretch>
            <a:fillRect/>
          </a:stretch>
        </p:blipFill>
        <p:spPr>
          <a:xfrm>
            <a:off x="2340435" y="2286000"/>
            <a:ext cx="8413112" cy="4248964"/>
          </a:xfrm>
          <a:prstGeom prst="rect">
            <a:avLst/>
          </a:prstGeom>
        </p:spPr>
      </p:pic>
      <p:sp>
        <p:nvSpPr>
          <p:cNvPr id="5" name="Elipsa 4"/>
          <p:cNvSpPr/>
          <p:nvPr/>
        </p:nvSpPr>
        <p:spPr>
          <a:xfrm>
            <a:off x="5531863" y="4926061"/>
            <a:ext cx="1687176" cy="467975"/>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sz="2400"/>
          </a:p>
        </p:txBody>
      </p:sp>
    </p:spTree>
    <p:extLst>
      <p:ext uri="{BB962C8B-B14F-4D97-AF65-F5344CB8AC3E}">
        <p14:creationId xmlns:p14="http://schemas.microsoft.com/office/powerpoint/2010/main" val="319246825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1502000" y="1081055"/>
            <a:ext cx="9186800" cy="364000"/>
          </a:xfrm>
        </p:spPr>
        <p:txBody>
          <a:bodyPr/>
          <a:lstStyle/>
          <a:p>
            <a:r>
              <a:rPr lang="hr-HR" sz="2133" dirty="0"/>
              <a:t>Za korištenje sustava e-Građani roditelj treba imati važeću vjerodajnicu najmanje niske razine sigurnosti.</a:t>
            </a:r>
            <a:r>
              <a:rPr lang="hr-HR" dirty="0"/>
              <a:t/>
            </a:r>
            <a:br>
              <a:rPr lang="hr-HR" dirty="0"/>
            </a:br>
            <a:endParaRPr lang="hr-HR" dirty="0"/>
          </a:p>
        </p:txBody>
      </p:sp>
      <p:pic>
        <p:nvPicPr>
          <p:cNvPr id="4" name="Slika 3"/>
          <p:cNvPicPr>
            <a:picLocks noChangeAspect="1"/>
          </p:cNvPicPr>
          <p:nvPr/>
        </p:nvPicPr>
        <p:blipFill>
          <a:blip r:embed="rId2"/>
          <a:stretch>
            <a:fillRect/>
          </a:stretch>
        </p:blipFill>
        <p:spPr>
          <a:xfrm>
            <a:off x="1139364" y="1263056"/>
            <a:ext cx="9912073" cy="5180761"/>
          </a:xfrm>
          <a:prstGeom prst="rect">
            <a:avLst/>
          </a:prstGeom>
        </p:spPr>
      </p:pic>
      <p:sp>
        <p:nvSpPr>
          <p:cNvPr id="5" name="Elipsa 4"/>
          <p:cNvSpPr/>
          <p:nvPr/>
        </p:nvSpPr>
        <p:spPr>
          <a:xfrm>
            <a:off x="9063951" y="1263055"/>
            <a:ext cx="997527" cy="389903"/>
          </a:xfrm>
          <a:prstGeom prst="ellipse">
            <a:avLst/>
          </a:prstGeom>
          <a:no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sz="2400"/>
          </a:p>
        </p:txBody>
      </p:sp>
    </p:spTree>
    <p:extLst>
      <p:ext uri="{BB962C8B-B14F-4D97-AF65-F5344CB8AC3E}">
        <p14:creationId xmlns:p14="http://schemas.microsoft.com/office/powerpoint/2010/main" val="197916188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3"/>
          <a:stretch>
            <a:fillRect/>
          </a:stretch>
        </p:blipFill>
        <p:spPr>
          <a:xfrm>
            <a:off x="678000" y="735578"/>
            <a:ext cx="10836001" cy="5386845"/>
          </a:xfrm>
          <a:prstGeom prst="rect">
            <a:avLst/>
          </a:prstGeom>
        </p:spPr>
      </p:pic>
      <p:sp>
        <p:nvSpPr>
          <p:cNvPr id="7" name="Google Shape;685;p56">
            <a:extLst>
              <a:ext uri="{FF2B5EF4-FFF2-40B4-BE49-F238E27FC236}">
                <a16:creationId xmlns:a16="http://schemas.microsoft.com/office/drawing/2014/main" id="{1423C7CA-F5A3-47BE-A7CA-E39BA293788D}"/>
              </a:ext>
            </a:extLst>
          </p:cNvPr>
          <p:cNvSpPr/>
          <p:nvPr/>
        </p:nvSpPr>
        <p:spPr>
          <a:xfrm>
            <a:off x="8840445" y="279153"/>
            <a:ext cx="2512292" cy="1357748"/>
          </a:xfrm>
          <a:prstGeom prst="roundRect">
            <a:avLst>
              <a:gd name="adj" fmla="val 16667"/>
            </a:avLst>
          </a:prstGeom>
          <a:solidFill>
            <a:schemeClr val="bg1">
              <a:lumMod val="90000"/>
            </a:schemeClr>
          </a:solidFill>
          <a:ln>
            <a:noFill/>
          </a:ln>
        </p:spPr>
        <p:txBody>
          <a:bodyPr spcFirstLastPara="1" wrap="square" lIns="121900" tIns="121900" rIns="121900" bIns="121900" anchor="ctr" anchorCtr="0">
            <a:noAutofit/>
          </a:bodyPr>
          <a:lstStyle/>
          <a:p>
            <a:pPr lvl="0" algn="ctr"/>
            <a:r>
              <a:rPr lang="hr-HR" sz="1600" b="1" dirty="0">
                <a:latin typeface="Barlow" panose="020B0604020202020204" charset="-18"/>
              </a:rPr>
              <a:t>Nakon prijave u sustav roditelju se na ekranu prikazuje kartica Privole.</a:t>
            </a:r>
            <a:endParaRPr lang="hr-HR" sz="1600" b="1" kern="0" dirty="0">
              <a:solidFill>
                <a:srgbClr val="000000"/>
              </a:solidFill>
              <a:latin typeface="Barlow" panose="020B0604020202020204" charset="-18"/>
              <a:cs typeface="Arial"/>
              <a:sym typeface="Arial"/>
            </a:endParaRPr>
          </a:p>
        </p:txBody>
      </p:sp>
      <p:sp>
        <p:nvSpPr>
          <p:cNvPr id="8" name="Elipsa 7"/>
          <p:cNvSpPr/>
          <p:nvPr/>
        </p:nvSpPr>
        <p:spPr>
          <a:xfrm>
            <a:off x="1096049" y="2130522"/>
            <a:ext cx="837431" cy="394085"/>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sz="2400"/>
          </a:p>
        </p:txBody>
      </p:sp>
    </p:spTree>
    <p:extLst>
      <p:ext uri="{BB962C8B-B14F-4D97-AF65-F5344CB8AC3E}">
        <p14:creationId xmlns:p14="http://schemas.microsoft.com/office/powerpoint/2010/main" val="22224375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ipsa 7"/>
          <p:cNvSpPr/>
          <p:nvPr/>
        </p:nvSpPr>
        <p:spPr>
          <a:xfrm>
            <a:off x="1096049" y="2130522"/>
            <a:ext cx="837431" cy="394085"/>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defRPr/>
            </a:pPr>
            <a:endParaRPr lang="hr-HR" sz="1867" kern="0">
              <a:solidFill>
                <a:srgbClr val="DAF7D9"/>
              </a:solidFill>
              <a:latin typeface="Arial"/>
              <a:sym typeface="Arial"/>
            </a:endParaRPr>
          </a:p>
        </p:txBody>
      </p:sp>
      <p:pic>
        <p:nvPicPr>
          <p:cNvPr id="2" name="Slika 1"/>
          <p:cNvPicPr>
            <a:picLocks noChangeAspect="1"/>
          </p:cNvPicPr>
          <p:nvPr/>
        </p:nvPicPr>
        <p:blipFill>
          <a:blip r:embed="rId3"/>
          <a:stretch>
            <a:fillRect/>
          </a:stretch>
        </p:blipFill>
        <p:spPr>
          <a:xfrm>
            <a:off x="678000" y="791334"/>
            <a:ext cx="10836001" cy="5275333"/>
          </a:xfrm>
          <a:prstGeom prst="rect">
            <a:avLst/>
          </a:prstGeom>
        </p:spPr>
      </p:pic>
      <p:sp>
        <p:nvSpPr>
          <p:cNvPr id="7" name="Google Shape;685;p56">
            <a:extLst>
              <a:ext uri="{FF2B5EF4-FFF2-40B4-BE49-F238E27FC236}">
                <a16:creationId xmlns:a16="http://schemas.microsoft.com/office/drawing/2014/main" id="{1423C7CA-F5A3-47BE-A7CA-E39BA293788D}"/>
              </a:ext>
            </a:extLst>
          </p:cNvPr>
          <p:cNvSpPr/>
          <p:nvPr/>
        </p:nvSpPr>
        <p:spPr>
          <a:xfrm>
            <a:off x="8840445" y="279153"/>
            <a:ext cx="2538756" cy="1851369"/>
          </a:xfrm>
          <a:prstGeom prst="roundRect">
            <a:avLst>
              <a:gd name="adj" fmla="val 16667"/>
            </a:avLst>
          </a:prstGeom>
          <a:solidFill>
            <a:schemeClr val="bg1">
              <a:lumMod val="90000"/>
            </a:schemeClr>
          </a:solidFill>
          <a:ln>
            <a:noFill/>
          </a:ln>
        </p:spPr>
        <p:txBody>
          <a:bodyPr spcFirstLastPara="1" wrap="square" lIns="121900" tIns="121900" rIns="121900" bIns="121900" anchor="ctr" anchorCtr="0">
            <a:noAutofit/>
          </a:bodyPr>
          <a:lstStyle/>
          <a:p>
            <a:pPr lvl="0" algn="ctr"/>
            <a:r>
              <a:rPr lang="hr-HR" sz="1600" b="1" dirty="0">
                <a:latin typeface="Barlow" panose="020B0604020202020204" charset="-18"/>
              </a:rPr>
              <a:t>Roditelj će privolu za provjeru podataka dati na način da klikne u potvrdni okvir u stupcu Privola kraj uvjeta za koji žele da se podaci dohvate.</a:t>
            </a:r>
            <a:endParaRPr lang="hr-HR" sz="1600" b="1" kern="0" dirty="0">
              <a:solidFill>
                <a:srgbClr val="000000"/>
              </a:solidFill>
              <a:latin typeface="Barlow" panose="020B0604020202020204" charset="-18"/>
              <a:cs typeface="Arial"/>
              <a:sym typeface="Arial"/>
            </a:endParaRPr>
          </a:p>
        </p:txBody>
      </p:sp>
      <p:sp>
        <p:nvSpPr>
          <p:cNvPr id="3" name="Strelica gore 2"/>
          <p:cNvSpPr/>
          <p:nvPr/>
        </p:nvSpPr>
        <p:spPr>
          <a:xfrm>
            <a:off x="6440824" y="3349722"/>
            <a:ext cx="320195" cy="578812"/>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sz="2400"/>
          </a:p>
        </p:txBody>
      </p:sp>
    </p:spTree>
    <p:extLst>
      <p:ext uri="{BB962C8B-B14F-4D97-AF65-F5344CB8AC3E}">
        <p14:creationId xmlns:p14="http://schemas.microsoft.com/office/powerpoint/2010/main" val="39852480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3"/>
          <a:stretch>
            <a:fillRect/>
          </a:stretch>
        </p:blipFill>
        <p:spPr>
          <a:xfrm>
            <a:off x="678000" y="701267"/>
            <a:ext cx="10836001" cy="5455467"/>
          </a:xfrm>
          <a:prstGeom prst="rect">
            <a:avLst/>
          </a:prstGeom>
        </p:spPr>
      </p:pic>
      <p:sp>
        <p:nvSpPr>
          <p:cNvPr id="7" name="Google Shape;685;p56">
            <a:extLst>
              <a:ext uri="{FF2B5EF4-FFF2-40B4-BE49-F238E27FC236}">
                <a16:creationId xmlns:a16="http://schemas.microsoft.com/office/drawing/2014/main" id="{1423C7CA-F5A3-47BE-A7CA-E39BA293788D}"/>
              </a:ext>
            </a:extLst>
          </p:cNvPr>
          <p:cNvSpPr/>
          <p:nvPr/>
        </p:nvSpPr>
        <p:spPr>
          <a:xfrm>
            <a:off x="8840445" y="279153"/>
            <a:ext cx="2673556" cy="2109988"/>
          </a:xfrm>
          <a:prstGeom prst="roundRect">
            <a:avLst>
              <a:gd name="adj" fmla="val 16667"/>
            </a:avLst>
          </a:prstGeom>
          <a:solidFill>
            <a:schemeClr val="bg1">
              <a:lumMod val="90000"/>
            </a:schemeClr>
          </a:solidFill>
          <a:ln>
            <a:noFill/>
          </a:ln>
        </p:spPr>
        <p:txBody>
          <a:bodyPr spcFirstLastPara="1" wrap="square" lIns="121900" tIns="121900" rIns="121900" bIns="121900" anchor="ctr" anchorCtr="0">
            <a:noAutofit/>
          </a:bodyPr>
          <a:lstStyle/>
          <a:p>
            <a:pPr lvl="0" algn="ctr"/>
            <a:r>
              <a:rPr lang="hr-HR" sz="1600" b="1" dirty="0">
                <a:latin typeface="Barlow" panose="020B0604020202020204" charset="-18"/>
              </a:rPr>
              <a:t>Nakon što roditelj klikne u naznačeni potvrdni okvir na dnu ekrana javlja se poruka Napravljene su izmjene, potrebno ih je pohraniti s dva gumba Pohrani i Odbaci.</a:t>
            </a:r>
            <a:endParaRPr lang="hr-HR" sz="1600" b="1" kern="0" dirty="0">
              <a:solidFill>
                <a:srgbClr val="000000"/>
              </a:solidFill>
              <a:latin typeface="Barlow" panose="020B0604020202020204" charset="-18"/>
              <a:cs typeface="Arial"/>
              <a:sym typeface="Arial"/>
            </a:endParaRPr>
          </a:p>
        </p:txBody>
      </p:sp>
      <p:sp>
        <p:nvSpPr>
          <p:cNvPr id="3" name="Elipsa 2"/>
          <p:cNvSpPr/>
          <p:nvPr/>
        </p:nvSpPr>
        <p:spPr>
          <a:xfrm>
            <a:off x="9322570" y="5628024"/>
            <a:ext cx="2302933" cy="615757"/>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sz="2400"/>
          </a:p>
        </p:txBody>
      </p:sp>
    </p:spTree>
    <p:extLst>
      <p:ext uri="{BB962C8B-B14F-4D97-AF65-F5344CB8AC3E}">
        <p14:creationId xmlns:p14="http://schemas.microsoft.com/office/powerpoint/2010/main" val="407750724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3"/>
          <a:stretch>
            <a:fillRect/>
          </a:stretch>
        </p:blipFill>
        <p:spPr>
          <a:xfrm>
            <a:off x="678000" y="671244"/>
            <a:ext cx="10836001" cy="5515512"/>
          </a:xfrm>
          <a:prstGeom prst="rect">
            <a:avLst/>
          </a:prstGeom>
        </p:spPr>
      </p:pic>
      <p:sp>
        <p:nvSpPr>
          <p:cNvPr id="7" name="Google Shape;685;p56">
            <a:extLst>
              <a:ext uri="{FF2B5EF4-FFF2-40B4-BE49-F238E27FC236}">
                <a16:creationId xmlns:a16="http://schemas.microsoft.com/office/drawing/2014/main" id="{1423C7CA-F5A3-47BE-A7CA-E39BA293788D}"/>
              </a:ext>
            </a:extLst>
          </p:cNvPr>
          <p:cNvSpPr/>
          <p:nvPr/>
        </p:nvSpPr>
        <p:spPr>
          <a:xfrm>
            <a:off x="8840445" y="279153"/>
            <a:ext cx="3216089" cy="2331660"/>
          </a:xfrm>
          <a:prstGeom prst="roundRect">
            <a:avLst>
              <a:gd name="adj" fmla="val 16667"/>
            </a:avLst>
          </a:prstGeom>
          <a:solidFill>
            <a:schemeClr val="bg1">
              <a:lumMod val="90000"/>
            </a:schemeClr>
          </a:solidFill>
          <a:ln>
            <a:noFill/>
          </a:ln>
        </p:spPr>
        <p:txBody>
          <a:bodyPr spcFirstLastPara="1" wrap="square" lIns="121900" tIns="121900" rIns="121900" bIns="121900" anchor="ctr" anchorCtr="0">
            <a:noAutofit/>
          </a:bodyPr>
          <a:lstStyle/>
          <a:p>
            <a:pPr lvl="0" algn="ctr"/>
            <a:r>
              <a:rPr lang="hr-HR" sz="1600" b="1" dirty="0">
                <a:latin typeface="Barlow" panose="020B0604020202020204" charset="-18"/>
              </a:rPr>
              <a:t>Klikom na gumb Pohrani otvara se skočni prozor s porukom kojom se od roditelja još jednom traži da potvrdi da daje privolu za dohvaćanje podataka označenih uvjeta, a klikom na gumb Da pokreće se dohvaćanje podataka.</a:t>
            </a:r>
            <a:endParaRPr lang="hr-HR" sz="1600" b="1" kern="0" dirty="0">
              <a:solidFill>
                <a:srgbClr val="000000"/>
              </a:solidFill>
              <a:latin typeface="Barlow" panose="020B0604020202020204" charset="-18"/>
              <a:cs typeface="Arial"/>
              <a:sym typeface="Arial"/>
            </a:endParaRPr>
          </a:p>
        </p:txBody>
      </p:sp>
      <p:sp>
        <p:nvSpPr>
          <p:cNvPr id="3" name="Elipsa 2"/>
          <p:cNvSpPr/>
          <p:nvPr/>
        </p:nvSpPr>
        <p:spPr>
          <a:xfrm>
            <a:off x="7167419" y="3780752"/>
            <a:ext cx="1440872" cy="2955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2400"/>
          </a:p>
        </p:txBody>
      </p:sp>
    </p:spTree>
    <p:extLst>
      <p:ext uri="{BB962C8B-B14F-4D97-AF65-F5344CB8AC3E}">
        <p14:creationId xmlns:p14="http://schemas.microsoft.com/office/powerpoint/2010/main" val="83233632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3"/>
          <a:stretch>
            <a:fillRect/>
          </a:stretch>
        </p:blipFill>
        <p:spPr>
          <a:xfrm>
            <a:off x="739576" y="940061"/>
            <a:ext cx="10836001" cy="5395423"/>
          </a:xfrm>
          <a:prstGeom prst="rect">
            <a:avLst/>
          </a:prstGeom>
        </p:spPr>
      </p:pic>
      <p:sp>
        <p:nvSpPr>
          <p:cNvPr id="6" name="Google Shape;685;p56">
            <a:extLst>
              <a:ext uri="{FF2B5EF4-FFF2-40B4-BE49-F238E27FC236}">
                <a16:creationId xmlns:a16="http://schemas.microsoft.com/office/drawing/2014/main" id="{1423C7CA-F5A3-47BE-A7CA-E39BA293788D}"/>
              </a:ext>
            </a:extLst>
          </p:cNvPr>
          <p:cNvSpPr/>
          <p:nvPr/>
        </p:nvSpPr>
        <p:spPr>
          <a:xfrm>
            <a:off x="4610189" y="94425"/>
            <a:ext cx="3604017" cy="1691273"/>
          </a:xfrm>
          <a:prstGeom prst="roundRect">
            <a:avLst>
              <a:gd name="adj" fmla="val 16667"/>
            </a:avLst>
          </a:prstGeom>
          <a:solidFill>
            <a:schemeClr val="accent3">
              <a:lumMod val="20000"/>
              <a:lumOff val="80000"/>
            </a:schemeClr>
          </a:solidFill>
          <a:ln>
            <a:noFill/>
          </a:ln>
        </p:spPr>
        <p:txBody>
          <a:bodyPr spcFirstLastPara="1" wrap="square" lIns="121900" tIns="121900" rIns="121900" bIns="121900" anchor="ctr" anchorCtr="0">
            <a:noAutofit/>
          </a:bodyPr>
          <a:lstStyle/>
          <a:p>
            <a:pPr lvl="0" algn="ctr"/>
            <a:r>
              <a:rPr lang="hr-HR" sz="1600" b="1" dirty="0">
                <a:latin typeface="Barlow" panose="020B0604020202020204" charset="-18"/>
              </a:rPr>
              <a:t>U slučaju potrebe da roditelj u postupku davanja privole unese dodatne podatke u sustav (npr. OIB-ovi), na dnu popisa uvjeta otvorit će se polja u koji će moći upisati dodatne podatke.</a:t>
            </a:r>
            <a:endParaRPr lang="hr-HR" sz="1600" b="1" kern="0" dirty="0">
              <a:solidFill>
                <a:srgbClr val="000000"/>
              </a:solidFill>
              <a:latin typeface="Barlow" panose="020B0604020202020204" charset="-18"/>
              <a:cs typeface="Arial"/>
              <a:sym typeface="Arial"/>
            </a:endParaRPr>
          </a:p>
        </p:txBody>
      </p:sp>
      <p:sp>
        <p:nvSpPr>
          <p:cNvPr id="5" name="Strelica gore 4"/>
          <p:cNvSpPr/>
          <p:nvPr/>
        </p:nvSpPr>
        <p:spPr>
          <a:xfrm>
            <a:off x="3534449" y="4421140"/>
            <a:ext cx="369455" cy="677333"/>
          </a:xfrm>
          <a:prstGeom prst="upArrow">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2400"/>
          </a:p>
        </p:txBody>
      </p:sp>
      <p:sp>
        <p:nvSpPr>
          <p:cNvPr id="9" name="Strelica gore 8"/>
          <p:cNvSpPr/>
          <p:nvPr/>
        </p:nvSpPr>
        <p:spPr>
          <a:xfrm>
            <a:off x="7623080" y="3637771"/>
            <a:ext cx="381769" cy="672532"/>
          </a:xfrm>
          <a:prstGeom prst="upArrow">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2400"/>
          </a:p>
        </p:txBody>
      </p:sp>
      <p:sp>
        <p:nvSpPr>
          <p:cNvPr id="7" name="Google Shape;685;p56">
            <a:extLst>
              <a:ext uri="{FF2B5EF4-FFF2-40B4-BE49-F238E27FC236}">
                <a16:creationId xmlns:a16="http://schemas.microsoft.com/office/drawing/2014/main" id="{1423C7CA-F5A3-47BE-A7CA-E39BA293788D}"/>
              </a:ext>
            </a:extLst>
          </p:cNvPr>
          <p:cNvSpPr/>
          <p:nvPr/>
        </p:nvSpPr>
        <p:spPr>
          <a:xfrm>
            <a:off x="8840445" y="279153"/>
            <a:ext cx="2512292" cy="1357748"/>
          </a:xfrm>
          <a:prstGeom prst="roundRect">
            <a:avLst>
              <a:gd name="adj" fmla="val 16667"/>
            </a:avLst>
          </a:prstGeom>
          <a:solidFill>
            <a:schemeClr val="bg1">
              <a:lumMod val="90000"/>
            </a:schemeClr>
          </a:solidFill>
          <a:ln>
            <a:noFill/>
          </a:ln>
        </p:spPr>
        <p:txBody>
          <a:bodyPr spcFirstLastPara="1" wrap="square" lIns="121900" tIns="121900" rIns="121900" bIns="121900" anchor="ctr" anchorCtr="0">
            <a:noAutofit/>
          </a:bodyPr>
          <a:lstStyle/>
          <a:p>
            <a:pPr lvl="0" algn="ctr"/>
            <a:r>
              <a:rPr lang="hr-HR" sz="1600" b="1" dirty="0">
                <a:latin typeface="Barlow" panose="020B0604020202020204" charset="-18"/>
              </a:rPr>
              <a:t>U stupcu Napomena moguće je vidjeti trenutačni status dohvaćanja.</a:t>
            </a:r>
            <a:endParaRPr lang="hr-HR" sz="1600" b="1" kern="0" dirty="0">
              <a:solidFill>
                <a:srgbClr val="000000"/>
              </a:solidFill>
              <a:latin typeface="Barlow" panose="020B0604020202020204" charset="-18"/>
              <a:cs typeface="Arial"/>
              <a:sym typeface="Arial"/>
            </a:endParaRPr>
          </a:p>
        </p:txBody>
      </p:sp>
    </p:spTree>
    <p:extLst>
      <p:ext uri="{BB962C8B-B14F-4D97-AF65-F5344CB8AC3E}">
        <p14:creationId xmlns:p14="http://schemas.microsoft.com/office/powerpoint/2010/main" val="115392218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19400" y="563430"/>
            <a:ext cx="6355842" cy="635000"/>
          </a:xfrm>
          <a:prstGeom prst="rect">
            <a:avLst/>
          </a:prstGeom>
        </p:spPr>
        <p:txBody>
          <a:bodyPr vert="horz" wrap="square" lIns="0" tIns="12065" rIns="0" bIns="0" rtlCol="0">
            <a:spAutoFit/>
          </a:bodyPr>
          <a:lstStyle/>
          <a:p>
            <a:pPr marL="12700">
              <a:lnSpc>
                <a:spcPct val="100000"/>
              </a:lnSpc>
              <a:spcBef>
                <a:spcPts val="95"/>
              </a:spcBef>
            </a:pPr>
            <a:r>
              <a:rPr sz="4000" spc="5" dirty="0">
                <a:solidFill>
                  <a:srgbClr val="0070C0"/>
                </a:solidFill>
              </a:rPr>
              <a:t>Podnošenje</a:t>
            </a:r>
            <a:r>
              <a:rPr sz="4000" spc="-25" dirty="0">
                <a:solidFill>
                  <a:srgbClr val="0070C0"/>
                </a:solidFill>
              </a:rPr>
              <a:t> </a:t>
            </a:r>
            <a:r>
              <a:rPr sz="4000" spc="-105" dirty="0">
                <a:solidFill>
                  <a:srgbClr val="0070C0"/>
                </a:solidFill>
              </a:rPr>
              <a:t>prigovora</a:t>
            </a:r>
            <a:endParaRPr sz="4000" dirty="0">
              <a:solidFill>
                <a:srgbClr val="0070C0"/>
              </a:solidFill>
            </a:endParaRPr>
          </a:p>
        </p:txBody>
      </p:sp>
      <p:sp>
        <p:nvSpPr>
          <p:cNvPr id="7" name="Rezervirano mjesto podnožja 6"/>
          <p:cNvSpPr>
            <a:spLocks noGrp="1"/>
          </p:cNvSpPr>
          <p:nvPr>
            <p:ph type="ftr" sz="quarter" idx="11"/>
          </p:nvPr>
        </p:nvSpPr>
        <p:spPr>
          <a:xfrm>
            <a:off x="4461193" y="6387305"/>
            <a:ext cx="6297612" cy="365125"/>
          </a:xfrm>
        </p:spPr>
        <p:txBody>
          <a:bodyPr/>
          <a:lstStyle/>
          <a:p>
            <a:pPr marL="12700">
              <a:lnSpc>
                <a:spcPts val="1375"/>
              </a:lnSpc>
            </a:pPr>
            <a:r>
              <a:rPr lang="hr-HR" spc="-10" dirty="0" smtClean="0"/>
              <a:t>Osnovna škola "M. A. </a:t>
            </a:r>
            <a:r>
              <a:rPr lang="hr-HR" spc="-10" dirty="0" err="1" smtClean="0"/>
              <a:t>Reljković</a:t>
            </a:r>
            <a:r>
              <a:rPr lang="hr-HR" spc="-10" dirty="0" smtClean="0"/>
              <a:t>" </a:t>
            </a:r>
            <a:r>
              <a:rPr lang="hr-HR" spc="-10" dirty="0" err="1" smtClean="0"/>
              <a:t>Cerna</a:t>
            </a:r>
            <a:endParaRPr lang="hr-HR" spc="-30" dirty="0"/>
          </a:p>
        </p:txBody>
      </p:sp>
      <p:sp>
        <p:nvSpPr>
          <p:cNvPr id="6" name="object 6"/>
          <p:cNvSpPr txBox="1"/>
          <p:nvPr/>
        </p:nvSpPr>
        <p:spPr>
          <a:xfrm>
            <a:off x="549021" y="1372274"/>
            <a:ext cx="10896599" cy="5022529"/>
          </a:xfrm>
          <a:prstGeom prst="rect">
            <a:avLst/>
          </a:prstGeom>
        </p:spPr>
        <p:txBody>
          <a:bodyPr vert="horz" wrap="square" lIns="0" tIns="13335" rIns="0" bIns="0" rtlCol="0">
            <a:spAutoFit/>
          </a:bodyPr>
          <a:lstStyle/>
          <a:p>
            <a:pPr marL="12700">
              <a:lnSpc>
                <a:spcPct val="100000"/>
              </a:lnSpc>
              <a:spcBef>
                <a:spcPts val="105"/>
              </a:spcBef>
            </a:pPr>
            <a:r>
              <a:rPr sz="2000" b="1" spc="-60" dirty="0">
                <a:latin typeface="Times New Roman"/>
                <a:cs typeface="Times New Roman"/>
              </a:rPr>
              <a:t>Ako</a:t>
            </a:r>
            <a:r>
              <a:rPr sz="2000" b="1" spc="-20" dirty="0">
                <a:latin typeface="Times New Roman"/>
                <a:cs typeface="Times New Roman"/>
              </a:rPr>
              <a:t> </a:t>
            </a:r>
            <a:r>
              <a:rPr sz="2000" b="1" spc="-30" dirty="0">
                <a:latin typeface="Times New Roman"/>
                <a:cs typeface="Times New Roman"/>
              </a:rPr>
              <a:t>kandidat</a:t>
            </a:r>
            <a:r>
              <a:rPr sz="2000" b="1" spc="-10" dirty="0">
                <a:latin typeface="Times New Roman"/>
                <a:cs typeface="Times New Roman"/>
              </a:rPr>
              <a:t> </a:t>
            </a:r>
            <a:r>
              <a:rPr sz="2000" b="1" spc="20" dirty="0">
                <a:latin typeface="Times New Roman"/>
                <a:cs typeface="Times New Roman"/>
              </a:rPr>
              <a:t>uoči</a:t>
            </a:r>
            <a:r>
              <a:rPr sz="2000" b="1" spc="-10" dirty="0">
                <a:latin typeface="Times New Roman"/>
                <a:cs typeface="Times New Roman"/>
              </a:rPr>
              <a:t> </a:t>
            </a:r>
            <a:r>
              <a:rPr sz="2000" b="1" spc="-5" dirty="0">
                <a:latin typeface="Times New Roman"/>
                <a:cs typeface="Times New Roman"/>
              </a:rPr>
              <a:t>bilo</a:t>
            </a:r>
            <a:r>
              <a:rPr sz="2000" b="1" spc="-10" dirty="0">
                <a:latin typeface="Times New Roman"/>
                <a:cs typeface="Times New Roman"/>
              </a:rPr>
              <a:t> </a:t>
            </a:r>
            <a:r>
              <a:rPr sz="2000" b="1" spc="-50" dirty="0">
                <a:latin typeface="Times New Roman"/>
                <a:cs typeface="Times New Roman"/>
              </a:rPr>
              <a:t>kakvu</a:t>
            </a:r>
            <a:r>
              <a:rPr sz="2000" b="1" spc="-20" dirty="0">
                <a:latin typeface="Times New Roman"/>
                <a:cs typeface="Times New Roman"/>
              </a:rPr>
              <a:t> </a:t>
            </a:r>
            <a:r>
              <a:rPr sz="2000" b="1" spc="-25" dirty="0">
                <a:latin typeface="Times New Roman"/>
                <a:cs typeface="Times New Roman"/>
              </a:rPr>
              <a:t>nepravilnost,</a:t>
            </a:r>
            <a:r>
              <a:rPr sz="2000" b="1" dirty="0">
                <a:latin typeface="Times New Roman"/>
                <a:cs typeface="Times New Roman"/>
              </a:rPr>
              <a:t> </a:t>
            </a:r>
            <a:r>
              <a:rPr sz="2000" b="1" spc="-25" dirty="0">
                <a:latin typeface="Times New Roman"/>
                <a:cs typeface="Times New Roman"/>
              </a:rPr>
              <a:t>potrebno</a:t>
            </a:r>
            <a:r>
              <a:rPr sz="2000" b="1" spc="-30" dirty="0">
                <a:latin typeface="Times New Roman"/>
                <a:cs typeface="Times New Roman"/>
              </a:rPr>
              <a:t> </a:t>
            </a:r>
            <a:r>
              <a:rPr sz="2000" b="1" spc="-85" dirty="0">
                <a:latin typeface="Times New Roman"/>
                <a:cs typeface="Times New Roman"/>
              </a:rPr>
              <a:t>je</a:t>
            </a:r>
            <a:r>
              <a:rPr sz="2000" b="1" spc="-85" dirty="0" smtClean="0">
                <a:latin typeface="Times New Roman"/>
                <a:cs typeface="Times New Roman"/>
              </a:rPr>
              <a:t>:</a:t>
            </a:r>
            <a:endParaRPr sz="2200" dirty="0">
              <a:latin typeface="Times New Roman"/>
              <a:cs typeface="Times New Roman"/>
            </a:endParaRPr>
          </a:p>
          <a:p>
            <a:pPr>
              <a:lnSpc>
                <a:spcPct val="100000"/>
              </a:lnSpc>
              <a:spcBef>
                <a:spcPts val="50"/>
              </a:spcBef>
            </a:pPr>
            <a:endParaRPr sz="1850" dirty="0">
              <a:latin typeface="Times New Roman"/>
              <a:cs typeface="Times New Roman"/>
            </a:endParaRPr>
          </a:p>
          <a:p>
            <a:pPr marL="396240" marR="8890" indent="-384175" algn="just">
              <a:lnSpc>
                <a:spcPts val="2260"/>
              </a:lnSpc>
              <a:buFont typeface="Wingdings"/>
              <a:buChar char=""/>
              <a:tabLst>
                <a:tab pos="396875" algn="l"/>
              </a:tabLst>
            </a:pPr>
            <a:r>
              <a:rPr lang="hr-HR" dirty="0">
                <a:latin typeface="Times New Roman"/>
                <a:cs typeface="Times New Roman"/>
              </a:rPr>
              <a:t>Učenici i ostali kandidati mogu podnositi prigovore tijekom provedbe postupka prijava i upisa učenika u I. razred srednje škole i to usmeno ili pisanim putem u elektroničkom obliku.</a:t>
            </a:r>
          </a:p>
          <a:p>
            <a:pPr marL="396240" marR="8890" indent="-384175" algn="just">
              <a:lnSpc>
                <a:spcPts val="2260"/>
              </a:lnSpc>
              <a:buFont typeface="Wingdings"/>
              <a:buChar char=""/>
              <a:tabLst>
                <a:tab pos="396875" algn="l"/>
              </a:tabLst>
            </a:pPr>
            <a:r>
              <a:rPr lang="hr-HR" dirty="0">
                <a:latin typeface="Times New Roman"/>
                <a:cs typeface="Times New Roman"/>
              </a:rPr>
              <a:t> Redoviti učenik osnovne škole u Republici Hrvatskoj može podnijeti prigovor svom razredniku zbog netočno navedenih zaključnih ocjena iz nastavnih predmeta, osobnih podataka ili podataka na temelju kojih se ostvaruju dodatna prava za upis i zatražiti njihov ispravak.</a:t>
            </a:r>
          </a:p>
          <a:p>
            <a:pPr marL="396240" marR="8890" indent="-384175" algn="just">
              <a:lnSpc>
                <a:spcPts val="2260"/>
              </a:lnSpc>
              <a:buFont typeface="Wingdings"/>
              <a:buChar char=""/>
              <a:tabLst>
                <a:tab pos="396875" algn="l"/>
              </a:tabLst>
            </a:pPr>
            <a:r>
              <a:rPr lang="hr-HR" dirty="0">
                <a:latin typeface="Times New Roman"/>
                <a:cs typeface="Times New Roman"/>
              </a:rPr>
              <a:t> U slučaju da nisu ispravljeni netočno uneseni podaci, učenici i ostali kandidati mogu podnijeti pisani prigovor </a:t>
            </a:r>
            <a:r>
              <a:rPr lang="hr-HR" dirty="0" err="1">
                <a:latin typeface="Times New Roman"/>
                <a:cs typeface="Times New Roman"/>
              </a:rPr>
              <a:t>CARNetovoj</a:t>
            </a:r>
            <a:r>
              <a:rPr lang="hr-HR" dirty="0">
                <a:latin typeface="Times New Roman"/>
                <a:cs typeface="Times New Roman"/>
              </a:rPr>
              <a:t> službi za podršku obrazovnom sustavu na obrascu za prigovor koji je dostupan na mrežnoj stranici </a:t>
            </a:r>
            <a:r>
              <a:rPr lang="hr-HR" dirty="0" err="1">
                <a:latin typeface="Times New Roman"/>
                <a:cs typeface="Times New Roman"/>
              </a:rPr>
              <a:t>NISpuSŠ</a:t>
            </a:r>
            <a:r>
              <a:rPr lang="hr-HR" dirty="0">
                <a:latin typeface="Times New Roman"/>
                <a:cs typeface="Times New Roman"/>
              </a:rPr>
              <a:t>-a.</a:t>
            </a:r>
          </a:p>
          <a:p>
            <a:pPr marL="396240" marR="8890" indent="-384175" algn="just">
              <a:lnSpc>
                <a:spcPts val="2260"/>
              </a:lnSpc>
              <a:buFont typeface="Wingdings"/>
              <a:buChar char=""/>
              <a:tabLst>
                <a:tab pos="396875" algn="l"/>
              </a:tabLst>
            </a:pPr>
            <a:r>
              <a:rPr lang="hr-HR" dirty="0">
                <a:latin typeface="Times New Roman"/>
                <a:cs typeface="Times New Roman"/>
              </a:rPr>
              <a:t> U slučaju da učenik pri ocjenjivanju ispita provjere sposobnosti i darovitosti ili znanja nije zadovoljan ocjenom, može podnijeti prigovor pisanim putem u elektroničkom obliku srednjoj školi koja je provela ispit.</a:t>
            </a:r>
          </a:p>
          <a:p>
            <a:pPr marL="396240" marR="8890" indent="-384175" algn="just">
              <a:lnSpc>
                <a:spcPts val="2260"/>
              </a:lnSpc>
              <a:buFont typeface="Wingdings"/>
              <a:buChar char=""/>
              <a:tabLst>
                <a:tab pos="396875" algn="l"/>
              </a:tabLst>
            </a:pPr>
            <a:r>
              <a:rPr lang="hr-HR" dirty="0">
                <a:latin typeface="Times New Roman"/>
                <a:cs typeface="Times New Roman"/>
              </a:rPr>
              <a:t> U slučaju da se utvrdi neregularnost ili nepravilnost u postupku provedbe ispita, ravnatelj srednje škole na prijedlog upisnoga povjerenstva mora otkloniti te nepravilnosti i utvrditi novu ocjenu.</a:t>
            </a:r>
          </a:p>
          <a:p>
            <a:pPr marL="396240" marR="8890" indent="-384175" algn="just">
              <a:lnSpc>
                <a:spcPts val="2260"/>
              </a:lnSpc>
              <a:buFont typeface="Wingdings"/>
              <a:buChar char=""/>
              <a:tabLst>
                <a:tab pos="396875" algn="l"/>
              </a:tabLst>
            </a:pPr>
            <a:endParaRPr sz="2200" dirty="0">
              <a:latin typeface="Times New Roman"/>
              <a:cs typeface="Times New Roman"/>
            </a:endParaRPr>
          </a:p>
          <a:p>
            <a:pPr>
              <a:lnSpc>
                <a:spcPct val="100000"/>
              </a:lnSpc>
              <a:spcBef>
                <a:spcPts val="25"/>
              </a:spcBef>
            </a:pPr>
            <a:endParaRPr sz="1700" dirty="0">
              <a:latin typeface="Times New Roman"/>
              <a:cs typeface="Times New Roman"/>
            </a:endParaRPr>
          </a:p>
          <a:p>
            <a:pPr marL="12700">
              <a:lnSpc>
                <a:spcPct val="100000"/>
              </a:lnSpc>
            </a:pPr>
            <a:r>
              <a:rPr sz="2000" spc="5" dirty="0">
                <a:latin typeface="Times New Roman"/>
                <a:cs typeface="Times New Roman"/>
              </a:rPr>
              <a:t>Za</a:t>
            </a:r>
            <a:r>
              <a:rPr sz="2000" spc="-10" dirty="0">
                <a:latin typeface="Times New Roman"/>
                <a:cs typeface="Times New Roman"/>
              </a:rPr>
              <a:t> </a:t>
            </a:r>
            <a:r>
              <a:rPr sz="2000" spc="-40" dirty="0">
                <a:latin typeface="Times New Roman"/>
                <a:cs typeface="Times New Roman"/>
              </a:rPr>
              <a:t>navedene</a:t>
            </a:r>
            <a:r>
              <a:rPr sz="2000" spc="-10" dirty="0">
                <a:latin typeface="Times New Roman"/>
                <a:cs typeface="Times New Roman"/>
              </a:rPr>
              <a:t> </a:t>
            </a:r>
            <a:r>
              <a:rPr sz="2000" spc="-35" dirty="0">
                <a:latin typeface="Times New Roman"/>
                <a:cs typeface="Times New Roman"/>
              </a:rPr>
              <a:t>prigovore</a:t>
            </a:r>
            <a:r>
              <a:rPr sz="2000" spc="20" dirty="0">
                <a:latin typeface="Times New Roman"/>
                <a:cs typeface="Times New Roman"/>
              </a:rPr>
              <a:t> </a:t>
            </a:r>
            <a:r>
              <a:rPr sz="2000" spc="-45" dirty="0">
                <a:latin typeface="Times New Roman"/>
                <a:cs typeface="Times New Roman"/>
              </a:rPr>
              <a:t>rokovi</a:t>
            </a:r>
            <a:r>
              <a:rPr sz="2000" dirty="0">
                <a:latin typeface="Times New Roman"/>
                <a:cs typeface="Times New Roman"/>
              </a:rPr>
              <a:t> </a:t>
            </a:r>
            <a:r>
              <a:rPr sz="2000" spc="-35" dirty="0">
                <a:latin typeface="Times New Roman"/>
                <a:cs typeface="Times New Roman"/>
              </a:rPr>
              <a:t>su</a:t>
            </a:r>
            <a:r>
              <a:rPr sz="2000" spc="-15" dirty="0">
                <a:latin typeface="Times New Roman"/>
                <a:cs typeface="Times New Roman"/>
              </a:rPr>
              <a:t> </a:t>
            </a:r>
            <a:r>
              <a:rPr sz="2000" spc="-45" dirty="0">
                <a:latin typeface="Times New Roman"/>
                <a:cs typeface="Times New Roman"/>
              </a:rPr>
              <a:t>navedeni</a:t>
            </a:r>
            <a:r>
              <a:rPr sz="2000" spc="10" dirty="0">
                <a:latin typeface="Times New Roman"/>
                <a:cs typeface="Times New Roman"/>
              </a:rPr>
              <a:t> </a:t>
            </a:r>
            <a:r>
              <a:rPr sz="2000" spc="-20" dirty="0" err="1">
                <a:latin typeface="Times New Roman"/>
                <a:cs typeface="Times New Roman"/>
              </a:rPr>
              <a:t>Kalendaru</a:t>
            </a:r>
            <a:r>
              <a:rPr sz="2000" spc="-20" dirty="0">
                <a:latin typeface="Times New Roman"/>
                <a:cs typeface="Times New Roman"/>
              </a:rPr>
              <a:t> </a:t>
            </a:r>
            <a:r>
              <a:rPr sz="2000" i="1" spc="-90" dirty="0" smtClean="0">
                <a:latin typeface="Times New Roman"/>
                <a:cs typeface="Times New Roman"/>
              </a:rPr>
              <a:t>(</a:t>
            </a:r>
            <a:r>
              <a:rPr lang="hr-HR" sz="2000" i="1" spc="-90" dirty="0">
                <a:latin typeface="Times New Roman"/>
                <a:cs typeface="Times New Roman"/>
              </a:rPr>
              <a:t>8. 7. </a:t>
            </a:r>
            <a:r>
              <a:rPr lang="hr-HR" sz="2000" i="1" spc="-90" dirty="0" smtClean="0">
                <a:latin typeface="Times New Roman"/>
                <a:cs typeface="Times New Roman"/>
              </a:rPr>
              <a:t>2024.</a:t>
            </a:r>
            <a:r>
              <a:rPr sz="2000" i="1" spc="-75" dirty="0" smtClean="0">
                <a:latin typeface="Times New Roman"/>
                <a:cs typeface="Times New Roman"/>
              </a:rPr>
              <a:t>).</a:t>
            </a:r>
            <a:endParaRPr sz="2000" dirty="0">
              <a:latin typeface="Times New Roman"/>
              <a:cs typeface="Times New Roman"/>
            </a:endParaRPr>
          </a:p>
        </p:txBody>
      </p:sp>
      <p:sp>
        <p:nvSpPr>
          <p:cNvPr id="8" name="object 8"/>
          <p:cNvSpPr txBox="1"/>
          <p:nvPr/>
        </p:nvSpPr>
        <p:spPr>
          <a:xfrm>
            <a:off x="10758805" y="6561149"/>
            <a:ext cx="259079" cy="198755"/>
          </a:xfrm>
          <a:prstGeom prst="rect">
            <a:avLst/>
          </a:prstGeom>
        </p:spPr>
        <p:txBody>
          <a:bodyPr vert="horz" wrap="square" lIns="0" tIns="0" rIns="0" bIns="0" rtlCol="0">
            <a:spAutoFit/>
          </a:bodyPr>
          <a:lstStyle/>
          <a:p>
            <a:pPr marL="38100">
              <a:lnSpc>
                <a:spcPct val="100000"/>
              </a:lnSpc>
            </a:pPr>
            <a:fld id="{81D60167-4931-47E6-BA6A-407CBD079E47}" type="slidenum">
              <a:rPr sz="1200" dirty="0">
                <a:solidFill>
                  <a:srgbClr val="888888"/>
                </a:solidFill>
                <a:latin typeface="Franklin Gothic Medium"/>
                <a:cs typeface="Franklin Gothic Medium"/>
              </a:rPr>
              <a:t>87</a:t>
            </a:fld>
            <a:endParaRPr sz="1200">
              <a:latin typeface="Franklin Gothic Medium"/>
              <a:cs typeface="Franklin Gothic Medium"/>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0758805" y="6561149"/>
            <a:ext cx="259079" cy="198755"/>
          </a:xfrm>
          <a:prstGeom prst="rect">
            <a:avLst/>
          </a:prstGeom>
        </p:spPr>
        <p:txBody>
          <a:bodyPr vert="horz" wrap="square" lIns="0" tIns="0" rIns="0" bIns="0" rtlCol="0">
            <a:spAutoFit/>
          </a:bodyPr>
          <a:lstStyle/>
          <a:p>
            <a:pPr marL="39370">
              <a:lnSpc>
                <a:spcPct val="100000"/>
              </a:lnSpc>
            </a:pPr>
            <a:fld id="{81D60167-4931-47E6-BA6A-407CBD079E47}" type="slidenum">
              <a:rPr sz="1200" dirty="0">
                <a:solidFill>
                  <a:srgbClr val="888888"/>
                </a:solidFill>
                <a:latin typeface="Franklin Gothic Medium"/>
                <a:cs typeface="Franklin Gothic Medium"/>
              </a:rPr>
              <a:t>88</a:t>
            </a:fld>
            <a:endParaRPr sz="1200">
              <a:latin typeface="Franklin Gothic Medium"/>
              <a:cs typeface="Franklin Gothic Medium"/>
            </a:endParaRPr>
          </a:p>
        </p:txBody>
      </p:sp>
      <p:sp>
        <p:nvSpPr>
          <p:cNvPr id="3" name="Rezervirano mjesto podnožja 2"/>
          <p:cNvSpPr>
            <a:spLocks noGrp="1"/>
          </p:cNvSpPr>
          <p:nvPr>
            <p:ph type="ftr" sz="quarter" idx="5"/>
          </p:nvPr>
        </p:nvSpPr>
        <p:spPr/>
        <p:txBody>
          <a:bodyPr/>
          <a:lstStyle/>
          <a:p>
            <a:pPr marL="12700">
              <a:lnSpc>
                <a:spcPts val="1375"/>
              </a:lnSpc>
            </a:pPr>
            <a:r>
              <a:rPr lang="hr-HR" spc="-10" smtClean="0"/>
              <a:t>Osnovna škola "M. A. Reljković" Cerna</a:t>
            </a:r>
            <a:endParaRPr lang="hr-HR" spc="-30" dirty="0"/>
          </a:p>
        </p:txBody>
      </p:sp>
      <p:pic>
        <p:nvPicPr>
          <p:cNvPr id="5" name="Slika 4"/>
          <p:cNvPicPr>
            <a:picLocks noChangeAspect="1"/>
          </p:cNvPicPr>
          <p:nvPr/>
        </p:nvPicPr>
        <p:blipFill rotWithShape="1">
          <a:blip r:embed="rId2"/>
          <a:srcRect l="-589" t="9375" r="1764" b="33334"/>
          <a:stretch/>
        </p:blipFill>
        <p:spPr>
          <a:xfrm>
            <a:off x="677334" y="1447800"/>
            <a:ext cx="10939548" cy="3581400"/>
          </a:xfrm>
          <a:prstGeom prst="rect">
            <a:avLst/>
          </a:prstGeom>
        </p:spPr>
      </p:pic>
      <p:sp>
        <p:nvSpPr>
          <p:cNvPr id="6" name="Elipsa 5"/>
          <p:cNvSpPr/>
          <p:nvPr/>
        </p:nvSpPr>
        <p:spPr>
          <a:xfrm>
            <a:off x="381000" y="3124200"/>
            <a:ext cx="2362200" cy="1828800"/>
          </a:xfrm>
          <a:prstGeom prst="ellipse">
            <a:avLst/>
          </a:prstGeom>
          <a:no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r-HR"/>
          </a:p>
        </p:txBody>
      </p:sp>
      <p:cxnSp>
        <p:nvCxnSpPr>
          <p:cNvPr id="10" name="Ravni poveznik sa strelicom 9"/>
          <p:cNvCxnSpPr/>
          <p:nvPr/>
        </p:nvCxnSpPr>
        <p:spPr>
          <a:xfrm flipH="1">
            <a:off x="2340240" y="702338"/>
            <a:ext cx="2971800" cy="266700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11" name="TekstniOkvir 10"/>
          <p:cNvSpPr txBox="1"/>
          <p:nvPr/>
        </p:nvSpPr>
        <p:spPr>
          <a:xfrm>
            <a:off x="5387422" y="356944"/>
            <a:ext cx="5064664" cy="584775"/>
          </a:xfrm>
          <a:prstGeom prst="rect">
            <a:avLst/>
          </a:prstGeom>
          <a:noFill/>
        </p:spPr>
        <p:txBody>
          <a:bodyPr wrap="square" rtlCol="0">
            <a:spAutoFit/>
          </a:bodyPr>
          <a:lstStyle/>
          <a:p>
            <a:r>
              <a:rPr lang="hr-HR" sz="3200" dirty="0" smtClean="0"/>
              <a:t>POMOĆ</a:t>
            </a:r>
            <a:endParaRPr lang="hr-HR" sz="32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podnožja 1"/>
          <p:cNvSpPr>
            <a:spLocks noGrp="1"/>
          </p:cNvSpPr>
          <p:nvPr>
            <p:ph type="ftr" sz="quarter" idx="5"/>
          </p:nvPr>
        </p:nvSpPr>
        <p:spPr/>
        <p:style>
          <a:lnRef idx="3">
            <a:schemeClr val="lt1"/>
          </a:lnRef>
          <a:fillRef idx="1">
            <a:schemeClr val="accent4"/>
          </a:fillRef>
          <a:effectRef idx="1">
            <a:schemeClr val="accent4"/>
          </a:effectRef>
          <a:fontRef idx="minor">
            <a:schemeClr val="lt1"/>
          </a:fontRef>
        </p:style>
        <p:txBody>
          <a:bodyPr/>
          <a:lstStyle/>
          <a:p>
            <a:pPr marL="12700">
              <a:lnSpc>
                <a:spcPts val="1375"/>
              </a:lnSpc>
            </a:pPr>
            <a:r>
              <a:rPr lang="hr-HR" b="1" spc="-10" dirty="0" smtClean="0">
                <a:solidFill>
                  <a:schemeClr val="tx1"/>
                </a:solidFill>
              </a:rPr>
              <a:t>Osnovna škola "M. A. </a:t>
            </a:r>
            <a:r>
              <a:rPr lang="hr-HR" b="1" spc="-10" dirty="0" err="1" smtClean="0">
                <a:solidFill>
                  <a:schemeClr val="tx1"/>
                </a:solidFill>
              </a:rPr>
              <a:t>Reljković</a:t>
            </a:r>
            <a:r>
              <a:rPr lang="hr-HR" b="1" spc="-10" dirty="0" smtClean="0">
                <a:solidFill>
                  <a:schemeClr val="tx1"/>
                </a:solidFill>
              </a:rPr>
              <a:t>" </a:t>
            </a:r>
            <a:r>
              <a:rPr lang="hr-HR" b="1" spc="-10" dirty="0" err="1" smtClean="0">
                <a:solidFill>
                  <a:schemeClr val="tx1"/>
                </a:solidFill>
              </a:rPr>
              <a:t>Cerna</a:t>
            </a:r>
            <a:endParaRPr lang="hr-HR" b="1" spc="-30" dirty="0">
              <a:solidFill>
                <a:schemeClr val="tx1"/>
              </a:solidFill>
            </a:endParaRPr>
          </a:p>
        </p:txBody>
      </p:sp>
      <p:pic>
        <p:nvPicPr>
          <p:cNvPr id="3" name="Slika 2"/>
          <p:cNvPicPr>
            <a:picLocks noChangeAspect="1"/>
          </p:cNvPicPr>
          <p:nvPr/>
        </p:nvPicPr>
        <p:blipFill rotWithShape="1">
          <a:blip r:embed="rId2"/>
          <a:srcRect t="9064" b="9208"/>
          <a:stretch/>
        </p:blipFill>
        <p:spPr>
          <a:xfrm>
            <a:off x="12192" y="0"/>
            <a:ext cx="12256008" cy="6172200"/>
          </a:xfrm>
          <a:prstGeom prst="rect">
            <a:avLst/>
          </a:prstGeom>
        </p:spPr>
      </p:pic>
    </p:spTree>
    <p:extLst>
      <p:ext uri="{BB962C8B-B14F-4D97-AF65-F5344CB8AC3E}">
        <p14:creationId xmlns:p14="http://schemas.microsoft.com/office/powerpoint/2010/main" val="1179201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a:extLst>
              <a:ext uri="{FF2B5EF4-FFF2-40B4-BE49-F238E27FC236}">
                <a16:creationId xmlns:a16="http://schemas.microsoft.com/office/drawing/2014/main" id="{1A41233C-DFAD-4ED0-9C89-27CE04116CB5}"/>
              </a:ext>
            </a:extLst>
          </p:cNvPr>
          <p:cNvSpPr>
            <a:spLocks noGrp="1"/>
          </p:cNvSpPr>
          <p:nvPr>
            <p:ph type="title"/>
          </p:nvPr>
        </p:nvSpPr>
        <p:spPr/>
        <p:txBody>
          <a:bodyPr/>
          <a:lstStyle/>
          <a:p>
            <a:r>
              <a:rPr lang="hr-HR" sz="3733" b="1" dirty="0">
                <a:effectLst>
                  <a:outerShdw blurRad="38100" dist="38100" dir="2700000" algn="tl">
                    <a:srgbClr val="000000">
                      <a:alpha val="43137"/>
                    </a:srgbClr>
                  </a:outerShdw>
                </a:effectLst>
              </a:rPr>
              <a:t>Što vam se </a:t>
            </a:r>
            <a:r>
              <a:rPr lang="hr-HR" sz="3733" b="1" dirty="0">
                <a:solidFill>
                  <a:schemeClr val="accent4">
                    <a:lumMod val="75000"/>
                  </a:schemeClr>
                </a:solidFill>
                <a:effectLst>
                  <a:outerShdw blurRad="38100" dist="38100" dir="2700000" algn="tl">
                    <a:srgbClr val="000000">
                      <a:alpha val="43137"/>
                    </a:srgbClr>
                  </a:outerShdw>
                </a:effectLst>
              </a:rPr>
              <a:t>boduje</a:t>
            </a:r>
            <a:r>
              <a:rPr lang="hr-HR" sz="3733" b="1" dirty="0">
                <a:effectLst>
                  <a:outerShdw blurRad="38100" dist="38100" dir="2700000" algn="tl">
                    <a:srgbClr val="000000">
                      <a:alpha val="43137"/>
                    </a:srgbClr>
                  </a:outerShdw>
                </a:effectLst>
              </a:rPr>
              <a:t> prilikom upisa u srednju školu?</a:t>
            </a:r>
          </a:p>
        </p:txBody>
      </p:sp>
      <p:grpSp>
        <p:nvGrpSpPr>
          <p:cNvPr id="4" name="Google Shape;824;p60">
            <a:extLst>
              <a:ext uri="{FF2B5EF4-FFF2-40B4-BE49-F238E27FC236}">
                <a16:creationId xmlns:a16="http://schemas.microsoft.com/office/drawing/2014/main" id="{EFBCBC52-4BF2-49E7-AB52-D983F72D15F1}"/>
              </a:ext>
            </a:extLst>
          </p:cNvPr>
          <p:cNvGrpSpPr/>
          <p:nvPr/>
        </p:nvGrpSpPr>
        <p:grpSpPr>
          <a:xfrm>
            <a:off x="8818880" y="4094480"/>
            <a:ext cx="2781120" cy="2447285"/>
            <a:chOff x="741941" y="1602100"/>
            <a:chExt cx="3929889" cy="2976564"/>
          </a:xfrm>
        </p:grpSpPr>
        <p:sp>
          <p:nvSpPr>
            <p:cNvPr id="5" name="Google Shape;825;p60">
              <a:extLst>
                <a:ext uri="{FF2B5EF4-FFF2-40B4-BE49-F238E27FC236}">
                  <a16:creationId xmlns:a16="http://schemas.microsoft.com/office/drawing/2014/main" id="{EC662960-E7C5-41A3-85FC-163873D1E547}"/>
                </a:ext>
              </a:extLst>
            </p:cNvPr>
            <p:cNvSpPr/>
            <p:nvPr/>
          </p:nvSpPr>
          <p:spPr>
            <a:xfrm>
              <a:off x="2509869" y="4168024"/>
              <a:ext cx="394033" cy="321293"/>
            </a:xfrm>
            <a:custGeom>
              <a:avLst/>
              <a:gdLst/>
              <a:ahLst/>
              <a:cxnLst/>
              <a:rect l="l" t="t" r="r" b="b"/>
              <a:pathLst>
                <a:path w="24604" h="20062" extrusionOk="0">
                  <a:moveTo>
                    <a:pt x="1335" y="0"/>
                  </a:moveTo>
                  <a:lnTo>
                    <a:pt x="0" y="20061"/>
                  </a:lnTo>
                  <a:lnTo>
                    <a:pt x="24603" y="20061"/>
                  </a:lnTo>
                  <a:lnTo>
                    <a:pt x="23269"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 name="Google Shape;826;p60">
              <a:extLst>
                <a:ext uri="{FF2B5EF4-FFF2-40B4-BE49-F238E27FC236}">
                  <a16:creationId xmlns:a16="http://schemas.microsoft.com/office/drawing/2014/main" id="{22CB2D2D-1EFE-4FB2-BEB3-4F2C41DD4960}"/>
                </a:ext>
              </a:extLst>
            </p:cNvPr>
            <p:cNvSpPr/>
            <p:nvPr/>
          </p:nvSpPr>
          <p:spPr>
            <a:xfrm>
              <a:off x="2522969" y="4168024"/>
              <a:ext cx="367833" cy="195976"/>
            </a:xfrm>
            <a:custGeom>
              <a:avLst/>
              <a:gdLst/>
              <a:ahLst/>
              <a:cxnLst/>
              <a:rect l="l" t="t" r="r" b="b"/>
              <a:pathLst>
                <a:path w="22968" h="12237" extrusionOk="0">
                  <a:moveTo>
                    <a:pt x="517" y="0"/>
                  </a:moveTo>
                  <a:lnTo>
                    <a:pt x="1" y="12236"/>
                  </a:lnTo>
                  <a:lnTo>
                    <a:pt x="22968" y="12236"/>
                  </a:lnTo>
                  <a:lnTo>
                    <a:pt x="22451"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7" name="Google Shape;827;p60">
              <a:extLst>
                <a:ext uri="{FF2B5EF4-FFF2-40B4-BE49-F238E27FC236}">
                  <a16:creationId xmlns:a16="http://schemas.microsoft.com/office/drawing/2014/main" id="{09B20382-A38D-445E-B01E-5F5C8FA8463C}"/>
                </a:ext>
              </a:extLst>
            </p:cNvPr>
            <p:cNvSpPr/>
            <p:nvPr/>
          </p:nvSpPr>
          <p:spPr>
            <a:xfrm>
              <a:off x="741941" y="1602100"/>
              <a:ext cx="3929889" cy="2587239"/>
            </a:xfrm>
            <a:custGeom>
              <a:avLst/>
              <a:gdLst/>
              <a:ahLst/>
              <a:cxnLst/>
              <a:rect l="l" t="t" r="r" b="b"/>
              <a:pathLst>
                <a:path w="245388" h="161551" extrusionOk="0">
                  <a:moveTo>
                    <a:pt x="10334" y="1"/>
                  </a:moveTo>
                  <a:cubicBezTo>
                    <a:pt x="4628" y="1"/>
                    <a:pt x="1" y="4628"/>
                    <a:pt x="1" y="10334"/>
                  </a:cubicBezTo>
                  <a:lnTo>
                    <a:pt x="1" y="151216"/>
                  </a:lnTo>
                  <a:cubicBezTo>
                    <a:pt x="1" y="156923"/>
                    <a:pt x="4628" y="161550"/>
                    <a:pt x="10334" y="161550"/>
                  </a:cubicBezTo>
                  <a:lnTo>
                    <a:pt x="235053" y="161550"/>
                  </a:lnTo>
                  <a:cubicBezTo>
                    <a:pt x="240760" y="161550"/>
                    <a:pt x="245387" y="156923"/>
                    <a:pt x="245387" y="151216"/>
                  </a:cubicBezTo>
                  <a:lnTo>
                    <a:pt x="245387" y="10334"/>
                  </a:lnTo>
                  <a:cubicBezTo>
                    <a:pt x="245387" y="4628"/>
                    <a:pt x="240760" y="1"/>
                    <a:pt x="235053"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8" name="Google Shape;828;p60">
              <a:extLst>
                <a:ext uri="{FF2B5EF4-FFF2-40B4-BE49-F238E27FC236}">
                  <a16:creationId xmlns:a16="http://schemas.microsoft.com/office/drawing/2014/main" id="{179F56C5-CDEB-4314-BEBD-FD19F526BF73}"/>
                </a:ext>
              </a:extLst>
            </p:cNvPr>
            <p:cNvSpPr/>
            <p:nvPr/>
          </p:nvSpPr>
          <p:spPr>
            <a:xfrm>
              <a:off x="857489" y="1717664"/>
              <a:ext cx="3698776" cy="2125126"/>
            </a:xfrm>
            <a:custGeom>
              <a:avLst/>
              <a:gdLst/>
              <a:ahLst/>
              <a:cxnLst/>
              <a:rect l="l" t="t" r="r" b="b"/>
              <a:pathLst>
                <a:path w="230957" h="132696" extrusionOk="0">
                  <a:moveTo>
                    <a:pt x="101" y="0"/>
                  </a:moveTo>
                  <a:cubicBezTo>
                    <a:pt x="44" y="0"/>
                    <a:pt x="1" y="43"/>
                    <a:pt x="1" y="100"/>
                  </a:cubicBezTo>
                  <a:lnTo>
                    <a:pt x="1" y="132593"/>
                  </a:lnTo>
                  <a:cubicBezTo>
                    <a:pt x="1" y="132649"/>
                    <a:pt x="44" y="132696"/>
                    <a:pt x="101" y="132696"/>
                  </a:cubicBezTo>
                  <a:lnTo>
                    <a:pt x="230857" y="132696"/>
                  </a:lnTo>
                  <a:cubicBezTo>
                    <a:pt x="230914" y="132696"/>
                    <a:pt x="230957" y="132649"/>
                    <a:pt x="230957" y="132593"/>
                  </a:cubicBezTo>
                  <a:lnTo>
                    <a:pt x="230957" y="100"/>
                  </a:lnTo>
                  <a:cubicBezTo>
                    <a:pt x="230957" y="43"/>
                    <a:pt x="230914" y="0"/>
                    <a:pt x="23085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 name="Google Shape;829;p60">
              <a:extLst>
                <a:ext uri="{FF2B5EF4-FFF2-40B4-BE49-F238E27FC236}">
                  <a16:creationId xmlns:a16="http://schemas.microsoft.com/office/drawing/2014/main" id="{C5E9AD4D-29F5-4778-8EA2-BE8BA4F215F4}"/>
                </a:ext>
              </a:extLst>
            </p:cNvPr>
            <p:cNvSpPr/>
            <p:nvPr/>
          </p:nvSpPr>
          <p:spPr>
            <a:xfrm>
              <a:off x="874176" y="1747597"/>
              <a:ext cx="3665417" cy="2091719"/>
            </a:xfrm>
            <a:custGeom>
              <a:avLst/>
              <a:gdLst/>
              <a:ahLst/>
              <a:cxnLst/>
              <a:rect l="l" t="t" r="r" b="b"/>
              <a:pathLst>
                <a:path w="228874" h="130610" extrusionOk="0">
                  <a:moveTo>
                    <a:pt x="81" y="0"/>
                  </a:moveTo>
                  <a:cubicBezTo>
                    <a:pt x="38" y="0"/>
                    <a:pt x="0" y="38"/>
                    <a:pt x="0" y="81"/>
                  </a:cubicBezTo>
                  <a:lnTo>
                    <a:pt x="0" y="130529"/>
                  </a:lnTo>
                  <a:cubicBezTo>
                    <a:pt x="0" y="130577"/>
                    <a:pt x="38" y="130610"/>
                    <a:pt x="81" y="130610"/>
                  </a:cubicBezTo>
                  <a:lnTo>
                    <a:pt x="228788" y="130610"/>
                  </a:lnTo>
                  <a:cubicBezTo>
                    <a:pt x="228836" y="130610"/>
                    <a:pt x="228873" y="130577"/>
                    <a:pt x="228873" y="130529"/>
                  </a:cubicBezTo>
                  <a:lnTo>
                    <a:pt x="228873" y="81"/>
                  </a:lnTo>
                  <a:cubicBezTo>
                    <a:pt x="228873" y="38"/>
                    <a:pt x="228836" y="0"/>
                    <a:pt x="228788"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0" name="Google Shape;830;p60">
              <a:extLst>
                <a:ext uri="{FF2B5EF4-FFF2-40B4-BE49-F238E27FC236}">
                  <a16:creationId xmlns:a16="http://schemas.microsoft.com/office/drawing/2014/main" id="{4E1596E4-1A35-4BB0-A64B-BFC50A5020A9}"/>
                </a:ext>
              </a:extLst>
            </p:cNvPr>
            <p:cNvSpPr/>
            <p:nvPr/>
          </p:nvSpPr>
          <p:spPr>
            <a:xfrm>
              <a:off x="869475" y="1751900"/>
              <a:ext cx="3669226" cy="2088067"/>
            </a:xfrm>
            <a:custGeom>
              <a:avLst/>
              <a:gdLst/>
              <a:ahLst/>
              <a:cxnLst/>
              <a:rect l="l" t="t" r="r" b="b"/>
              <a:pathLst>
                <a:path w="50549" h="30884" extrusionOk="0">
                  <a:moveTo>
                    <a:pt x="0" y="1"/>
                  </a:moveTo>
                  <a:lnTo>
                    <a:pt x="0" y="30884"/>
                  </a:lnTo>
                  <a:lnTo>
                    <a:pt x="50549" y="30884"/>
                  </a:lnTo>
                  <a:lnTo>
                    <a:pt x="50549" y="22713"/>
                  </a:lnTo>
                  <a:lnTo>
                    <a:pt x="30924" y="22713"/>
                  </a:lnTo>
                  <a:cubicBezTo>
                    <a:pt x="18379" y="22713"/>
                    <a:pt x="8209" y="12546"/>
                    <a:pt x="8209"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 name="Google Shape;831;p60">
              <a:extLst>
                <a:ext uri="{FF2B5EF4-FFF2-40B4-BE49-F238E27FC236}">
                  <a16:creationId xmlns:a16="http://schemas.microsoft.com/office/drawing/2014/main" id="{604AD409-6EB1-454D-ACC1-3D6EE66B5286}"/>
                </a:ext>
              </a:extLst>
            </p:cNvPr>
            <p:cNvSpPr/>
            <p:nvPr/>
          </p:nvSpPr>
          <p:spPr>
            <a:xfrm>
              <a:off x="2614511" y="3910166"/>
              <a:ext cx="184749" cy="184813"/>
            </a:xfrm>
            <a:custGeom>
              <a:avLst/>
              <a:gdLst/>
              <a:ahLst/>
              <a:cxnLst/>
              <a:rect l="l" t="t" r="r" b="b"/>
              <a:pathLst>
                <a:path w="11536" h="11540" extrusionOk="0">
                  <a:moveTo>
                    <a:pt x="5768" y="0"/>
                  </a:moveTo>
                  <a:cubicBezTo>
                    <a:pt x="2584" y="0"/>
                    <a:pt x="0" y="2584"/>
                    <a:pt x="0" y="5772"/>
                  </a:cubicBezTo>
                  <a:cubicBezTo>
                    <a:pt x="0" y="8956"/>
                    <a:pt x="2584" y="11540"/>
                    <a:pt x="5768" y="11540"/>
                  </a:cubicBezTo>
                  <a:cubicBezTo>
                    <a:pt x="8952" y="11540"/>
                    <a:pt x="11535" y="8956"/>
                    <a:pt x="11535" y="5772"/>
                  </a:cubicBezTo>
                  <a:cubicBezTo>
                    <a:pt x="11535" y="2584"/>
                    <a:pt x="8952" y="0"/>
                    <a:pt x="576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2" name="Google Shape;832;p60">
              <a:extLst>
                <a:ext uri="{FF2B5EF4-FFF2-40B4-BE49-F238E27FC236}">
                  <a16:creationId xmlns:a16="http://schemas.microsoft.com/office/drawing/2014/main" id="{DA0DB77A-4853-4D80-8F1B-8E16601593B7}"/>
                </a:ext>
              </a:extLst>
            </p:cNvPr>
            <p:cNvSpPr/>
            <p:nvPr/>
          </p:nvSpPr>
          <p:spPr>
            <a:xfrm>
              <a:off x="2033150" y="4455205"/>
              <a:ext cx="1347454" cy="123460"/>
            </a:xfrm>
            <a:custGeom>
              <a:avLst/>
              <a:gdLst/>
              <a:ahLst/>
              <a:cxnLst/>
              <a:rect l="l" t="t" r="r" b="b"/>
              <a:pathLst>
                <a:path w="84137" h="7709" extrusionOk="0">
                  <a:moveTo>
                    <a:pt x="7709" y="0"/>
                  </a:moveTo>
                  <a:cubicBezTo>
                    <a:pt x="3451" y="0"/>
                    <a:pt x="1" y="3450"/>
                    <a:pt x="1" y="7708"/>
                  </a:cubicBezTo>
                  <a:lnTo>
                    <a:pt x="84137" y="7708"/>
                  </a:lnTo>
                  <a:cubicBezTo>
                    <a:pt x="84137" y="3450"/>
                    <a:pt x="80687" y="0"/>
                    <a:pt x="7642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3" name="Google Shape;833;p60">
              <a:extLst>
                <a:ext uri="{FF2B5EF4-FFF2-40B4-BE49-F238E27FC236}">
                  <a16:creationId xmlns:a16="http://schemas.microsoft.com/office/drawing/2014/main" id="{D2D2E868-4DFF-42EF-8D79-122BF902EBC7}"/>
                </a:ext>
              </a:extLst>
            </p:cNvPr>
            <p:cNvSpPr/>
            <p:nvPr/>
          </p:nvSpPr>
          <p:spPr>
            <a:xfrm>
              <a:off x="2051503" y="4455205"/>
              <a:ext cx="1309418" cy="59047"/>
            </a:xfrm>
            <a:custGeom>
              <a:avLst/>
              <a:gdLst/>
              <a:ahLst/>
              <a:cxnLst/>
              <a:rect l="l" t="t" r="r" b="b"/>
              <a:pathLst>
                <a:path w="81762" h="3687" extrusionOk="0">
                  <a:moveTo>
                    <a:pt x="5489" y="0"/>
                  </a:moveTo>
                  <a:cubicBezTo>
                    <a:pt x="2981" y="0"/>
                    <a:pt x="837" y="1533"/>
                    <a:pt x="0" y="3686"/>
                  </a:cubicBezTo>
                  <a:lnTo>
                    <a:pt x="81761" y="3686"/>
                  </a:lnTo>
                  <a:cubicBezTo>
                    <a:pt x="80923" y="1533"/>
                    <a:pt x="78775" y="0"/>
                    <a:pt x="76272"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grpSp>
        <p:nvGrpSpPr>
          <p:cNvPr id="14" name="Google Shape;1642;p82">
            <a:extLst>
              <a:ext uri="{FF2B5EF4-FFF2-40B4-BE49-F238E27FC236}">
                <a16:creationId xmlns:a16="http://schemas.microsoft.com/office/drawing/2014/main" id="{FDDC5DAF-80AB-4AEC-BAAA-4903F45C07D3}"/>
              </a:ext>
            </a:extLst>
          </p:cNvPr>
          <p:cNvGrpSpPr/>
          <p:nvPr/>
        </p:nvGrpSpPr>
        <p:grpSpPr>
          <a:xfrm>
            <a:off x="8952960" y="4711334"/>
            <a:ext cx="2462441" cy="1251887"/>
            <a:chOff x="6123692" y="1260013"/>
            <a:chExt cx="2454799" cy="1231145"/>
          </a:xfrm>
        </p:grpSpPr>
        <p:sp>
          <p:nvSpPr>
            <p:cNvPr id="15" name="Google Shape;1643;p82">
              <a:extLst>
                <a:ext uri="{FF2B5EF4-FFF2-40B4-BE49-F238E27FC236}">
                  <a16:creationId xmlns:a16="http://schemas.microsoft.com/office/drawing/2014/main" id="{AD626D4B-5B69-4829-AC5D-AD3E3B0C84AB}"/>
                </a:ext>
              </a:extLst>
            </p:cNvPr>
            <p:cNvSpPr/>
            <p:nvPr/>
          </p:nvSpPr>
          <p:spPr>
            <a:xfrm>
              <a:off x="6123692" y="1972270"/>
              <a:ext cx="570844" cy="518888"/>
            </a:xfrm>
            <a:custGeom>
              <a:avLst/>
              <a:gdLst/>
              <a:ahLst/>
              <a:cxnLst/>
              <a:rect l="l" t="t" r="r" b="b"/>
              <a:pathLst>
                <a:path w="17601" h="15999" extrusionOk="0">
                  <a:moveTo>
                    <a:pt x="6614" y="1"/>
                  </a:moveTo>
                  <a:cubicBezTo>
                    <a:pt x="3343" y="1"/>
                    <a:pt x="224" y="655"/>
                    <a:pt x="144" y="2963"/>
                  </a:cubicBezTo>
                  <a:cubicBezTo>
                    <a:pt x="0" y="7099"/>
                    <a:pt x="3403" y="15503"/>
                    <a:pt x="3403" y="15503"/>
                  </a:cubicBezTo>
                  <a:lnTo>
                    <a:pt x="17601" y="15999"/>
                  </a:lnTo>
                  <a:lnTo>
                    <a:pt x="17601" y="5907"/>
                  </a:lnTo>
                  <a:cubicBezTo>
                    <a:pt x="17601" y="5907"/>
                    <a:pt x="16292" y="1473"/>
                    <a:pt x="13252" y="738"/>
                  </a:cubicBezTo>
                  <a:cubicBezTo>
                    <a:pt x="11906" y="413"/>
                    <a:pt x="9212" y="1"/>
                    <a:pt x="6614"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6" name="Google Shape;1644;p82">
              <a:extLst>
                <a:ext uri="{FF2B5EF4-FFF2-40B4-BE49-F238E27FC236}">
                  <a16:creationId xmlns:a16="http://schemas.microsoft.com/office/drawing/2014/main" id="{AC7F09B7-8072-4147-8590-92C0C985BDF1}"/>
                </a:ext>
              </a:extLst>
            </p:cNvPr>
            <p:cNvSpPr/>
            <p:nvPr/>
          </p:nvSpPr>
          <p:spPr>
            <a:xfrm>
              <a:off x="6150190" y="1989751"/>
              <a:ext cx="157817" cy="137092"/>
            </a:xfrm>
            <a:custGeom>
              <a:avLst/>
              <a:gdLst/>
              <a:ahLst/>
              <a:cxnLst/>
              <a:rect l="l" t="t" r="r" b="b"/>
              <a:pathLst>
                <a:path w="4866" h="4227" extrusionOk="0">
                  <a:moveTo>
                    <a:pt x="3650" y="0"/>
                  </a:moveTo>
                  <a:cubicBezTo>
                    <a:pt x="3632" y="0"/>
                    <a:pt x="3615" y="0"/>
                    <a:pt x="3598" y="1"/>
                  </a:cubicBezTo>
                  <a:cubicBezTo>
                    <a:pt x="3287" y="12"/>
                    <a:pt x="2975" y="128"/>
                    <a:pt x="2675" y="193"/>
                  </a:cubicBezTo>
                  <a:cubicBezTo>
                    <a:pt x="2091" y="319"/>
                    <a:pt x="1565" y="490"/>
                    <a:pt x="1155" y="944"/>
                  </a:cubicBezTo>
                  <a:cubicBezTo>
                    <a:pt x="731" y="1412"/>
                    <a:pt x="335" y="1921"/>
                    <a:pt x="154" y="2536"/>
                  </a:cubicBezTo>
                  <a:cubicBezTo>
                    <a:pt x="62" y="2843"/>
                    <a:pt x="96" y="3162"/>
                    <a:pt x="75" y="3479"/>
                  </a:cubicBezTo>
                  <a:cubicBezTo>
                    <a:pt x="58" y="3742"/>
                    <a:pt x="0" y="3930"/>
                    <a:pt x="130" y="4169"/>
                  </a:cubicBezTo>
                  <a:cubicBezTo>
                    <a:pt x="150" y="4205"/>
                    <a:pt x="192" y="4226"/>
                    <a:pt x="233" y="4226"/>
                  </a:cubicBezTo>
                  <a:cubicBezTo>
                    <a:pt x="263" y="4226"/>
                    <a:pt x="291" y="4216"/>
                    <a:pt x="311" y="4193"/>
                  </a:cubicBezTo>
                  <a:cubicBezTo>
                    <a:pt x="602" y="3858"/>
                    <a:pt x="752" y="3572"/>
                    <a:pt x="769" y="3134"/>
                  </a:cubicBezTo>
                  <a:cubicBezTo>
                    <a:pt x="796" y="2475"/>
                    <a:pt x="1118" y="1959"/>
                    <a:pt x="1545" y="1470"/>
                  </a:cubicBezTo>
                  <a:cubicBezTo>
                    <a:pt x="2275" y="640"/>
                    <a:pt x="3656" y="422"/>
                    <a:pt x="4711" y="354"/>
                  </a:cubicBezTo>
                  <a:cubicBezTo>
                    <a:pt x="4865" y="343"/>
                    <a:pt x="4865" y="121"/>
                    <a:pt x="4711" y="111"/>
                  </a:cubicBezTo>
                  <a:cubicBezTo>
                    <a:pt x="4366" y="88"/>
                    <a:pt x="3994" y="0"/>
                    <a:pt x="365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7" name="Google Shape;1645;p82">
              <a:extLst>
                <a:ext uri="{FF2B5EF4-FFF2-40B4-BE49-F238E27FC236}">
                  <a16:creationId xmlns:a16="http://schemas.microsoft.com/office/drawing/2014/main" id="{56B88150-194F-417A-8CDB-135568BA28E3}"/>
                </a:ext>
              </a:extLst>
            </p:cNvPr>
            <p:cNvSpPr/>
            <p:nvPr/>
          </p:nvSpPr>
          <p:spPr>
            <a:xfrm>
              <a:off x="6191444" y="2207083"/>
              <a:ext cx="63470" cy="211784"/>
            </a:xfrm>
            <a:custGeom>
              <a:avLst/>
              <a:gdLst/>
              <a:ahLst/>
              <a:cxnLst/>
              <a:rect l="l" t="t" r="r" b="b"/>
              <a:pathLst>
                <a:path w="1957" h="6530" extrusionOk="0">
                  <a:moveTo>
                    <a:pt x="93" y="0"/>
                  </a:moveTo>
                  <a:cubicBezTo>
                    <a:pt x="47" y="0"/>
                    <a:pt x="0" y="30"/>
                    <a:pt x="6" y="84"/>
                  </a:cubicBezTo>
                  <a:cubicBezTo>
                    <a:pt x="30" y="317"/>
                    <a:pt x="98" y="532"/>
                    <a:pt x="95" y="768"/>
                  </a:cubicBezTo>
                  <a:cubicBezTo>
                    <a:pt x="95" y="980"/>
                    <a:pt x="88" y="1089"/>
                    <a:pt x="153" y="1290"/>
                  </a:cubicBezTo>
                  <a:cubicBezTo>
                    <a:pt x="207" y="1468"/>
                    <a:pt x="279" y="1489"/>
                    <a:pt x="327" y="1732"/>
                  </a:cubicBezTo>
                  <a:cubicBezTo>
                    <a:pt x="364" y="1919"/>
                    <a:pt x="337" y="2118"/>
                    <a:pt x="361" y="2309"/>
                  </a:cubicBezTo>
                  <a:cubicBezTo>
                    <a:pt x="402" y="2596"/>
                    <a:pt x="505" y="2876"/>
                    <a:pt x="569" y="3159"/>
                  </a:cubicBezTo>
                  <a:cubicBezTo>
                    <a:pt x="819" y="4253"/>
                    <a:pt x="993" y="5503"/>
                    <a:pt x="1625" y="6452"/>
                  </a:cubicBezTo>
                  <a:cubicBezTo>
                    <a:pt x="1660" y="6506"/>
                    <a:pt x="1712" y="6530"/>
                    <a:pt x="1764" y="6530"/>
                  </a:cubicBezTo>
                  <a:cubicBezTo>
                    <a:pt x="1844" y="6530"/>
                    <a:pt x="1923" y="6470"/>
                    <a:pt x="1929" y="6370"/>
                  </a:cubicBezTo>
                  <a:cubicBezTo>
                    <a:pt x="1957" y="5878"/>
                    <a:pt x="1721" y="5346"/>
                    <a:pt x="1588" y="4877"/>
                  </a:cubicBezTo>
                  <a:cubicBezTo>
                    <a:pt x="1420" y="4290"/>
                    <a:pt x="1266" y="3706"/>
                    <a:pt x="1085" y="3122"/>
                  </a:cubicBezTo>
                  <a:cubicBezTo>
                    <a:pt x="983" y="2783"/>
                    <a:pt x="826" y="2459"/>
                    <a:pt x="771" y="2107"/>
                  </a:cubicBezTo>
                  <a:cubicBezTo>
                    <a:pt x="733" y="1855"/>
                    <a:pt x="716" y="1646"/>
                    <a:pt x="610" y="1404"/>
                  </a:cubicBezTo>
                  <a:cubicBezTo>
                    <a:pt x="501" y="1144"/>
                    <a:pt x="416" y="901"/>
                    <a:pt x="358" y="617"/>
                  </a:cubicBezTo>
                  <a:cubicBezTo>
                    <a:pt x="317" y="423"/>
                    <a:pt x="224" y="259"/>
                    <a:pt x="177" y="61"/>
                  </a:cubicBezTo>
                  <a:cubicBezTo>
                    <a:pt x="168" y="20"/>
                    <a:pt x="130" y="0"/>
                    <a:pt x="93"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8" name="Google Shape;1646;p82">
              <a:extLst>
                <a:ext uri="{FF2B5EF4-FFF2-40B4-BE49-F238E27FC236}">
                  <a16:creationId xmlns:a16="http://schemas.microsoft.com/office/drawing/2014/main" id="{0A46D63B-A79D-4293-BD03-AEF3FBB1B2EA}"/>
                </a:ext>
              </a:extLst>
            </p:cNvPr>
            <p:cNvSpPr/>
            <p:nvPr/>
          </p:nvSpPr>
          <p:spPr>
            <a:xfrm>
              <a:off x="6693958" y="1260013"/>
              <a:ext cx="806175" cy="548207"/>
            </a:xfrm>
            <a:custGeom>
              <a:avLst/>
              <a:gdLst/>
              <a:ahLst/>
              <a:cxnLst/>
              <a:rect l="l" t="t" r="r" b="b"/>
              <a:pathLst>
                <a:path w="24857" h="16903" extrusionOk="0">
                  <a:moveTo>
                    <a:pt x="13248" y="1"/>
                  </a:moveTo>
                  <a:cubicBezTo>
                    <a:pt x="12920" y="1"/>
                    <a:pt x="12592" y="49"/>
                    <a:pt x="12281" y="156"/>
                  </a:cubicBezTo>
                  <a:cubicBezTo>
                    <a:pt x="11660" y="375"/>
                    <a:pt x="11117" y="853"/>
                    <a:pt x="10908" y="1479"/>
                  </a:cubicBezTo>
                  <a:cubicBezTo>
                    <a:pt x="10833" y="1195"/>
                    <a:pt x="10547" y="988"/>
                    <a:pt x="10257" y="988"/>
                  </a:cubicBezTo>
                  <a:cubicBezTo>
                    <a:pt x="10229" y="988"/>
                    <a:pt x="10202" y="989"/>
                    <a:pt x="10174" y="993"/>
                  </a:cubicBezTo>
                  <a:cubicBezTo>
                    <a:pt x="9867" y="1036"/>
                    <a:pt x="9615" y="1321"/>
                    <a:pt x="9604" y="1629"/>
                  </a:cubicBezTo>
                  <a:lnTo>
                    <a:pt x="9604" y="1629"/>
                  </a:lnTo>
                  <a:cubicBezTo>
                    <a:pt x="9600" y="1183"/>
                    <a:pt x="9324" y="765"/>
                    <a:pt x="8944" y="525"/>
                  </a:cubicBezTo>
                  <a:cubicBezTo>
                    <a:pt x="8608" y="313"/>
                    <a:pt x="8203" y="230"/>
                    <a:pt x="7804" y="230"/>
                  </a:cubicBezTo>
                  <a:cubicBezTo>
                    <a:pt x="7745" y="230"/>
                    <a:pt x="7687" y="231"/>
                    <a:pt x="7628" y="235"/>
                  </a:cubicBezTo>
                  <a:cubicBezTo>
                    <a:pt x="5897" y="348"/>
                    <a:pt x="4448" y="2090"/>
                    <a:pt x="4653" y="3812"/>
                  </a:cubicBezTo>
                  <a:cubicBezTo>
                    <a:pt x="4611" y="3512"/>
                    <a:pt x="4298" y="3330"/>
                    <a:pt x="3991" y="3330"/>
                  </a:cubicBezTo>
                  <a:cubicBezTo>
                    <a:pt x="3905" y="3330"/>
                    <a:pt x="3820" y="3344"/>
                    <a:pt x="3741" y="3374"/>
                  </a:cubicBezTo>
                  <a:cubicBezTo>
                    <a:pt x="3379" y="3508"/>
                    <a:pt x="3140" y="3859"/>
                    <a:pt x="2980" y="4211"/>
                  </a:cubicBezTo>
                  <a:cubicBezTo>
                    <a:pt x="2529" y="5212"/>
                    <a:pt x="2522" y="6408"/>
                    <a:pt x="2963" y="7415"/>
                  </a:cubicBezTo>
                  <a:cubicBezTo>
                    <a:pt x="2796" y="7312"/>
                    <a:pt x="2601" y="7259"/>
                    <a:pt x="2407" y="7259"/>
                  </a:cubicBezTo>
                  <a:cubicBezTo>
                    <a:pt x="2294" y="7259"/>
                    <a:pt x="2181" y="7277"/>
                    <a:pt x="2074" y="7313"/>
                  </a:cubicBezTo>
                  <a:cubicBezTo>
                    <a:pt x="1996" y="7757"/>
                    <a:pt x="2248" y="8239"/>
                    <a:pt x="2655" y="8424"/>
                  </a:cubicBezTo>
                  <a:cubicBezTo>
                    <a:pt x="2474" y="8359"/>
                    <a:pt x="2285" y="8329"/>
                    <a:pt x="2095" y="8329"/>
                  </a:cubicBezTo>
                  <a:cubicBezTo>
                    <a:pt x="1336" y="8329"/>
                    <a:pt x="572" y="8813"/>
                    <a:pt x="315" y="9537"/>
                  </a:cubicBezTo>
                  <a:cubicBezTo>
                    <a:pt x="0" y="10428"/>
                    <a:pt x="410" y="11416"/>
                    <a:pt x="974" y="12175"/>
                  </a:cubicBezTo>
                  <a:cubicBezTo>
                    <a:pt x="1159" y="12417"/>
                    <a:pt x="1367" y="12659"/>
                    <a:pt x="1648" y="12776"/>
                  </a:cubicBezTo>
                  <a:cubicBezTo>
                    <a:pt x="1748" y="12818"/>
                    <a:pt x="1860" y="12841"/>
                    <a:pt x="1970" y="12841"/>
                  </a:cubicBezTo>
                  <a:cubicBezTo>
                    <a:pt x="1987" y="12841"/>
                    <a:pt x="2004" y="12840"/>
                    <a:pt x="2020" y="12839"/>
                  </a:cubicBezTo>
                  <a:lnTo>
                    <a:pt x="2020" y="12839"/>
                  </a:lnTo>
                  <a:cubicBezTo>
                    <a:pt x="1865" y="13012"/>
                    <a:pt x="1788" y="13258"/>
                    <a:pt x="1856" y="13482"/>
                  </a:cubicBezTo>
                  <a:cubicBezTo>
                    <a:pt x="1942" y="13768"/>
                    <a:pt x="2243" y="13953"/>
                    <a:pt x="2536" y="13953"/>
                  </a:cubicBezTo>
                  <a:cubicBezTo>
                    <a:pt x="2568" y="13953"/>
                    <a:pt x="2599" y="13951"/>
                    <a:pt x="2630" y="13947"/>
                  </a:cubicBezTo>
                  <a:lnTo>
                    <a:pt x="2630" y="13947"/>
                  </a:lnTo>
                  <a:cubicBezTo>
                    <a:pt x="2401" y="14079"/>
                    <a:pt x="2243" y="14341"/>
                    <a:pt x="2214" y="14610"/>
                  </a:cubicBezTo>
                  <a:cubicBezTo>
                    <a:pt x="2176" y="14958"/>
                    <a:pt x="2313" y="15311"/>
                    <a:pt x="2508" y="15604"/>
                  </a:cubicBezTo>
                  <a:cubicBezTo>
                    <a:pt x="3038" y="16427"/>
                    <a:pt x="4019" y="16903"/>
                    <a:pt x="4990" y="16903"/>
                  </a:cubicBezTo>
                  <a:cubicBezTo>
                    <a:pt x="5402" y="16903"/>
                    <a:pt x="5811" y="16817"/>
                    <a:pt x="6184" y="16636"/>
                  </a:cubicBezTo>
                  <a:lnTo>
                    <a:pt x="14143" y="15434"/>
                  </a:lnTo>
                  <a:cubicBezTo>
                    <a:pt x="15300" y="15643"/>
                    <a:pt x="16476" y="15747"/>
                    <a:pt x="17651" y="15747"/>
                  </a:cubicBezTo>
                  <a:cubicBezTo>
                    <a:pt x="17992" y="15747"/>
                    <a:pt x="18333" y="15738"/>
                    <a:pt x="18673" y="15721"/>
                  </a:cubicBezTo>
                  <a:cubicBezTo>
                    <a:pt x="19886" y="15659"/>
                    <a:pt x="21156" y="15457"/>
                    <a:pt x="22107" y="14699"/>
                  </a:cubicBezTo>
                  <a:cubicBezTo>
                    <a:pt x="23056" y="13944"/>
                    <a:pt x="23534" y="12478"/>
                    <a:pt x="22854" y="11470"/>
                  </a:cubicBezTo>
                  <a:cubicBezTo>
                    <a:pt x="23220" y="11341"/>
                    <a:pt x="23609" y="11180"/>
                    <a:pt x="23808" y="10846"/>
                  </a:cubicBezTo>
                  <a:cubicBezTo>
                    <a:pt x="24005" y="10514"/>
                    <a:pt x="23873" y="9971"/>
                    <a:pt x="23486" y="9913"/>
                  </a:cubicBezTo>
                  <a:lnTo>
                    <a:pt x="23486" y="9913"/>
                  </a:lnTo>
                  <a:cubicBezTo>
                    <a:pt x="23516" y="9915"/>
                    <a:pt x="23546" y="9916"/>
                    <a:pt x="23576" y="9916"/>
                  </a:cubicBezTo>
                  <a:cubicBezTo>
                    <a:pt x="23804" y="9916"/>
                    <a:pt x="24039" y="9854"/>
                    <a:pt x="24163" y="9670"/>
                  </a:cubicBezTo>
                  <a:cubicBezTo>
                    <a:pt x="24298" y="9473"/>
                    <a:pt x="24173" y="9129"/>
                    <a:pt x="23943" y="9129"/>
                  </a:cubicBezTo>
                  <a:cubicBezTo>
                    <a:pt x="23933" y="9129"/>
                    <a:pt x="23923" y="9129"/>
                    <a:pt x="23914" y="9130"/>
                  </a:cubicBezTo>
                  <a:cubicBezTo>
                    <a:pt x="24587" y="8727"/>
                    <a:pt x="24856" y="7833"/>
                    <a:pt x="24689" y="7067"/>
                  </a:cubicBezTo>
                  <a:cubicBezTo>
                    <a:pt x="24525" y="6302"/>
                    <a:pt x="23996" y="5657"/>
                    <a:pt x="23381" y="5168"/>
                  </a:cubicBezTo>
                  <a:cubicBezTo>
                    <a:pt x="22889" y="4778"/>
                    <a:pt x="22268" y="4466"/>
                    <a:pt x="21657" y="4466"/>
                  </a:cubicBezTo>
                  <a:cubicBezTo>
                    <a:pt x="21546" y="4466"/>
                    <a:pt x="21435" y="4476"/>
                    <a:pt x="21326" y="4499"/>
                  </a:cubicBezTo>
                  <a:lnTo>
                    <a:pt x="21326" y="4499"/>
                  </a:lnTo>
                  <a:cubicBezTo>
                    <a:pt x="21628" y="4335"/>
                    <a:pt x="21768" y="3882"/>
                    <a:pt x="21625" y="3545"/>
                  </a:cubicBezTo>
                  <a:cubicBezTo>
                    <a:pt x="21447" y="3136"/>
                    <a:pt x="21003" y="2903"/>
                    <a:pt x="20569" y="2803"/>
                  </a:cubicBezTo>
                  <a:cubicBezTo>
                    <a:pt x="20343" y="2750"/>
                    <a:pt x="20110" y="2724"/>
                    <a:pt x="19877" y="2724"/>
                  </a:cubicBezTo>
                  <a:cubicBezTo>
                    <a:pt x="19480" y="2724"/>
                    <a:pt x="19082" y="2800"/>
                    <a:pt x="18714" y="2951"/>
                  </a:cubicBezTo>
                  <a:cubicBezTo>
                    <a:pt x="19029" y="2773"/>
                    <a:pt x="18988" y="2271"/>
                    <a:pt x="18731" y="2021"/>
                  </a:cubicBezTo>
                  <a:cubicBezTo>
                    <a:pt x="18471" y="1772"/>
                    <a:pt x="18093" y="1707"/>
                    <a:pt x="17738" y="1652"/>
                  </a:cubicBezTo>
                  <a:cubicBezTo>
                    <a:pt x="17450" y="1610"/>
                    <a:pt x="17143" y="1572"/>
                    <a:pt x="16844" y="1572"/>
                  </a:cubicBezTo>
                  <a:cubicBezTo>
                    <a:pt x="16355" y="1572"/>
                    <a:pt x="15886" y="1672"/>
                    <a:pt x="15551" y="2011"/>
                  </a:cubicBezTo>
                  <a:cubicBezTo>
                    <a:pt x="15770" y="1622"/>
                    <a:pt x="15653" y="1113"/>
                    <a:pt x="15366" y="774"/>
                  </a:cubicBezTo>
                  <a:cubicBezTo>
                    <a:pt x="15079" y="437"/>
                    <a:pt x="14652" y="249"/>
                    <a:pt x="14225" y="132"/>
                  </a:cubicBezTo>
                  <a:cubicBezTo>
                    <a:pt x="13907" y="49"/>
                    <a:pt x="13577" y="1"/>
                    <a:pt x="1324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9" name="Google Shape;1647;p82">
              <a:extLst>
                <a:ext uri="{FF2B5EF4-FFF2-40B4-BE49-F238E27FC236}">
                  <a16:creationId xmlns:a16="http://schemas.microsoft.com/office/drawing/2014/main" id="{500B4052-5FE9-4471-9C82-A0BC029734B9}"/>
                </a:ext>
              </a:extLst>
            </p:cNvPr>
            <p:cNvSpPr/>
            <p:nvPr/>
          </p:nvSpPr>
          <p:spPr>
            <a:xfrm>
              <a:off x="6480550" y="2045406"/>
              <a:ext cx="937137" cy="429698"/>
            </a:xfrm>
            <a:custGeom>
              <a:avLst/>
              <a:gdLst/>
              <a:ahLst/>
              <a:cxnLst/>
              <a:rect l="l" t="t" r="r" b="b"/>
              <a:pathLst>
                <a:path w="28895" h="13249" extrusionOk="0">
                  <a:moveTo>
                    <a:pt x="10396" y="0"/>
                  </a:moveTo>
                  <a:cubicBezTo>
                    <a:pt x="10396" y="0"/>
                    <a:pt x="818" y="3262"/>
                    <a:pt x="1" y="12739"/>
                  </a:cubicBezTo>
                  <a:cubicBezTo>
                    <a:pt x="3607" y="13132"/>
                    <a:pt x="8939" y="13248"/>
                    <a:pt x="14010" y="13248"/>
                  </a:cubicBezTo>
                  <a:cubicBezTo>
                    <a:pt x="21478" y="13248"/>
                    <a:pt x="28382" y="12995"/>
                    <a:pt x="28382" y="12995"/>
                  </a:cubicBezTo>
                  <a:cubicBezTo>
                    <a:pt x="28382" y="12995"/>
                    <a:pt x="28895" y="8561"/>
                    <a:pt x="27569" y="6012"/>
                  </a:cubicBezTo>
                  <a:cubicBezTo>
                    <a:pt x="26244" y="5401"/>
                    <a:pt x="25428" y="5251"/>
                    <a:pt x="25428" y="5251"/>
                  </a:cubicBezTo>
                  <a:lnTo>
                    <a:pt x="22319" y="11516"/>
                  </a:lnTo>
                  <a:cubicBezTo>
                    <a:pt x="22319" y="11516"/>
                    <a:pt x="17328" y="7167"/>
                    <a:pt x="14014" y="1110"/>
                  </a:cubicBezTo>
                  <a:lnTo>
                    <a:pt x="10396" y="0"/>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0" name="Google Shape;1648;p82">
              <a:extLst>
                <a:ext uri="{FF2B5EF4-FFF2-40B4-BE49-F238E27FC236}">
                  <a16:creationId xmlns:a16="http://schemas.microsoft.com/office/drawing/2014/main" id="{2B14B6A5-BF43-4956-A83D-2084652B483C}"/>
                </a:ext>
              </a:extLst>
            </p:cNvPr>
            <p:cNvSpPr/>
            <p:nvPr/>
          </p:nvSpPr>
          <p:spPr>
            <a:xfrm>
              <a:off x="6957443" y="2235397"/>
              <a:ext cx="51633" cy="169881"/>
            </a:xfrm>
            <a:custGeom>
              <a:avLst/>
              <a:gdLst/>
              <a:ahLst/>
              <a:cxnLst/>
              <a:rect l="l" t="t" r="r" b="b"/>
              <a:pathLst>
                <a:path w="1592" h="5238" extrusionOk="0">
                  <a:moveTo>
                    <a:pt x="1" y="1"/>
                  </a:moveTo>
                  <a:cubicBezTo>
                    <a:pt x="65" y="455"/>
                    <a:pt x="157" y="903"/>
                    <a:pt x="260" y="1347"/>
                  </a:cubicBezTo>
                  <a:cubicBezTo>
                    <a:pt x="362" y="1794"/>
                    <a:pt x="478" y="2235"/>
                    <a:pt x="605" y="2675"/>
                  </a:cubicBezTo>
                  <a:cubicBezTo>
                    <a:pt x="734" y="3113"/>
                    <a:pt x="871" y="3550"/>
                    <a:pt x="1032" y="3981"/>
                  </a:cubicBezTo>
                  <a:cubicBezTo>
                    <a:pt x="1189" y="4411"/>
                    <a:pt x="1363" y="4838"/>
                    <a:pt x="1592" y="5238"/>
                  </a:cubicBezTo>
                  <a:cubicBezTo>
                    <a:pt x="1452" y="4801"/>
                    <a:pt x="1329" y="4364"/>
                    <a:pt x="1202" y="3926"/>
                  </a:cubicBezTo>
                  <a:lnTo>
                    <a:pt x="827" y="2611"/>
                  </a:lnTo>
                  <a:cubicBezTo>
                    <a:pt x="701" y="2174"/>
                    <a:pt x="570" y="1737"/>
                    <a:pt x="434" y="1302"/>
                  </a:cubicBezTo>
                  <a:cubicBezTo>
                    <a:pt x="297" y="865"/>
                    <a:pt x="157" y="431"/>
                    <a:pt x="1"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1" name="Google Shape;1649;p82">
              <a:extLst>
                <a:ext uri="{FF2B5EF4-FFF2-40B4-BE49-F238E27FC236}">
                  <a16:creationId xmlns:a16="http://schemas.microsoft.com/office/drawing/2014/main" id="{4EC3273A-C651-4702-A6AA-BCF1A6AFDA3D}"/>
                </a:ext>
              </a:extLst>
            </p:cNvPr>
            <p:cNvSpPr/>
            <p:nvPr/>
          </p:nvSpPr>
          <p:spPr>
            <a:xfrm>
              <a:off x="6634898" y="2358155"/>
              <a:ext cx="345601" cy="47124"/>
            </a:xfrm>
            <a:custGeom>
              <a:avLst/>
              <a:gdLst/>
              <a:ahLst/>
              <a:cxnLst/>
              <a:rect l="l" t="t" r="r" b="b"/>
              <a:pathLst>
                <a:path w="10656" h="1453" extrusionOk="0">
                  <a:moveTo>
                    <a:pt x="7017" y="0"/>
                  </a:moveTo>
                  <a:cubicBezTo>
                    <a:pt x="6479" y="0"/>
                    <a:pt x="5941" y="41"/>
                    <a:pt x="5408" y="100"/>
                  </a:cubicBezTo>
                  <a:cubicBezTo>
                    <a:pt x="4483" y="213"/>
                    <a:pt x="3564" y="391"/>
                    <a:pt x="2662" y="620"/>
                  </a:cubicBezTo>
                  <a:cubicBezTo>
                    <a:pt x="1760" y="845"/>
                    <a:pt x="869" y="1118"/>
                    <a:pt x="0" y="1453"/>
                  </a:cubicBezTo>
                  <a:cubicBezTo>
                    <a:pt x="896" y="1203"/>
                    <a:pt x="1798" y="988"/>
                    <a:pt x="2703" y="793"/>
                  </a:cubicBezTo>
                  <a:cubicBezTo>
                    <a:pt x="3608" y="602"/>
                    <a:pt x="4520" y="438"/>
                    <a:pt x="5436" y="333"/>
                  </a:cubicBezTo>
                  <a:cubicBezTo>
                    <a:pt x="5894" y="278"/>
                    <a:pt x="6351" y="240"/>
                    <a:pt x="6813" y="223"/>
                  </a:cubicBezTo>
                  <a:cubicBezTo>
                    <a:pt x="6961" y="217"/>
                    <a:pt x="7109" y="214"/>
                    <a:pt x="7258" y="214"/>
                  </a:cubicBezTo>
                  <a:cubicBezTo>
                    <a:pt x="7568" y="214"/>
                    <a:pt x="7880" y="227"/>
                    <a:pt x="8189" y="257"/>
                  </a:cubicBezTo>
                  <a:cubicBezTo>
                    <a:pt x="8644" y="301"/>
                    <a:pt x="9098" y="387"/>
                    <a:pt x="9525" y="544"/>
                  </a:cubicBezTo>
                  <a:cubicBezTo>
                    <a:pt x="9955" y="701"/>
                    <a:pt x="10355" y="951"/>
                    <a:pt x="10656" y="1306"/>
                  </a:cubicBezTo>
                  <a:cubicBezTo>
                    <a:pt x="10396" y="916"/>
                    <a:pt x="9996" y="633"/>
                    <a:pt x="9569" y="442"/>
                  </a:cubicBezTo>
                  <a:cubicBezTo>
                    <a:pt x="9139" y="251"/>
                    <a:pt x="8675" y="137"/>
                    <a:pt x="8210" y="76"/>
                  </a:cubicBezTo>
                  <a:cubicBezTo>
                    <a:pt x="7813" y="22"/>
                    <a:pt x="7415" y="0"/>
                    <a:pt x="7017"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2" name="Google Shape;1650;p82">
              <a:extLst>
                <a:ext uri="{FF2B5EF4-FFF2-40B4-BE49-F238E27FC236}">
                  <a16:creationId xmlns:a16="http://schemas.microsoft.com/office/drawing/2014/main" id="{3ECE9281-BA82-4884-BA51-50B7DBE807C4}"/>
                </a:ext>
              </a:extLst>
            </p:cNvPr>
            <p:cNvSpPr/>
            <p:nvPr/>
          </p:nvSpPr>
          <p:spPr>
            <a:xfrm>
              <a:off x="7009043" y="2349269"/>
              <a:ext cx="94703" cy="43849"/>
            </a:xfrm>
            <a:custGeom>
              <a:avLst/>
              <a:gdLst/>
              <a:ahLst/>
              <a:cxnLst/>
              <a:rect l="l" t="t" r="r" b="b"/>
              <a:pathLst>
                <a:path w="2920" h="1352" extrusionOk="0">
                  <a:moveTo>
                    <a:pt x="2397" y="0"/>
                  </a:moveTo>
                  <a:cubicBezTo>
                    <a:pt x="2361" y="0"/>
                    <a:pt x="2326" y="7"/>
                    <a:pt x="2293" y="22"/>
                  </a:cubicBezTo>
                  <a:cubicBezTo>
                    <a:pt x="2041" y="132"/>
                    <a:pt x="1" y="627"/>
                    <a:pt x="1" y="627"/>
                  </a:cubicBezTo>
                  <a:lnTo>
                    <a:pt x="954" y="1341"/>
                  </a:lnTo>
                  <a:cubicBezTo>
                    <a:pt x="954" y="1341"/>
                    <a:pt x="1045" y="1351"/>
                    <a:pt x="1186" y="1351"/>
                  </a:cubicBezTo>
                  <a:cubicBezTo>
                    <a:pt x="1531" y="1351"/>
                    <a:pt x="2176" y="1291"/>
                    <a:pt x="2509" y="876"/>
                  </a:cubicBezTo>
                  <a:cubicBezTo>
                    <a:pt x="2919" y="363"/>
                    <a:pt x="2651" y="0"/>
                    <a:pt x="2397" y="0"/>
                  </a:cubicBezTo>
                  <a:close/>
                </a:path>
              </a:pathLst>
            </a:custGeom>
            <a:solidFill>
              <a:srgbClr val="AF5122"/>
            </a:solidFill>
            <a:ln>
              <a:noFill/>
            </a:ln>
          </p:spPr>
          <p:txBody>
            <a:bodyPr spcFirstLastPara="1" wrap="square" lIns="121900" tIns="121900" rIns="121900" bIns="121900" anchor="ctr" anchorCtr="0">
              <a:noAutofit/>
            </a:bodyPr>
            <a:lstStyle/>
            <a:p>
              <a:endParaRPr sz="2400"/>
            </a:p>
          </p:txBody>
        </p:sp>
        <p:sp>
          <p:nvSpPr>
            <p:cNvPr id="23" name="Google Shape;1651;p82">
              <a:extLst>
                <a:ext uri="{FF2B5EF4-FFF2-40B4-BE49-F238E27FC236}">
                  <a16:creationId xmlns:a16="http://schemas.microsoft.com/office/drawing/2014/main" id="{292FE68D-4C23-49B4-AA61-D594944045DB}"/>
                </a:ext>
              </a:extLst>
            </p:cNvPr>
            <p:cNvSpPr/>
            <p:nvPr/>
          </p:nvSpPr>
          <p:spPr>
            <a:xfrm>
              <a:off x="6902599" y="2369993"/>
              <a:ext cx="80660" cy="65870"/>
            </a:xfrm>
            <a:custGeom>
              <a:avLst/>
              <a:gdLst/>
              <a:ahLst/>
              <a:cxnLst/>
              <a:rect l="l" t="t" r="r" b="b"/>
              <a:pathLst>
                <a:path w="2487" h="2031" extrusionOk="0">
                  <a:moveTo>
                    <a:pt x="1571" y="0"/>
                  </a:moveTo>
                  <a:cubicBezTo>
                    <a:pt x="1136" y="0"/>
                    <a:pt x="583" y="444"/>
                    <a:pt x="0" y="2030"/>
                  </a:cubicBezTo>
                  <a:cubicBezTo>
                    <a:pt x="498" y="1953"/>
                    <a:pt x="849" y="1930"/>
                    <a:pt x="1091" y="1930"/>
                  </a:cubicBezTo>
                  <a:cubicBezTo>
                    <a:pt x="1434" y="1930"/>
                    <a:pt x="1555" y="1976"/>
                    <a:pt x="1555" y="1976"/>
                  </a:cubicBezTo>
                  <a:lnTo>
                    <a:pt x="2487" y="712"/>
                  </a:lnTo>
                  <a:cubicBezTo>
                    <a:pt x="2487" y="712"/>
                    <a:pt x="2123" y="0"/>
                    <a:pt x="1571"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4" name="Google Shape;1652;p82">
              <a:extLst>
                <a:ext uri="{FF2B5EF4-FFF2-40B4-BE49-F238E27FC236}">
                  <a16:creationId xmlns:a16="http://schemas.microsoft.com/office/drawing/2014/main" id="{58F562F2-AFF6-4F64-A7F4-51F691BEEC9F}"/>
                </a:ext>
              </a:extLst>
            </p:cNvPr>
            <p:cNvSpPr/>
            <p:nvPr/>
          </p:nvSpPr>
          <p:spPr>
            <a:xfrm>
              <a:off x="6918556" y="2362566"/>
              <a:ext cx="241428" cy="95352"/>
            </a:xfrm>
            <a:custGeom>
              <a:avLst/>
              <a:gdLst/>
              <a:ahLst/>
              <a:cxnLst/>
              <a:rect l="l" t="t" r="r" b="b"/>
              <a:pathLst>
                <a:path w="7444" h="2940" extrusionOk="0">
                  <a:moveTo>
                    <a:pt x="2319" y="0"/>
                  </a:moveTo>
                  <a:cubicBezTo>
                    <a:pt x="2281" y="0"/>
                    <a:pt x="2246" y="2"/>
                    <a:pt x="2214" y="5"/>
                  </a:cubicBezTo>
                  <a:cubicBezTo>
                    <a:pt x="1254" y="91"/>
                    <a:pt x="0" y="2940"/>
                    <a:pt x="0" y="2940"/>
                  </a:cubicBezTo>
                  <a:lnTo>
                    <a:pt x="6611" y="2940"/>
                  </a:lnTo>
                  <a:cubicBezTo>
                    <a:pt x="7444" y="2940"/>
                    <a:pt x="7249" y="2516"/>
                    <a:pt x="6822" y="1843"/>
                  </a:cubicBezTo>
                  <a:cubicBezTo>
                    <a:pt x="6406" y="1193"/>
                    <a:pt x="3391" y="0"/>
                    <a:pt x="2319" y="0"/>
                  </a:cubicBezTo>
                  <a:close/>
                </a:path>
              </a:pathLst>
            </a:custGeom>
            <a:solidFill>
              <a:srgbClr val="C15D25"/>
            </a:solidFill>
            <a:ln>
              <a:noFill/>
            </a:ln>
          </p:spPr>
          <p:txBody>
            <a:bodyPr spcFirstLastPara="1" wrap="square" lIns="121900" tIns="121900" rIns="121900" bIns="121900" anchor="ctr" anchorCtr="0">
              <a:noAutofit/>
            </a:bodyPr>
            <a:lstStyle/>
            <a:p>
              <a:endParaRPr sz="2400"/>
            </a:p>
          </p:txBody>
        </p:sp>
        <p:sp>
          <p:nvSpPr>
            <p:cNvPr id="25" name="Google Shape;1653;p82">
              <a:extLst>
                <a:ext uri="{FF2B5EF4-FFF2-40B4-BE49-F238E27FC236}">
                  <a16:creationId xmlns:a16="http://schemas.microsoft.com/office/drawing/2014/main" id="{1E69A326-B917-4EE8-808E-9D0589470DE5}"/>
                </a:ext>
              </a:extLst>
            </p:cNvPr>
            <p:cNvSpPr/>
            <p:nvPr/>
          </p:nvSpPr>
          <p:spPr>
            <a:xfrm>
              <a:off x="7019033" y="2392761"/>
              <a:ext cx="128789" cy="41351"/>
            </a:xfrm>
            <a:custGeom>
              <a:avLst/>
              <a:gdLst/>
              <a:ahLst/>
              <a:cxnLst/>
              <a:rect l="l" t="t" r="r" b="b"/>
              <a:pathLst>
                <a:path w="3971" h="1275" extrusionOk="0">
                  <a:moveTo>
                    <a:pt x="0" y="0"/>
                  </a:moveTo>
                  <a:lnTo>
                    <a:pt x="0" y="0"/>
                  </a:lnTo>
                  <a:cubicBezTo>
                    <a:pt x="328" y="130"/>
                    <a:pt x="660" y="239"/>
                    <a:pt x="992" y="341"/>
                  </a:cubicBezTo>
                  <a:cubicBezTo>
                    <a:pt x="1323" y="451"/>
                    <a:pt x="1654" y="549"/>
                    <a:pt x="1985" y="649"/>
                  </a:cubicBezTo>
                  <a:lnTo>
                    <a:pt x="2983" y="943"/>
                  </a:lnTo>
                  <a:cubicBezTo>
                    <a:pt x="3314" y="1046"/>
                    <a:pt x="3645" y="1144"/>
                    <a:pt x="3970" y="1274"/>
                  </a:cubicBezTo>
                  <a:cubicBezTo>
                    <a:pt x="3690" y="1059"/>
                    <a:pt x="3365" y="905"/>
                    <a:pt x="3045" y="772"/>
                  </a:cubicBezTo>
                  <a:cubicBezTo>
                    <a:pt x="2720" y="639"/>
                    <a:pt x="2389" y="526"/>
                    <a:pt x="2053" y="426"/>
                  </a:cubicBezTo>
                  <a:cubicBezTo>
                    <a:pt x="1716" y="328"/>
                    <a:pt x="1377" y="239"/>
                    <a:pt x="1036" y="167"/>
                  </a:cubicBezTo>
                  <a:cubicBezTo>
                    <a:pt x="694" y="95"/>
                    <a:pt x="349" y="34"/>
                    <a:pt x="0" y="0"/>
                  </a:cubicBezTo>
                  <a:close/>
                </a:path>
              </a:pathLst>
            </a:custGeom>
            <a:solidFill>
              <a:srgbClr val="A33D11"/>
            </a:solidFill>
            <a:ln>
              <a:noFill/>
            </a:ln>
          </p:spPr>
          <p:txBody>
            <a:bodyPr spcFirstLastPara="1" wrap="square" lIns="121900" tIns="121900" rIns="121900" bIns="121900" anchor="ctr" anchorCtr="0">
              <a:noAutofit/>
            </a:bodyPr>
            <a:lstStyle/>
            <a:p>
              <a:endParaRPr sz="2400"/>
            </a:p>
          </p:txBody>
        </p:sp>
        <p:sp>
          <p:nvSpPr>
            <p:cNvPr id="26" name="Google Shape;1654;p82">
              <a:extLst>
                <a:ext uri="{FF2B5EF4-FFF2-40B4-BE49-F238E27FC236}">
                  <a16:creationId xmlns:a16="http://schemas.microsoft.com/office/drawing/2014/main" id="{6D0E4406-40F7-4488-9ACD-6A10B8CDDF75}"/>
                </a:ext>
              </a:extLst>
            </p:cNvPr>
            <p:cNvSpPr/>
            <p:nvPr/>
          </p:nvSpPr>
          <p:spPr>
            <a:xfrm>
              <a:off x="7009043" y="2419875"/>
              <a:ext cx="141892" cy="31946"/>
            </a:xfrm>
            <a:custGeom>
              <a:avLst/>
              <a:gdLst/>
              <a:ahLst/>
              <a:cxnLst/>
              <a:rect l="l" t="t" r="r" b="b"/>
              <a:pathLst>
                <a:path w="4375" h="985" extrusionOk="0">
                  <a:moveTo>
                    <a:pt x="1" y="0"/>
                  </a:moveTo>
                  <a:lnTo>
                    <a:pt x="1" y="0"/>
                  </a:lnTo>
                  <a:cubicBezTo>
                    <a:pt x="357" y="131"/>
                    <a:pt x="715" y="237"/>
                    <a:pt x="1074" y="336"/>
                  </a:cubicBezTo>
                  <a:cubicBezTo>
                    <a:pt x="1436" y="435"/>
                    <a:pt x="1798" y="524"/>
                    <a:pt x="2164" y="606"/>
                  </a:cubicBezTo>
                  <a:cubicBezTo>
                    <a:pt x="2525" y="687"/>
                    <a:pt x="2894" y="763"/>
                    <a:pt x="3260" y="828"/>
                  </a:cubicBezTo>
                  <a:cubicBezTo>
                    <a:pt x="3629" y="892"/>
                    <a:pt x="4001" y="951"/>
                    <a:pt x="4374" y="984"/>
                  </a:cubicBezTo>
                  <a:cubicBezTo>
                    <a:pt x="4022" y="855"/>
                    <a:pt x="3663" y="749"/>
                    <a:pt x="3301" y="650"/>
                  </a:cubicBezTo>
                  <a:cubicBezTo>
                    <a:pt x="2943" y="551"/>
                    <a:pt x="2577" y="462"/>
                    <a:pt x="2215" y="380"/>
                  </a:cubicBezTo>
                  <a:cubicBezTo>
                    <a:pt x="1849" y="298"/>
                    <a:pt x="1484" y="223"/>
                    <a:pt x="1115" y="158"/>
                  </a:cubicBezTo>
                  <a:cubicBezTo>
                    <a:pt x="746" y="93"/>
                    <a:pt x="377" y="35"/>
                    <a:pt x="1" y="0"/>
                  </a:cubicBezTo>
                  <a:close/>
                </a:path>
              </a:pathLst>
            </a:custGeom>
            <a:solidFill>
              <a:srgbClr val="A33D11"/>
            </a:solidFill>
            <a:ln>
              <a:noFill/>
            </a:ln>
          </p:spPr>
          <p:txBody>
            <a:bodyPr spcFirstLastPara="1" wrap="square" lIns="121900" tIns="121900" rIns="121900" bIns="121900" anchor="ctr" anchorCtr="0">
              <a:noAutofit/>
            </a:bodyPr>
            <a:lstStyle/>
            <a:p>
              <a:endParaRPr sz="2400"/>
            </a:p>
          </p:txBody>
        </p:sp>
        <p:sp>
          <p:nvSpPr>
            <p:cNvPr id="27" name="Google Shape;1655;p82">
              <a:extLst>
                <a:ext uri="{FF2B5EF4-FFF2-40B4-BE49-F238E27FC236}">
                  <a16:creationId xmlns:a16="http://schemas.microsoft.com/office/drawing/2014/main" id="{2826CCA6-6DF8-4151-87D4-ED986C7767D5}"/>
                </a:ext>
              </a:extLst>
            </p:cNvPr>
            <p:cNvSpPr/>
            <p:nvPr/>
          </p:nvSpPr>
          <p:spPr>
            <a:xfrm>
              <a:off x="7000967" y="2445432"/>
              <a:ext cx="90130" cy="12811"/>
            </a:xfrm>
            <a:custGeom>
              <a:avLst/>
              <a:gdLst/>
              <a:ahLst/>
              <a:cxnLst/>
              <a:rect l="l" t="t" r="r" b="b"/>
              <a:pathLst>
                <a:path w="2779" h="395" extrusionOk="0">
                  <a:moveTo>
                    <a:pt x="295" y="0"/>
                  </a:moveTo>
                  <a:cubicBezTo>
                    <a:pt x="198" y="0"/>
                    <a:pt x="99" y="3"/>
                    <a:pt x="1" y="9"/>
                  </a:cubicBezTo>
                  <a:cubicBezTo>
                    <a:pt x="226" y="91"/>
                    <a:pt x="455" y="145"/>
                    <a:pt x="684" y="193"/>
                  </a:cubicBezTo>
                  <a:cubicBezTo>
                    <a:pt x="913" y="241"/>
                    <a:pt x="1142" y="282"/>
                    <a:pt x="1374" y="313"/>
                  </a:cubicBezTo>
                  <a:cubicBezTo>
                    <a:pt x="1606" y="344"/>
                    <a:pt x="1839" y="368"/>
                    <a:pt x="2071" y="381"/>
                  </a:cubicBezTo>
                  <a:cubicBezTo>
                    <a:pt x="2209" y="389"/>
                    <a:pt x="2345" y="395"/>
                    <a:pt x="2483" y="395"/>
                  </a:cubicBezTo>
                  <a:cubicBezTo>
                    <a:pt x="2581" y="395"/>
                    <a:pt x="2679" y="392"/>
                    <a:pt x="2778" y="385"/>
                  </a:cubicBezTo>
                  <a:cubicBezTo>
                    <a:pt x="2553" y="306"/>
                    <a:pt x="2323" y="248"/>
                    <a:pt x="2095" y="200"/>
                  </a:cubicBezTo>
                  <a:cubicBezTo>
                    <a:pt x="1866" y="152"/>
                    <a:pt x="1637" y="111"/>
                    <a:pt x="1405" y="84"/>
                  </a:cubicBezTo>
                  <a:cubicBezTo>
                    <a:pt x="1172" y="50"/>
                    <a:pt x="940" y="29"/>
                    <a:pt x="708" y="16"/>
                  </a:cubicBezTo>
                  <a:cubicBezTo>
                    <a:pt x="571" y="6"/>
                    <a:pt x="434" y="0"/>
                    <a:pt x="295" y="0"/>
                  </a:cubicBezTo>
                  <a:close/>
                </a:path>
              </a:pathLst>
            </a:custGeom>
            <a:solidFill>
              <a:srgbClr val="A33D11"/>
            </a:solidFill>
            <a:ln>
              <a:noFill/>
            </a:ln>
          </p:spPr>
          <p:txBody>
            <a:bodyPr spcFirstLastPara="1" wrap="square" lIns="121900" tIns="121900" rIns="121900" bIns="121900" anchor="ctr" anchorCtr="0">
              <a:noAutofit/>
            </a:bodyPr>
            <a:lstStyle/>
            <a:p>
              <a:endParaRPr sz="2400"/>
            </a:p>
          </p:txBody>
        </p:sp>
        <p:sp>
          <p:nvSpPr>
            <p:cNvPr id="28" name="Google Shape;1656;p82">
              <a:extLst>
                <a:ext uri="{FF2B5EF4-FFF2-40B4-BE49-F238E27FC236}">
                  <a16:creationId xmlns:a16="http://schemas.microsoft.com/office/drawing/2014/main" id="{ED92B80D-FA3D-43FB-B202-8AFD6A574525}"/>
                </a:ext>
              </a:extLst>
            </p:cNvPr>
            <p:cNvSpPr/>
            <p:nvPr/>
          </p:nvSpPr>
          <p:spPr>
            <a:xfrm>
              <a:off x="6788824" y="2000876"/>
              <a:ext cx="194238" cy="163006"/>
            </a:xfrm>
            <a:custGeom>
              <a:avLst/>
              <a:gdLst/>
              <a:ahLst/>
              <a:cxnLst/>
              <a:rect l="l" t="t" r="r" b="b"/>
              <a:pathLst>
                <a:path w="5989" h="5026" extrusionOk="0">
                  <a:moveTo>
                    <a:pt x="2627" y="1"/>
                  </a:moveTo>
                  <a:cubicBezTo>
                    <a:pt x="1774" y="1"/>
                    <a:pt x="570" y="345"/>
                    <a:pt x="297" y="2207"/>
                  </a:cubicBezTo>
                  <a:cubicBezTo>
                    <a:pt x="0" y="4225"/>
                    <a:pt x="1507" y="5026"/>
                    <a:pt x="2921" y="5026"/>
                  </a:cubicBezTo>
                  <a:cubicBezTo>
                    <a:pt x="3578" y="5026"/>
                    <a:pt x="4214" y="4853"/>
                    <a:pt x="4642" y="4550"/>
                  </a:cubicBezTo>
                  <a:cubicBezTo>
                    <a:pt x="5988" y="3597"/>
                    <a:pt x="4468" y="772"/>
                    <a:pt x="4468" y="772"/>
                  </a:cubicBezTo>
                  <a:lnTo>
                    <a:pt x="3508" y="120"/>
                  </a:lnTo>
                  <a:cubicBezTo>
                    <a:pt x="3508" y="120"/>
                    <a:pt x="3128" y="1"/>
                    <a:pt x="2627"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9" name="Google Shape;1657;p82">
              <a:extLst>
                <a:ext uri="{FF2B5EF4-FFF2-40B4-BE49-F238E27FC236}">
                  <a16:creationId xmlns:a16="http://schemas.microsoft.com/office/drawing/2014/main" id="{BF18601E-94EB-4342-B0BB-630911360F1D}"/>
                </a:ext>
              </a:extLst>
            </p:cNvPr>
            <p:cNvSpPr/>
            <p:nvPr/>
          </p:nvSpPr>
          <p:spPr>
            <a:xfrm>
              <a:off x="6822911" y="2008724"/>
              <a:ext cx="63730" cy="19168"/>
            </a:xfrm>
            <a:custGeom>
              <a:avLst/>
              <a:gdLst/>
              <a:ahLst/>
              <a:cxnLst/>
              <a:rect l="l" t="t" r="r" b="b"/>
              <a:pathLst>
                <a:path w="1965" h="591" extrusionOk="0">
                  <a:moveTo>
                    <a:pt x="1251" y="1"/>
                  </a:moveTo>
                  <a:cubicBezTo>
                    <a:pt x="1119" y="1"/>
                    <a:pt x="988" y="18"/>
                    <a:pt x="862" y="65"/>
                  </a:cubicBezTo>
                  <a:cubicBezTo>
                    <a:pt x="554" y="178"/>
                    <a:pt x="267" y="352"/>
                    <a:pt x="15" y="561"/>
                  </a:cubicBezTo>
                  <a:cubicBezTo>
                    <a:pt x="0" y="572"/>
                    <a:pt x="12" y="591"/>
                    <a:pt x="27" y="591"/>
                  </a:cubicBezTo>
                  <a:cubicBezTo>
                    <a:pt x="29" y="591"/>
                    <a:pt x="32" y="590"/>
                    <a:pt x="35" y="588"/>
                  </a:cubicBezTo>
                  <a:cubicBezTo>
                    <a:pt x="316" y="445"/>
                    <a:pt x="592" y="287"/>
                    <a:pt x="896" y="188"/>
                  </a:cubicBezTo>
                  <a:cubicBezTo>
                    <a:pt x="1076" y="129"/>
                    <a:pt x="1254" y="111"/>
                    <a:pt x="1434" y="111"/>
                  </a:cubicBezTo>
                  <a:cubicBezTo>
                    <a:pt x="1597" y="111"/>
                    <a:pt x="1762" y="126"/>
                    <a:pt x="1931" y="141"/>
                  </a:cubicBezTo>
                  <a:cubicBezTo>
                    <a:pt x="1932" y="141"/>
                    <a:pt x="1933" y="141"/>
                    <a:pt x="1933" y="141"/>
                  </a:cubicBezTo>
                  <a:cubicBezTo>
                    <a:pt x="1959" y="141"/>
                    <a:pt x="1964" y="96"/>
                    <a:pt x="1938" y="89"/>
                  </a:cubicBezTo>
                  <a:cubicBezTo>
                    <a:pt x="1713" y="52"/>
                    <a:pt x="1479" y="1"/>
                    <a:pt x="1251"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30" name="Google Shape;1658;p82">
              <a:extLst>
                <a:ext uri="{FF2B5EF4-FFF2-40B4-BE49-F238E27FC236}">
                  <a16:creationId xmlns:a16="http://schemas.microsoft.com/office/drawing/2014/main" id="{3B41AC9D-2A6B-4BAF-9FC7-B1B1C28E7F11}"/>
                </a:ext>
              </a:extLst>
            </p:cNvPr>
            <p:cNvSpPr/>
            <p:nvPr/>
          </p:nvSpPr>
          <p:spPr>
            <a:xfrm>
              <a:off x="6798230" y="2020822"/>
              <a:ext cx="101870" cy="77254"/>
            </a:xfrm>
            <a:custGeom>
              <a:avLst/>
              <a:gdLst/>
              <a:ahLst/>
              <a:cxnLst/>
              <a:rect l="l" t="t" r="r" b="b"/>
              <a:pathLst>
                <a:path w="3141" h="2382" extrusionOk="0">
                  <a:moveTo>
                    <a:pt x="2576" y="1"/>
                  </a:moveTo>
                  <a:cubicBezTo>
                    <a:pt x="1315" y="1"/>
                    <a:pt x="0" y="1029"/>
                    <a:pt x="68" y="2360"/>
                  </a:cubicBezTo>
                  <a:cubicBezTo>
                    <a:pt x="70" y="2373"/>
                    <a:pt x="83" y="2381"/>
                    <a:pt x="94" y="2381"/>
                  </a:cubicBezTo>
                  <a:cubicBezTo>
                    <a:pt x="103" y="2381"/>
                    <a:pt x="111" y="2376"/>
                    <a:pt x="113" y="2363"/>
                  </a:cubicBezTo>
                  <a:cubicBezTo>
                    <a:pt x="236" y="1827"/>
                    <a:pt x="345" y="1363"/>
                    <a:pt x="708" y="929"/>
                  </a:cubicBezTo>
                  <a:cubicBezTo>
                    <a:pt x="1158" y="389"/>
                    <a:pt x="1920" y="59"/>
                    <a:pt x="2640" y="59"/>
                  </a:cubicBezTo>
                  <a:cubicBezTo>
                    <a:pt x="2798" y="59"/>
                    <a:pt x="2955" y="75"/>
                    <a:pt x="3106" y="109"/>
                  </a:cubicBezTo>
                  <a:cubicBezTo>
                    <a:pt x="3108" y="109"/>
                    <a:pt x="3110" y="110"/>
                    <a:pt x="3112" y="110"/>
                  </a:cubicBezTo>
                  <a:cubicBezTo>
                    <a:pt x="3134" y="110"/>
                    <a:pt x="3140" y="75"/>
                    <a:pt x="3116" y="68"/>
                  </a:cubicBezTo>
                  <a:cubicBezTo>
                    <a:pt x="2940" y="23"/>
                    <a:pt x="2758" y="1"/>
                    <a:pt x="2576"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31" name="Google Shape;1659;p82">
              <a:extLst>
                <a:ext uri="{FF2B5EF4-FFF2-40B4-BE49-F238E27FC236}">
                  <a16:creationId xmlns:a16="http://schemas.microsoft.com/office/drawing/2014/main" id="{924E9B82-98C5-445E-85A9-CCEC18CCFF8F}"/>
                </a:ext>
              </a:extLst>
            </p:cNvPr>
            <p:cNvSpPr/>
            <p:nvPr/>
          </p:nvSpPr>
          <p:spPr>
            <a:xfrm>
              <a:off x="6807084" y="2038530"/>
              <a:ext cx="85103" cy="88897"/>
            </a:xfrm>
            <a:custGeom>
              <a:avLst/>
              <a:gdLst/>
              <a:ahLst/>
              <a:cxnLst/>
              <a:rect l="l" t="t" r="r" b="b"/>
              <a:pathLst>
                <a:path w="2624" h="2741" extrusionOk="0">
                  <a:moveTo>
                    <a:pt x="2600" y="1"/>
                  </a:moveTo>
                  <a:cubicBezTo>
                    <a:pt x="2245" y="48"/>
                    <a:pt x="1924" y="14"/>
                    <a:pt x="1599" y="182"/>
                  </a:cubicBezTo>
                  <a:cubicBezTo>
                    <a:pt x="1237" y="362"/>
                    <a:pt x="878" y="543"/>
                    <a:pt x="608" y="848"/>
                  </a:cubicBezTo>
                  <a:cubicBezTo>
                    <a:pt x="134" y="1391"/>
                    <a:pt x="0" y="1995"/>
                    <a:pt x="28" y="2709"/>
                  </a:cubicBezTo>
                  <a:cubicBezTo>
                    <a:pt x="28" y="2730"/>
                    <a:pt x="43" y="2740"/>
                    <a:pt x="58" y="2740"/>
                  </a:cubicBezTo>
                  <a:cubicBezTo>
                    <a:pt x="72" y="2740"/>
                    <a:pt x="88" y="2730"/>
                    <a:pt x="89" y="2709"/>
                  </a:cubicBezTo>
                  <a:cubicBezTo>
                    <a:pt x="113" y="2006"/>
                    <a:pt x="267" y="1415"/>
                    <a:pt x="742" y="885"/>
                  </a:cubicBezTo>
                  <a:cubicBezTo>
                    <a:pt x="957" y="643"/>
                    <a:pt x="1223" y="499"/>
                    <a:pt x="1504" y="338"/>
                  </a:cubicBezTo>
                  <a:cubicBezTo>
                    <a:pt x="1883" y="124"/>
                    <a:pt x="2190" y="110"/>
                    <a:pt x="2603" y="38"/>
                  </a:cubicBezTo>
                  <a:cubicBezTo>
                    <a:pt x="2624" y="34"/>
                    <a:pt x="2620" y="1"/>
                    <a:pt x="2600"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32" name="Google Shape;1660;p82">
              <a:extLst>
                <a:ext uri="{FF2B5EF4-FFF2-40B4-BE49-F238E27FC236}">
                  <a16:creationId xmlns:a16="http://schemas.microsoft.com/office/drawing/2014/main" id="{27EAEA99-3579-4204-9461-7A3CC1708E51}"/>
                </a:ext>
              </a:extLst>
            </p:cNvPr>
            <p:cNvSpPr/>
            <p:nvPr/>
          </p:nvSpPr>
          <p:spPr>
            <a:xfrm>
              <a:off x="6811203" y="2053644"/>
              <a:ext cx="72681" cy="86757"/>
            </a:xfrm>
            <a:custGeom>
              <a:avLst/>
              <a:gdLst/>
              <a:ahLst/>
              <a:cxnLst/>
              <a:rect l="l" t="t" r="r" b="b"/>
              <a:pathLst>
                <a:path w="2241" h="2675" extrusionOk="0">
                  <a:moveTo>
                    <a:pt x="2068" y="1"/>
                  </a:moveTo>
                  <a:cubicBezTo>
                    <a:pt x="1493" y="1"/>
                    <a:pt x="939" y="467"/>
                    <a:pt x="625" y="918"/>
                  </a:cubicBezTo>
                  <a:cubicBezTo>
                    <a:pt x="365" y="1297"/>
                    <a:pt x="0" y="2220"/>
                    <a:pt x="270" y="2660"/>
                  </a:cubicBezTo>
                  <a:cubicBezTo>
                    <a:pt x="277" y="2670"/>
                    <a:pt x="288" y="2674"/>
                    <a:pt x="298" y="2674"/>
                  </a:cubicBezTo>
                  <a:cubicBezTo>
                    <a:pt x="313" y="2674"/>
                    <a:pt x="326" y="2665"/>
                    <a:pt x="324" y="2647"/>
                  </a:cubicBezTo>
                  <a:cubicBezTo>
                    <a:pt x="297" y="2138"/>
                    <a:pt x="461" y="1474"/>
                    <a:pt x="697" y="1037"/>
                  </a:cubicBezTo>
                  <a:cubicBezTo>
                    <a:pt x="946" y="575"/>
                    <a:pt x="1557" y="42"/>
                    <a:pt x="2123" y="42"/>
                  </a:cubicBezTo>
                  <a:cubicBezTo>
                    <a:pt x="2154" y="42"/>
                    <a:pt x="2186" y="44"/>
                    <a:pt x="2217" y="47"/>
                  </a:cubicBezTo>
                  <a:cubicBezTo>
                    <a:pt x="2218" y="47"/>
                    <a:pt x="2219" y="47"/>
                    <a:pt x="2220" y="47"/>
                  </a:cubicBezTo>
                  <a:cubicBezTo>
                    <a:pt x="2238" y="47"/>
                    <a:pt x="2240" y="16"/>
                    <a:pt x="2224" y="13"/>
                  </a:cubicBezTo>
                  <a:cubicBezTo>
                    <a:pt x="2172" y="5"/>
                    <a:pt x="2120" y="1"/>
                    <a:pt x="2068"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33" name="Google Shape;1661;p82">
              <a:extLst>
                <a:ext uri="{FF2B5EF4-FFF2-40B4-BE49-F238E27FC236}">
                  <a16:creationId xmlns:a16="http://schemas.microsoft.com/office/drawing/2014/main" id="{7E57965D-FBA4-4F9C-9B71-1E249650B77E}"/>
                </a:ext>
              </a:extLst>
            </p:cNvPr>
            <p:cNvSpPr/>
            <p:nvPr/>
          </p:nvSpPr>
          <p:spPr>
            <a:xfrm>
              <a:off x="6827160" y="2068563"/>
              <a:ext cx="55395" cy="77870"/>
            </a:xfrm>
            <a:custGeom>
              <a:avLst/>
              <a:gdLst/>
              <a:ahLst/>
              <a:cxnLst/>
              <a:rect l="l" t="t" r="r" b="b"/>
              <a:pathLst>
                <a:path w="1708" h="2401" extrusionOk="0">
                  <a:moveTo>
                    <a:pt x="1673" y="0"/>
                  </a:moveTo>
                  <a:cubicBezTo>
                    <a:pt x="1672" y="0"/>
                    <a:pt x="1671" y="0"/>
                    <a:pt x="1670" y="0"/>
                  </a:cubicBezTo>
                  <a:cubicBezTo>
                    <a:pt x="1120" y="45"/>
                    <a:pt x="789" y="609"/>
                    <a:pt x="522" y="1028"/>
                  </a:cubicBezTo>
                  <a:cubicBezTo>
                    <a:pt x="303" y="1374"/>
                    <a:pt x="0" y="1961"/>
                    <a:pt x="48" y="2388"/>
                  </a:cubicBezTo>
                  <a:cubicBezTo>
                    <a:pt x="48" y="2396"/>
                    <a:pt x="54" y="2400"/>
                    <a:pt x="61" y="2400"/>
                  </a:cubicBezTo>
                  <a:cubicBezTo>
                    <a:pt x="65" y="2400"/>
                    <a:pt x="70" y="2398"/>
                    <a:pt x="71" y="2392"/>
                  </a:cubicBezTo>
                  <a:cubicBezTo>
                    <a:pt x="188" y="2060"/>
                    <a:pt x="270" y="1719"/>
                    <a:pt x="417" y="1394"/>
                  </a:cubicBezTo>
                  <a:cubicBezTo>
                    <a:pt x="631" y="916"/>
                    <a:pt x="1110" y="127"/>
                    <a:pt x="1670" y="55"/>
                  </a:cubicBezTo>
                  <a:cubicBezTo>
                    <a:pt x="1704" y="51"/>
                    <a:pt x="1708" y="0"/>
                    <a:pt x="1673"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34" name="Google Shape;1662;p82">
              <a:extLst>
                <a:ext uri="{FF2B5EF4-FFF2-40B4-BE49-F238E27FC236}">
                  <a16:creationId xmlns:a16="http://schemas.microsoft.com/office/drawing/2014/main" id="{87FEF004-FCB9-4D0D-8592-953742D7D605}"/>
                </a:ext>
              </a:extLst>
            </p:cNvPr>
            <p:cNvSpPr/>
            <p:nvPr/>
          </p:nvSpPr>
          <p:spPr>
            <a:xfrm>
              <a:off x="6836565" y="2081860"/>
              <a:ext cx="43881" cy="70962"/>
            </a:xfrm>
            <a:custGeom>
              <a:avLst/>
              <a:gdLst/>
              <a:ahLst/>
              <a:cxnLst/>
              <a:rect l="l" t="t" r="r" b="b"/>
              <a:pathLst>
                <a:path w="1353" h="2188" extrusionOk="0">
                  <a:moveTo>
                    <a:pt x="1325" y="0"/>
                  </a:moveTo>
                  <a:cubicBezTo>
                    <a:pt x="1320" y="0"/>
                    <a:pt x="1316" y="2"/>
                    <a:pt x="1312" y="7"/>
                  </a:cubicBezTo>
                  <a:cubicBezTo>
                    <a:pt x="789" y="650"/>
                    <a:pt x="523" y="1459"/>
                    <a:pt x="24" y="2118"/>
                  </a:cubicBezTo>
                  <a:cubicBezTo>
                    <a:pt x="1" y="2149"/>
                    <a:pt x="34" y="2187"/>
                    <a:pt x="66" y="2187"/>
                  </a:cubicBezTo>
                  <a:cubicBezTo>
                    <a:pt x="77" y="2187"/>
                    <a:pt x="87" y="2183"/>
                    <a:pt x="95" y="2173"/>
                  </a:cubicBezTo>
                  <a:cubicBezTo>
                    <a:pt x="653" y="1541"/>
                    <a:pt x="871" y="718"/>
                    <a:pt x="1342" y="31"/>
                  </a:cubicBezTo>
                  <a:cubicBezTo>
                    <a:pt x="1353" y="15"/>
                    <a:pt x="1339" y="0"/>
                    <a:pt x="1325"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35" name="Google Shape;1663;p82">
              <a:extLst>
                <a:ext uri="{FF2B5EF4-FFF2-40B4-BE49-F238E27FC236}">
                  <a16:creationId xmlns:a16="http://schemas.microsoft.com/office/drawing/2014/main" id="{E1637770-6887-4840-88C2-421BA56775DE}"/>
                </a:ext>
              </a:extLst>
            </p:cNvPr>
            <p:cNvSpPr/>
            <p:nvPr/>
          </p:nvSpPr>
          <p:spPr>
            <a:xfrm>
              <a:off x="6855636" y="2086660"/>
              <a:ext cx="32919" cy="74238"/>
            </a:xfrm>
            <a:custGeom>
              <a:avLst/>
              <a:gdLst/>
              <a:ahLst/>
              <a:cxnLst/>
              <a:rect l="l" t="t" r="r" b="b"/>
              <a:pathLst>
                <a:path w="1015" h="2289" extrusionOk="0">
                  <a:moveTo>
                    <a:pt x="978" y="1"/>
                  </a:moveTo>
                  <a:cubicBezTo>
                    <a:pt x="959" y="1"/>
                    <a:pt x="941" y="13"/>
                    <a:pt x="939" y="37"/>
                  </a:cubicBezTo>
                  <a:cubicBezTo>
                    <a:pt x="891" y="611"/>
                    <a:pt x="693" y="1181"/>
                    <a:pt x="386" y="1670"/>
                  </a:cubicBezTo>
                  <a:cubicBezTo>
                    <a:pt x="277" y="1837"/>
                    <a:pt x="37" y="2066"/>
                    <a:pt x="3" y="2264"/>
                  </a:cubicBezTo>
                  <a:cubicBezTo>
                    <a:pt x="1" y="2279"/>
                    <a:pt x="11" y="2289"/>
                    <a:pt x="22" y="2289"/>
                  </a:cubicBezTo>
                  <a:cubicBezTo>
                    <a:pt x="28" y="2289"/>
                    <a:pt x="35" y="2285"/>
                    <a:pt x="40" y="2277"/>
                  </a:cubicBezTo>
                  <a:cubicBezTo>
                    <a:pt x="92" y="2213"/>
                    <a:pt x="188" y="2168"/>
                    <a:pt x="245" y="2104"/>
                  </a:cubicBezTo>
                  <a:cubicBezTo>
                    <a:pt x="403" y="1929"/>
                    <a:pt x="536" y="1673"/>
                    <a:pt x="645" y="1465"/>
                  </a:cubicBezTo>
                  <a:cubicBezTo>
                    <a:pt x="874" y="1021"/>
                    <a:pt x="997" y="535"/>
                    <a:pt x="1014" y="37"/>
                  </a:cubicBezTo>
                  <a:cubicBezTo>
                    <a:pt x="1014" y="13"/>
                    <a:pt x="996" y="1"/>
                    <a:pt x="978"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36" name="Google Shape;1664;p82">
              <a:extLst>
                <a:ext uri="{FF2B5EF4-FFF2-40B4-BE49-F238E27FC236}">
                  <a16:creationId xmlns:a16="http://schemas.microsoft.com/office/drawing/2014/main" id="{C8697438-BA5C-477C-B5E7-41E027292123}"/>
                </a:ext>
              </a:extLst>
            </p:cNvPr>
            <p:cNvSpPr/>
            <p:nvPr/>
          </p:nvSpPr>
          <p:spPr>
            <a:xfrm>
              <a:off x="6874188" y="2079849"/>
              <a:ext cx="33633" cy="80238"/>
            </a:xfrm>
            <a:custGeom>
              <a:avLst/>
              <a:gdLst/>
              <a:ahLst/>
              <a:cxnLst/>
              <a:rect l="l" t="t" r="r" b="b"/>
              <a:pathLst>
                <a:path w="1037" h="2474" extrusionOk="0">
                  <a:moveTo>
                    <a:pt x="714" y="0"/>
                  </a:moveTo>
                  <a:cubicBezTo>
                    <a:pt x="689" y="0"/>
                    <a:pt x="676" y="34"/>
                    <a:pt x="702" y="52"/>
                  </a:cubicBezTo>
                  <a:cubicBezTo>
                    <a:pt x="1037" y="270"/>
                    <a:pt x="784" y="1076"/>
                    <a:pt x="668" y="1343"/>
                  </a:cubicBezTo>
                  <a:cubicBezTo>
                    <a:pt x="531" y="1664"/>
                    <a:pt x="282" y="2218"/>
                    <a:pt x="9" y="2450"/>
                  </a:cubicBezTo>
                  <a:cubicBezTo>
                    <a:pt x="0" y="2458"/>
                    <a:pt x="7" y="2473"/>
                    <a:pt x="18" y="2473"/>
                  </a:cubicBezTo>
                  <a:cubicBezTo>
                    <a:pt x="20" y="2473"/>
                    <a:pt x="23" y="2472"/>
                    <a:pt x="26" y="2470"/>
                  </a:cubicBezTo>
                  <a:cubicBezTo>
                    <a:pt x="428" y="2191"/>
                    <a:pt x="825" y="1470"/>
                    <a:pt x="924" y="998"/>
                  </a:cubicBezTo>
                  <a:cubicBezTo>
                    <a:pt x="975" y="742"/>
                    <a:pt x="1037" y="141"/>
                    <a:pt x="729" y="4"/>
                  </a:cubicBezTo>
                  <a:cubicBezTo>
                    <a:pt x="724" y="1"/>
                    <a:pt x="719" y="0"/>
                    <a:pt x="714"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37" name="Google Shape;1665;p82">
              <a:extLst>
                <a:ext uri="{FF2B5EF4-FFF2-40B4-BE49-F238E27FC236}">
                  <a16:creationId xmlns:a16="http://schemas.microsoft.com/office/drawing/2014/main" id="{10BBB904-5B7A-4B39-9B36-609FAA20CBCC}"/>
                </a:ext>
              </a:extLst>
            </p:cNvPr>
            <p:cNvSpPr/>
            <p:nvPr/>
          </p:nvSpPr>
          <p:spPr>
            <a:xfrm>
              <a:off x="6902891" y="2070022"/>
              <a:ext cx="22768" cy="68141"/>
            </a:xfrm>
            <a:custGeom>
              <a:avLst/>
              <a:gdLst/>
              <a:ahLst/>
              <a:cxnLst/>
              <a:rect l="l" t="t" r="r" b="b"/>
              <a:pathLst>
                <a:path w="702" h="2101" extrusionOk="0">
                  <a:moveTo>
                    <a:pt x="47" y="1"/>
                  </a:moveTo>
                  <a:cubicBezTo>
                    <a:pt x="17" y="1"/>
                    <a:pt x="1" y="45"/>
                    <a:pt x="32" y="68"/>
                  </a:cubicBezTo>
                  <a:cubicBezTo>
                    <a:pt x="401" y="334"/>
                    <a:pt x="541" y="676"/>
                    <a:pt x="551" y="1133"/>
                  </a:cubicBezTo>
                  <a:cubicBezTo>
                    <a:pt x="558" y="1479"/>
                    <a:pt x="439" y="1752"/>
                    <a:pt x="381" y="2080"/>
                  </a:cubicBezTo>
                  <a:cubicBezTo>
                    <a:pt x="378" y="2093"/>
                    <a:pt x="387" y="2101"/>
                    <a:pt x="397" y="2101"/>
                  </a:cubicBezTo>
                  <a:cubicBezTo>
                    <a:pt x="402" y="2101"/>
                    <a:pt x="408" y="2099"/>
                    <a:pt x="412" y="2093"/>
                  </a:cubicBezTo>
                  <a:cubicBezTo>
                    <a:pt x="674" y="1752"/>
                    <a:pt x="702" y="1297"/>
                    <a:pt x="668" y="884"/>
                  </a:cubicBezTo>
                  <a:cubicBezTo>
                    <a:pt x="633" y="461"/>
                    <a:pt x="422" y="208"/>
                    <a:pt x="67" y="6"/>
                  </a:cubicBezTo>
                  <a:cubicBezTo>
                    <a:pt x="60" y="2"/>
                    <a:pt x="53" y="1"/>
                    <a:pt x="47"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38" name="Google Shape;1666;p82">
              <a:extLst>
                <a:ext uri="{FF2B5EF4-FFF2-40B4-BE49-F238E27FC236}">
                  <a16:creationId xmlns:a16="http://schemas.microsoft.com/office/drawing/2014/main" id="{14CD5531-7549-4396-ADAA-91465A242B84}"/>
                </a:ext>
              </a:extLst>
            </p:cNvPr>
            <p:cNvSpPr/>
            <p:nvPr/>
          </p:nvSpPr>
          <p:spPr>
            <a:xfrm>
              <a:off x="6895009" y="2145785"/>
              <a:ext cx="16443" cy="17773"/>
            </a:xfrm>
            <a:custGeom>
              <a:avLst/>
              <a:gdLst/>
              <a:ahLst/>
              <a:cxnLst/>
              <a:rect l="l" t="t" r="r" b="b"/>
              <a:pathLst>
                <a:path w="507" h="548" extrusionOk="0">
                  <a:moveTo>
                    <a:pt x="475" y="0"/>
                  </a:moveTo>
                  <a:cubicBezTo>
                    <a:pt x="469" y="0"/>
                    <a:pt x="464" y="2"/>
                    <a:pt x="460" y="7"/>
                  </a:cubicBezTo>
                  <a:cubicBezTo>
                    <a:pt x="378" y="93"/>
                    <a:pt x="302" y="185"/>
                    <a:pt x="228" y="277"/>
                  </a:cubicBezTo>
                  <a:cubicBezTo>
                    <a:pt x="159" y="355"/>
                    <a:pt x="67" y="421"/>
                    <a:pt x="12" y="506"/>
                  </a:cubicBezTo>
                  <a:cubicBezTo>
                    <a:pt x="0" y="522"/>
                    <a:pt x="16" y="548"/>
                    <a:pt x="36" y="548"/>
                  </a:cubicBezTo>
                  <a:cubicBezTo>
                    <a:pt x="39" y="548"/>
                    <a:pt x="41" y="548"/>
                    <a:pt x="43" y="547"/>
                  </a:cubicBezTo>
                  <a:cubicBezTo>
                    <a:pt x="128" y="513"/>
                    <a:pt x="193" y="424"/>
                    <a:pt x="248" y="355"/>
                  </a:cubicBezTo>
                  <a:cubicBezTo>
                    <a:pt x="327" y="249"/>
                    <a:pt x="405" y="140"/>
                    <a:pt x="491" y="41"/>
                  </a:cubicBezTo>
                  <a:cubicBezTo>
                    <a:pt x="507" y="23"/>
                    <a:pt x="492" y="0"/>
                    <a:pt x="475"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39" name="Google Shape;1667;p82">
              <a:extLst>
                <a:ext uri="{FF2B5EF4-FFF2-40B4-BE49-F238E27FC236}">
                  <a16:creationId xmlns:a16="http://schemas.microsoft.com/office/drawing/2014/main" id="{CCFD4123-24EA-4DA2-AB27-EACFA0EAF096}"/>
                </a:ext>
              </a:extLst>
            </p:cNvPr>
            <p:cNvSpPr/>
            <p:nvPr/>
          </p:nvSpPr>
          <p:spPr>
            <a:xfrm>
              <a:off x="6924199" y="2061233"/>
              <a:ext cx="21730" cy="79265"/>
            </a:xfrm>
            <a:custGeom>
              <a:avLst/>
              <a:gdLst/>
              <a:ahLst/>
              <a:cxnLst/>
              <a:rect l="l" t="t" r="r" b="b"/>
              <a:pathLst>
                <a:path w="670" h="2444" extrusionOk="0">
                  <a:moveTo>
                    <a:pt x="54" y="1"/>
                  </a:moveTo>
                  <a:cubicBezTo>
                    <a:pt x="26" y="1"/>
                    <a:pt x="0" y="34"/>
                    <a:pt x="28" y="59"/>
                  </a:cubicBezTo>
                  <a:cubicBezTo>
                    <a:pt x="670" y="612"/>
                    <a:pt x="513" y="1712"/>
                    <a:pt x="274" y="2426"/>
                  </a:cubicBezTo>
                  <a:cubicBezTo>
                    <a:pt x="271" y="2436"/>
                    <a:pt x="280" y="2444"/>
                    <a:pt x="288" y="2444"/>
                  </a:cubicBezTo>
                  <a:cubicBezTo>
                    <a:pt x="291" y="2444"/>
                    <a:pt x="295" y="2443"/>
                    <a:pt x="297" y="2440"/>
                  </a:cubicBezTo>
                  <a:cubicBezTo>
                    <a:pt x="605" y="2139"/>
                    <a:pt x="611" y="1483"/>
                    <a:pt x="591" y="1097"/>
                  </a:cubicBezTo>
                  <a:cubicBezTo>
                    <a:pt x="567" y="694"/>
                    <a:pt x="397" y="264"/>
                    <a:pt x="75" y="7"/>
                  </a:cubicBezTo>
                  <a:cubicBezTo>
                    <a:pt x="69" y="3"/>
                    <a:pt x="61" y="1"/>
                    <a:pt x="54"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40" name="Google Shape;1668;p82">
              <a:extLst>
                <a:ext uri="{FF2B5EF4-FFF2-40B4-BE49-F238E27FC236}">
                  <a16:creationId xmlns:a16="http://schemas.microsoft.com/office/drawing/2014/main" id="{C9A42CA9-F20F-4B49-9544-E08E978459DD}"/>
                </a:ext>
              </a:extLst>
            </p:cNvPr>
            <p:cNvSpPr/>
            <p:nvPr/>
          </p:nvSpPr>
          <p:spPr>
            <a:xfrm>
              <a:off x="6923194" y="2146175"/>
              <a:ext cx="8432" cy="9989"/>
            </a:xfrm>
            <a:custGeom>
              <a:avLst/>
              <a:gdLst/>
              <a:ahLst/>
              <a:cxnLst/>
              <a:rect l="l" t="t" r="r" b="b"/>
              <a:pathLst>
                <a:path w="260" h="308" extrusionOk="0">
                  <a:moveTo>
                    <a:pt x="246" y="0"/>
                  </a:moveTo>
                  <a:cubicBezTo>
                    <a:pt x="244" y="0"/>
                    <a:pt x="242" y="1"/>
                    <a:pt x="240" y="2"/>
                  </a:cubicBezTo>
                  <a:cubicBezTo>
                    <a:pt x="223" y="19"/>
                    <a:pt x="202" y="32"/>
                    <a:pt x="185" y="53"/>
                  </a:cubicBezTo>
                  <a:cubicBezTo>
                    <a:pt x="164" y="84"/>
                    <a:pt x="168" y="122"/>
                    <a:pt x="147" y="152"/>
                  </a:cubicBezTo>
                  <a:cubicBezTo>
                    <a:pt x="110" y="204"/>
                    <a:pt x="55" y="231"/>
                    <a:pt x="11" y="272"/>
                  </a:cubicBezTo>
                  <a:cubicBezTo>
                    <a:pt x="1" y="282"/>
                    <a:pt x="7" y="306"/>
                    <a:pt x="21" y="306"/>
                  </a:cubicBezTo>
                  <a:cubicBezTo>
                    <a:pt x="26" y="307"/>
                    <a:pt x="31" y="308"/>
                    <a:pt x="37" y="308"/>
                  </a:cubicBezTo>
                  <a:cubicBezTo>
                    <a:pt x="91" y="308"/>
                    <a:pt x="137" y="248"/>
                    <a:pt x="168" y="210"/>
                  </a:cubicBezTo>
                  <a:cubicBezTo>
                    <a:pt x="188" y="187"/>
                    <a:pt x="205" y="163"/>
                    <a:pt x="212" y="132"/>
                  </a:cubicBezTo>
                  <a:cubicBezTo>
                    <a:pt x="219" y="91"/>
                    <a:pt x="233" y="56"/>
                    <a:pt x="257" y="19"/>
                  </a:cubicBezTo>
                  <a:cubicBezTo>
                    <a:pt x="260" y="11"/>
                    <a:pt x="253" y="0"/>
                    <a:pt x="246"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41" name="Google Shape;1669;p82">
              <a:extLst>
                <a:ext uri="{FF2B5EF4-FFF2-40B4-BE49-F238E27FC236}">
                  <a16:creationId xmlns:a16="http://schemas.microsoft.com/office/drawing/2014/main" id="{C666C99D-D8B6-4699-AF52-07B1D2905082}"/>
                </a:ext>
              </a:extLst>
            </p:cNvPr>
            <p:cNvSpPr/>
            <p:nvPr/>
          </p:nvSpPr>
          <p:spPr>
            <a:xfrm>
              <a:off x="6858231" y="1492199"/>
              <a:ext cx="552812" cy="614531"/>
            </a:xfrm>
            <a:custGeom>
              <a:avLst/>
              <a:gdLst/>
              <a:ahLst/>
              <a:cxnLst/>
              <a:rect l="l" t="t" r="r" b="b"/>
              <a:pathLst>
                <a:path w="17045" h="18948" extrusionOk="0">
                  <a:moveTo>
                    <a:pt x="6665" y="0"/>
                  </a:moveTo>
                  <a:cubicBezTo>
                    <a:pt x="6643" y="0"/>
                    <a:pt x="6620" y="0"/>
                    <a:pt x="6598" y="0"/>
                  </a:cubicBezTo>
                  <a:cubicBezTo>
                    <a:pt x="2622" y="38"/>
                    <a:pt x="1802" y="1377"/>
                    <a:pt x="1877" y="5910"/>
                  </a:cubicBezTo>
                  <a:cubicBezTo>
                    <a:pt x="1953" y="10447"/>
                    <a:pt x="1098" y="15947"/>
                    <a:pt x="429" y="17658"/>
                  </a:cubicBezTo>
                  <a:cubicBezTo>
                    <a:pt x="1" y="18750"/>
                    <a:pt x="286" y="18947"/>
                    <a:pt x="548" y="18947"/>
                  </a:cubicBezTo>
                  <a:cubicBezTo>
                    <a:pt x="695" y="18947"/>
                    <a:pt x="835" y="18885"/>
                    <a:pt x="835" y="18885"/>
                  </a:cubicBezTo>
                  <a:cubicBezTo>
                    <a:pt x="835" y="18885"/>
                    <a:pt x="2748" y="17304"/>
                    <a:pt x="4244" y="17304"/>
                  </a:cubicBezTo>
                  <a:cubicBezTo>
                    <a:pt x="4337" y="17304"/>
                    <a:pt x="4429" y="17311"/>
                    <a:pt x="4518" y="17324"/>
                  </a:cubicBezTo>
                  <a:cubicBezTo>
                    <a:pt x="5124" y="17412"/>
                    <a:pt x="6782" y="17724"/>
                    <a:pt x="8649" y="17724"/>
                  </a:cubicBezTo>
                  <a:cubicBezTo>
                    <a:pt x="11476" y="17724"/>
                    <a:pt x="14781" y="17008"/>
                    <a:pt x="15631" y="13716"/>
                  </a:cubicBezTo>
                  <a:cubicBezTo>
                    <a:pt x="17045" y="8254"/>
                    <a:pt x="15631" y="3310"/>
                    <a:pt x="15631" y="3310"/>
                  </a:cubicBezTo>
                  <a:cubicBezTo>
                    <a:pt x="15631" y="3310"/>
                    <a:pt x="10631" y="0"/>
                    <a:pt x="6665" y="0"/>
                  </a:cubicBezTo>
                  <a:close/>
                </a:path>
              </a:pathLst>
            </a:custGeom>
            <a:solidFill>
              <a:srgbClr val="C15D25"/>
            </a:solidFill>
            <a:ln>
              <a:noFill/>
            </a:ln>
          </p:spPr>
          <p:txBody>
            <a:bodyPr spcFirstLastPara="1" wrap="square" lIns="121900" tIns="121900" rIns="121900" bIns="121900" anchor="ctr" anchorCtr="0">
              <a:noAutofit/>
            </a:bodyPr>
            <a:lstStyle/>
            <a:p>
              <a:endParaRPr sz="2400"/>
            </a:p>
          </p:txBody>
        </p:sp>
        <p:sp>
          <p:nvSpPr>
            <p:cNvPr id="42" name="Google Shape;1670;p82">
              <a:extLst>
                <a:ext uri="{FF2B5EF4-FFF2-40B4-BE49-F238E27FC236}">
                  <a16:creationId xmlns:a16="http://schemas.microsoft.com/office/drawing/2014/main" id="{B53AEB03-3B36-4B7D-BBBA-EB9F3F25FB97}"/>
                </a:ext>
              </a:extLst>
            </p:cNvPr>
            <p:cNvSpPr/>
            <p:nvPr/>
          </p:nvSpPr>
          <p:spPr>
            <a:xfrm>
              <a:off x="6856512" y="1473129"/>
              <a:ext cx="235363" cy="253038"/>
            </a:xfrm>
            <a:custGeom>
              <a:avLst/>
              <a:gdLst/>
              <a:ahLst/>
              <a:cxnLst/>
              <a:rect l="l" t="t" r="r" b="b"/>
              <a:pathLst>
                <a:path w="7257" h="7802" extrusionOk="0">
                  <a:moveTo>
                    <a:pt x="6829" y="1"/>
                  </a:moveTo>
                  <a:lnTo>
                    <a:pt x="2648" y="243"/>
                  </a:lnTo>
                  <a:cubicBezTo>
                    <a:pt x="2060" y="664"/>
                    <a:pt x="1219" y="742"/>
                    <a:pt x="800" y="1326"/>
                  </a:cubicBezTo>
                  <a:cubicBezTo>
                    <a:pt x="677" y="1497"/>
                    <a:pt x="601" y="1702"/>
                    <a:pt x="533" y="1904"/>
                  </a:cubicBezTo>
                  <a:cubicBezTo>
                    <a:pt x="287" y="2645"/>
                    <a:pt x="130" y="3414"/>
                    <a:pt x="65" y="4193"/>
                  </a:cubicBezTo>
                  <a:cubicBezTo>
                    <a:pt x="0" y="4958"/>
                    <a:pt x="31" y="5750"/>
                    <a:pt x="349" y="6451"/>
                  </a:cubicBezTo>
                  <a:cubicBezTo>
                    <a:pt x="663" y="7147"/>
                    <a:pt x="1312" y="7731"/>
                    <a:pt x="2077" y="7797"/>
                  </a:cubicBezTo>
                  <a:cubicBezTo>
                    <a:pt x="2118" y="7800"/>
                    <a:pt x="2159" y="7802"/>
                    <a:pt x="2200" y="7802"/>
                  </a:cubicBezTo>
                  <a:cubicBezTo>
                    <a:pt x="2576" y="7802"/>
                    <a:pt x="2959" y="7662"/>
                    <a:pt x="3184" y="7362"/>
                  </a:cubicBezTo>
                  <a:cubicBezTo>
                    <a:pt x="3436" y="7034"/>
                    <a:pt x="3423" y="6501"/>
                    <a:pt x="3095" y="6249"/>
                  </a:cubicBezTo>
                  <a:lnTo>
                    <a:pt x="3095" y="6249"/>
                  </a:lnTo>
                  <a:cubicBezTo>
                    <a:pt x="3183" y="6280"/>
                    <a:pt x="3275" y="6295"/>
                    <a:pt x="3368" y="6295"/>
                  </a:cubicBezTo>
                  <a:cubicBezTo>
                    <a:pt x="3669" y="6295"/>
                    <a:pt x="3972" y="6137"/>
                    <a:pt x="4123" y="5873"/>
                  </a:cubicBezTo>
                  <a:cubicBezTo>
                    <a:pt x="4303" y="5564"/>
                    <a:pt x="4253" y="5141"/>
                    <a:pt x="4017" y="4873"/>
                  </a:cubicBezTo>
                  <a:lnTo>
                    <a:pt x="4017" y="4873"/>
                  </a:lnTo>
                  <a:cubicBezTo>
                    <a:pt x="4058" y="4898"/>
                    <a:pt x="4105" y="4909"/>
                    <a:pt x="4155" y="4909"/>
                  </a:cubicBezTo>
                  <a:cubicBezTo>
                    <a:pt x="4352" y="4909"/>
                    <a:pt x="4583" y="4729"/>
                    <a:pt x="4601" y="4510"/>
                  </a:cubicBezTo>
                  <a:cubicBezTo>
                    <a:pt x="4629" y="4193"/>
                    <a:pt x="4400" y="3919"/>
                    <a:pt x="4185" y="3687"/>
                  </a:cubicBezTo>
                  <a:lnTo>
                    <a:pt x="4185" y="3687"/>
                  </a:lnTo>
                  <a:cubicBezTo>
                    <a:pt x="4302" y="3704"/>
                    <a:pt x="4421" y="3713"/>
                    <a:pt x="4540" y="3713"/>
                  </a:cubicBezTo>
                  <a:cubicBezTo>
                    <a:pt x="5351" y="3713"/>
                    <a:pt x="6160" y="3314"/>
                    <a:pt x="6634" y="2652"/>
                  </a:cubicBezTo>
                  <a:cubicBezTo>
                    <a:pt x="7177" y="1894"/>
                    <a:pt x="7256" y="831"/>
                    <a:pt x="682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3" name="Google Shape;1671;p82">
              <a:extLst>
                <a:ext uri="{FF2B5EF4-FFF2-40B4-BE49-F238E27FC236}">
                  <a16:creationId xmlns:a16="http://schemas.microsoft.com/office/drawing/2014/main" id="{3E69C2EB-D70A-454E-B31A-0BCB32526455}"/>
                </a:ext>
              </a:extLst>
            </p:cNvPr>
            <p:cNvSpPr/>
            <p:nvPr/>
          </p:nvSpPr>
          <p:spPr>
            <a:xfrm>
              <a:off x="6806695" y="1716991"/>
              <a:ext cx="158303" cy="137449"/>
            </a:xfrm>
            <a:custGeom>
              <a:avLst/>
              <a:gdLst/>
              <a:ahLst/>
              <a:cxnLst/>
              <a:rect l="l" t="t" r="r" b="b"/>
              <a:pathLst>
                <a:path w="4881" h="4238" extrusionOk="0">
                  <a:moveTo>
                    <a:pt x="2701" y="0"/>
                  </a:moveTo>
                  <a:cubicBezTo>
                    <a:pt x="2480" y="0"/>
                    <a:pt x="2241" y="41"/>
                    <a:pt x="1980" y="134"/>
                  </a:cubicBezTo>
                  <a:cubicBezTo>
                    <a:pt x="0" y="837"/>
                    <a:pt x="1414" y="4237"/>
                    <a:pt x="3675" y="4237"/>
                  </a:cubicBezTo>
                  <a:cubicBezTo>
                    <a:pt x="3919" y="4237"/>
                    <a:pt x="4172" y="4198"/>
                    <a:pt x="4433" y="4111"/>
                  </a:cubicBezTo>
                  <a:lnTo>
                    <a:pt x="4881" y="2252"/>
                  </a:lnTo>
                  <a:cubicBezTo>
                    <a:pt x="4881" y="2252"/>
                    <a:pt x="4331" y="0"/>
                    <a:pt x="2701" y="0"/>
                  </a:cubicBezTo>
                  <a:close/>
                </a:path>
              </a:pathLst>
            </a:custGeom>
            <a:solidFill>
              <a:srgbClr val="C15D25"/>
            </a:solidFill>
            <a:ln>
              <a:noFill/>
            </a:ln>
          </p:spPr>
          <p:txBody>
            <a:bodyPr spcFirstLastPara="1" wrap="square" lIns="121900" tIns="121900" rIns="121900" bIns="121900" anchor="ctr" anchorCtr="0">
              <a:noAutofit/>
            </a:bodyPr>
            <a:lstStyle/>
            <a:p>
              <a:endParaRPr sz="2400"/>
            </a:p>
          </p:txBody>
        </p:sp>
        <p:sp>
          <p:nvSpPr>
            <p:cNvPr id="44" name="Google Shape;1672;p82">
              <a:extLst>
                <a:ext uri="{FF2B5EF4-FFF2-40B4-BE49-F238E27FC236}">
                  <a16:creationId xmlns:a16="http://schemas.microsoft.com/office/drawing/2014/main" id="{AC3EAE1B-AA1F-4F9E-97CE-D19F6DC7BA4E}"/>
                </a:ext>
              </a:extLst>
            </p:cNvPr>
            <p:cNvSpPr/>
            <p:nvPr/>
          </p:nvSpPr>
          <p:spPr>
            <a:xfrm>
              <a:off x="6834457" y="1713683"/>
              <a:ext cx="130541" cy="141860"/>
            </a:xfrm>
            <a:custGeom>
              <a:avLst/>
              <a:gdLst/>
              <a:ahLst/>
              <a:cxnLst/>
              <a:rect l="l" t="t" r="r" b="b"/>
              <a:pathLst>
                <a:path w="4025" h="4374" extrusionOk="0">
                  <a:moveTo>
                    <a:pt x="1825" y="0"/>
                  </a:moveTo>
                  <a:cubicBezTo>
                    <a:pt x="1585" y="3"/>
                    <a:pt x="1349" y="41"/>
                    <a:pt x="1128" y="120"/>
                  </a:cubicBezTo>
                  <a:cubicBezTo>
                    <a:pt x="902" y="195"/>
                    <a:pt x="684" y="311"/>
                    <a:pt x="506" y="486"/>
                  </a:cubicBezTo>
                  <a:cubicBezTo>
                    <a:pt x="329" y="653"/>
                    <a:pt x="201" y="875"/>
                    <a:pt x="133" y="1107"/>
                  </a:cubicBezTo>
                  <a:cubicBezTo>
                    <a:pt x="1" y="1582"/>
                    <a:pt x="83" y="2070"/>
                    <a:pt x="247" y="2507"/>
                  </a:cubicBezTo>
                  <a:cubicBezTo>
                    <a:pt x="420" y="2942"/>
                    <a:pt x="684" y="3338"/>
                    <a:pt x="1025" y="3655"/>
                  </a:cubicBezTo>
                  <a:cubicBezTo>
                    <a:pt x="1360" y="3973"/>
                    <a:pt x="1776" y="4216"/>
                    <a:pt x="2231" y="4318"/>
                  </a:cubicBezTo>
                  <a:cubicBezTo>
                    <a:pt x="2394" y="4356"/>
                    <a:pt x="2560" y="4373"/>
                    <a:pt x="2725" y="4373"/>
                  </a:cubicBezTo>
                  <a:cubicBezTo>
                    <a:pt x="3018" y="4373"/>
                    <a:pt x="3309" y="4317"/>
                    <a:pt x="3577" y="4213"/>
                  </a:cubicBezTo>
                  <a:lnTo>
                    <a:pt x="3577" y="4213"/>
                  </a:lnTo>
                  <a:lnTo>
                    <a:pt x="3413" y="4250"/>
                  </a:lnTo>
                  <a:lnTo>
                    <a:pt x="3331" y="4267"/>
                  </a:lnTo>
                  <a:lnTo>
                    <a:pt x="3246" y="4277"/>
                  </a:lnTo>
                  <a:lnTo>
                    <a:pt x="3078" y="4298"/>
                  </a:lnTo>
                  <a:lnTo>
                    <a:pt x="2911" y="4305"/>
                  </a:lnTo>
                  <a:cubicBezTo>
                    <a:pt x="2689" y="4301"/>
                    <a:pt x="2467" y="4274"/>
                    <a:pt x="2259" y="4205"/>
                  </a:cubicBezTo>
                  <a:cubicBezTo>
                    <a:pt x="1835" y="4082"/>
                    <a:pt x="1459" y="3833"/>
                    <a:pt x="1152" y="3526"/>
                  </a:cubicBezTo>
                  <a:cubicBezTo>
                    <a:pt x="844" y="3212"/>
                    <a:pt x="602" y="2835"/>
                    <a:pt x="452" y="2429"/>
                  </a:cubicBezTo>
                  <a:cubicBezTo>
                    <a:pt x="304" y="2023"/>
                    <a:pt x="239" y="1575"/>
                    <a:pt x="356" y="1172"/>
                  </a:cubicBezTo>
                  <a:cubicBezTo>
                    <a:pt x="414" y="974"/>
                    <a:pt x="520" y="790"/>
                    <a:pt x="666" y="646"/>
                  </a:cubicBezTo>
                  <a:cubicBezTo>
                    <a:pt x="810" y="499"/>
                    <a:pt x="998" y="400"/>
                    <a:pt x="1196" y="328"/>
                  </a:cubicBezTo>
                  <a:cubicBezTo>
                    <a:pt x="1412" y="249"/>
                    <a:pt x="1639" y="205"/>
                    <a:pt x="1864" y="205"/>
                  </a:cubicBezTo>
                  <a:cubicBezTo>
                    <a:pt x="2064" y="205"/>
                    <a:pt x="2262" y="239"/>
                    <a:pt x="2450" y="314"/>
                  </a:cubicBezTo>
                  <a:cubicBezTo>
                    <a:pt x="2850" y="472"/>
                    <a:pt x="3178" y="790"/>
                    <a:pt x="3430" y="1151"/>
                  </a:cubicBezTo>
                  <a:cubicBezTo>
                    <a:pt x="3686" y="1514"/>
                    <a:pt x="3881" y="1927"/>
                    <a:pt x="4025" y="2354"/>
                  </a:cubicBezTo>
                  <a:cubicBezTo>
                    <a:pt x="3929" y="1910"/>
                    <a:pt x="3758" y="1487"/>
                    <a:pt x="3526" y="1090"/>
                  </a:cubicBezTo>
                  <a:cubicBezTo>
                    <a:pt x="3287" y="704"/>
                    <a:pt x="2959" y="339"/>
                    <a:pt x="2522" y="147"/>
                  </a:cubicBezTo>
                  <a:cubicBezTo>
                    <a:pt x="2303" y="52"/>
                    <a:pt x="2063" y="0"/>
                    <a:pt x="1825" y="0"/>
                  </a:cubicBezTo>
                  <a:close/>
                </a:path>
              </a:pathLst>
            </a:custGeom>
            <a:solidFill>
              <a:srgbClr val="A33D11"/>
            </a:solidFill>
            <a:ln>
              <a:noFill/>
            </a:ln>
          </p:spPr>
          <p:txBody>
            <a:bodyPr spcFirstLastPara="1" wrap="square" lIns="121900" tIns="121900" rIns="121900" bIns="121900" anchor="ctr" anchorCtr="0">
              <a:noAutofit/>
            </a:bodyPr>
            <a:lstStyle/>
            <a:p>
              <a:endParaRPr sz="2400"/>
            </a:p>
          </p:txBody>
        </p:sp>
        <p:sp>
          <p:nvSpPr>
            <p:cNvPr id="45" name="Google Shape;1673;p82">
              <a:extLst>
                <a:ext uri="{FF2B5EF4-FFF2-40B4-BE49-F238E27FC236}">
                  <a16:creationId xmlns:a16="http://schemas.microsoft.com/office/drawing/2014/main" id="{F6065BB3-5D44-4A89-8F4E-E1CF01F84B07}"/>
                </a:ext>
              </a:extLst>
            </p:cNvPr>
            <p:cNvSpPr/>
            <p:nvPr/>
          </p:nvSpPr>
          <p:spPr>
            <a:xfrm>
              <a:off x="7165953" y="1861349"/>
              <a:ext cx="111146" cy="65870"/>
            </a:xfrm>
            <a:custGeom>
              <a:avLst/>
              <a:gdLst/>
              <a:ahLst/>
              <a:cxnLst/>
              <a:rect l="l" t="t" r="r" b="b"/>
              <a:pathLst>
                <a:path w="3427" h="2031" extrusionOk="0">
                  <a:moveTo>
                    <a:pt x="1394" y="899"/>
                  </a:moveTo>
                  <a:cubicBezTo>
                    <a:pt x="1394" y="900"/>
                    <a:pt x="1394" y="900"/>
                    <a:pt x="1393" y="900"/>
                  </a:cubicBezTo>
                  <a:lnTo>
                    <a:pt x="1393" y="900"/>
                  </a:lnTo>
                  <a:cubicBezTo>
                    <a:pt x="1394" y="900"/>
                    <a:pt x="1394" y="899"/>
                    <a:pt x="1394" y="899"/>
                  </a:cubicBezTo>
                  <a:close/>
                  <a:moveTo>
                    <a:pt x="2350" y="1047"/>
                  </a:moveTo>
                  <a:cubicBezTo>
                    <a:pt x="2350" y="1047"/>
                    <a:pt x="2349" y="1049"/>
                    <a:pt x="2348" y="1053"/>
                  </a:cubicBezTo>
                  <a:lnTo>
                    <a:pt x="2348" y="1053"/>
                  </a:lnTo>
                  <a:cubicBezTo>
                    <a:pt x="2348" y="1051"/>
                    <a:pt x="2348" y="1050"/>
                    <a:pt x="2347" y="1049"/>
                  </a:cubicBezTo>
                  <a:cubicBezTo>
                    <a:pt x="2349" y="1048"/>
                    <a:pt x="2350" y="1047"/>
                    <a:pt x="2350" y="1047"/>
                  </a:cubicBezTo>
                  <a:close/>
                  <a:moveTo>
                    <a:pt x="2309" y="1086"/>
                  </a:moveTo>
                  <a:cubicBezTo>
                    <a:pt x="2309" y="1086"/>
                    <a:pt x="2309" y="1086"/>
                    <a:pt x="2309" y="1086"/>
                  </a:cubicBezTo>
                  <a:lnTo>
                    <a:pt x="2309" y="1086"/>
                  </a:lnTo>
                  <a:cubicBezTo>
                    <a:pt x="2309" y="1086"/>
                    <a:pt x="2308" y="1086"/>
                    <a:pt x="2308" y="1086"/>
                  </a:cubicBezTo>
                  <a:cubicBezTo>
                    <a:pt x="2308" y="1086"/>
                    <a:pt x="2308" y="1086"/>
                    <a:pt x="2309" y="1086"/>
                  </a:cubicBezTo>
                  <a:close/>
                  <a:moveTo>
                    <a:pt x="1351" y="937"/>
                  </a:moveTo>
                  <a:cubicBezTo>
                    <a:pt x="1348" y="987"/>
                    <a:pt x="1326" y="1049"/>
                    <a:pt x="1295" y="1098"/>
                  </a:cubicBezTo>
                  <a:cubicBezTo>
                    <a:pt x="1294" y="1099"/>
                    <a:pt x="1294" y="1100"/>
                    <a:pt x="1293" y="1101"/>
                  </a:cubicBezTo>
                  <a:lnTo>
                    <a:pt x="1293" y="1101"/>
                  </a:lnTo>
                  <a:cubicBezTo>
                    <a:pt x="1295" y="1044"/>
                    <a:pt x="1308" y="991"/>
                    <a:pt x="1340" y="954"/>
                  </a:cubicBezTo>
                  <a:cubicBezTo>
                    <a:pt x="1343" y="948"/>
                    <a:pt x="1347" y="942"/>
                    <a:pt x="1351" y="937"/>
                  </a:cubicBezTo>
                  <a:close/>
                  <a:moveTo>
                    <a:pt x="2363" y="1119"/>
                  </a:moveTo>
                  <a:cubicBezTo>
                    <a:pt x="2392" y="1147"/>
                    <a:pt x="2417" y="1187"/>
                    <a:pt x="2426" y="1224"/>
                  </a:cubicBezTo>
                  <a:cubicBezTo>
                    <a:pt x="2430" y="1238"/>
                    <a:pt x="2432" y="1253"/>
                    <a:pt x="2432" y="1268"/>
                  </a:cubicBezTo>
                  <a:lnTo>
                    <a:pt x="2432" y="1268"/>
                  </a:lnTo>
                  <a:cubicBezTo>
                    <a:pt x="2411" y="1230"/>
                    <a:pt x="2391" y="1191"/>
                    <a:pt x="2374" y="1152"/>
                  </a:cubicBezTo>
                  <a:cubicBezTo>
                    <a:pt x="2370" y="1141"/>
                    <a:pt x="2366" y="1130"/>
                    <a:pt x="2363" y="1119"/>
                  </a:cubicBezTo>
                  <a:close/>
                  <a:moveTo>
                    <a:pt x="995" y="1"/>
                  </a:moveTo>
                  <a:lnTo>
                    <a:pt x="995" y="1"/>
                  </a:lnTo>
                  <a:cubicBezTo>
                    <a:pt x="823" y="93"/>
                    <a:pt x="656" y="196"/>
                    <a:pt x="499" y="316"/>
                  </a:cubicBezTo>
                  <a:cubicBezTo>
                    <a:pt x="345" y="435"/>
                    <a:pt x="188" y="562"/>
                    <a:pt x="82" y="746"/>
                  </a:cubicBezTo>
                  <a:cubicBezTo>
                    <a:pt x="35" y="838"/>
                    <a:pt x="0" y="961"/>
                    <a:pt x="48" y="1081"/>
                  </a:cubicBezTo>
                  <a:cubicBezTo>
                    <a:pt x="93" y="1193"/>
                    <a:pt x="188" y="1268"/>
                    <a:pt x="281" y="1320"/>
                  </a:cubicBezTo>
                  <a:cubicBezTo>
                    <a:pt x="376" y="1371"/>
                    <a:pt x="475" y="1402"/>
                    <a:pt x="571" y="1429"/>
                  </a:cubicBezTo>
                  <a:cubicBezTo>
                    <a:pt x="673" y="1453"/>
                    <a:pt x="766" y="1470"/>
                    <a:pt x="875" y="1480"/>
                  </a:cubicBezTo>
                  <a:cubicBezTo>
                    <a:pt x="893" y="1481"/>
                    <a:pt x="911" y="1482"/>
                    <a:pt x="930" y="1482"/>
                  </a:cubicBezTo>
                  <a:cubicBezTo>
                    <a:pt x="1005" y="1482"/>
                    <a:pt x="1081" y="1471"/>
                    <a:pt x="1154" y="1447"/>
                  </a:cubicBezTo>
                  <a:lnTo>
                    <a:pt x="1154" y="1447"/>
                  </a:lnTo>
                  <a:cubicBezTo>
                    <a:pt x="1162" y="1463"/>
                    <a:pt x="1170" y="1479"/>
                    <a:pt x="1179" y="1494"/>
                  </a:cubicBezTo>
                  <a:cubicBezTo>
                    <a:pt x="1230" y="1593"/>
                    <a:pt x="1309" y="1675"/>
                    <a:pt x="1391" y="1750"/>
                  </a:cubicBezTo>
                  <a:cubicBezTo>
                    <a:pt x="1479" y="1815"/>
                    <a:pt x="1575" y="1880"/>
                    <a:pt x="1692" y="1907"/>
                  </a:cubicBezTo>
                  <a:cubicBezTo>
                    <a:pt x="1746" y="1924"/>
                    <a:pt x="1804" y="1924"/>
                    <a:pt x="1862" y="1931"/>
                  </a:cubicBezTo>
                  <a:cubicBezTo>
                    <a:pt x="1920" y="1931"/>
                    <a:pt x="1978" y="1924"/>
                    <a:pt x="2033" y="1914"/>
                  </a:cubicBezTo>
                  <a:cubicBezTo>
                    <a:pt x="2088" y="1894"/>
                    <a:pt x="2146" y="1883"/>
                    <a:pt x="2193" y="1856"/>
                  </a:cubicBezTo>
                  <a:cubicBezTo>
                    <a:pt x="2242" y="1825"/>
                    <a:pt x="2296" y="1801"/>
                    <a:pt x="2337" y="1771"/>
                  </a:cubicBezTo>
                  <a:cubicBezTo>
                    <a:pt x="2384" y="1737"/>
                    <a:pt x="2432" y="1699"/>
                    <a:pt x="2476" y="1655"/>
                  </a:cubicBezTo>
                  <a:lnTo>
                    <a:pt x="2476" y="1655"/>
                  </a:lnTo>
                  <a:cubicBezTo>
                    <a:pt x="2499" y="1681"/>
                    <a:pt x="2524" y="1706"/>
                    <a:pt x="2549" y="1730"/>
                  </a:cubicBezTo>
                  <a:cubicBezTo>
                    <a:pt x="2620" y="1801"/>
                    <a:pt x="2702" y="1866"/>
                    <a:pt x="2791" y="1924"/>
                  </a:cubicBezTo>
                  <a:cubicBezTo>
                    <a:pt x="2880" y="1979"/>
                    <a:pt x="2983" y="2023"/>
                    <a:pt x="3103" y="2030"/>
                  </a:cubicBezTo>
                  <a:cubicBezTo>
                    <a:pt x="3113" y="2030"/>
                    <a:pt x="3125" y="2031"/>
                    <a:pt x="3136" y="2031"/>
                  </a:cubicBezTo>
                  <a:cubicBezTo>
                    <a:pt x="3154" y="2031"/>
                    <a:pt x="3172" y="2029"/>
                    <a:pt x="3191" y="2023"/>
                  </a:cubicBezTo>
                  <a:cubicBezTo>
                    <a:pt x="3218" y="2017"/>
                    <a:pt x="3246" y="2017"/>
                    <a:pt x="3280" y="1996"/>
                  </a:cubicBezTo>
                  <a:cubicBezTo>
                    <a:pt x="3344" y="1965"/>
                    <a:pt x="3385" y="1897"/>
                    <a:pt x="3399" y="1842"/>
                  </a:cubicBezTo>
                  <a:cubicBezTo>
                    <a:pt x="3426" y="1723"/>
                    <a:pt x="3406" y="1620"/>
                    <a:pt x="3389" y="1521"/>
                  </a:cubicBezTo>
                  <a:cubicBezTo>
                    <a:pt x="3341" y="1327"/>
                    <a:pt x="3266" y="1142"/>
                    <a:pt x="3188" y="964"/>
                  </a:cubicBezTo>
                  <a:cubicBezTo>
                    <a:pt x="3106" y="787"/>
                    <a:pt x="3013" y="612"/>
                    <a:pt x="2914" y="445"/>
                  </a:cubicBezTo>
                  <a:lnTo>
                    <a:pt x="2914" y="445"/>
                  </a:lnTo>
                  <a:cubicBezTo>
                    <a:pt x="3065" y="803"/>
                    <a:pt x="3218" y="1169"/>
                    <a:pt x="3276" y="1541"/>
                  </a:cubicBezTo>
                  <a:cubicBezTo>
                    <a:pt x="3287" y="1634"/>
                    <a:pt x="3297" y="1730"/>
                    <a:pt x="3270" y="1801"/>
                  </a:cubicBezTo>
                  <a:cubicBezTo>
                    <a:pt x="3259" y="1839"/>
                    <a:pt x="3239" y="1859"/>
                    <a:pt x="3215" y="1869"/>
                  </a:cubicBezTo>
                  <a:cubicBezTo>
                    <a:pt x="3208" y="1877"/>
                    <a:pt x="3185" y="1877"/>
                    <a:pt x="3167" y="1880"/>
                  </a:cubicBezTo>
                  <a:cubicBezTo>
                    <a:pt x="3162" y="1881"/>
                    <a:pt x="3155" y="1881"/>
                    <a:pt x="3149" y="1881"/>
                  </a:cubicBezTo>
                  <a:cubicBezTo>
                    <a:pt x="3136" y="1881"/>
                    <a:pt x="3123" y="1880"/>
                    <a:pt x="3109" y="1880"/>
                  </a:cubicBezTo>
                  <a:cubicBezTo>
                    <a:pt x="2955" y="1859"/>
                    <a:pt x="2802" y="1736"/>
                    <a:pt x="2679" y="1603"/>
                  </a:cubicBezTo>
                  <a:cubicBezTo>
                    <a:pt x="2648" y="1571"/>
                    <a:pt x="2619" y="1538"/>
                    <a:pt x="2592" y="1504"/>
                  </a:cubicBezTo>
                  <a:lnTo>
                    <a:pt x="2592" y="1504"/>
                  </a:lnTo>
                  <a:cubicBezTo>
                    <a:pt x="2645" y="1410"/>
                    <a:pt x="2672" y="1283"/>
                    <a:pt x="2638" y="1169"/>
                  </a:cubicBezTo>
                  <a:cubicBezTo>
                    <a:pt x="2597" y="1043"/>
                    <a:pt x="2518" y="937"/>
                    <a:pt x="2378" y="885"/>
                  </a:cubicBezTo>
                  <a:cubicBezTo>
                    <a:pt x="2358" y="880"/>
                    <a:pt x="2336" y="874"/>
                    <a:pt x="2310" y="874"/>
                  </a:cubicBezTo>
                  <a:cubicBezTo>
                    <a:pt x="2285" y="874"/>
                    <a:pt x="2257" y="880"/>
                    <a:pt x="2224" y="896"/>
                  </a:cubicBezTo>
                  <a:cubicBezTo>
                    <a:pt x="2193" y="913"/>
                    <a:pt x="2166" y="944"/>
                    <a:pt x="2156" y="972"/>
                  </a:cubicBezTo>
                  <a:cubicBezTo>
                    <a:pt x="2142" y="1002"/>
                    <a:pt x="2142" y="1026"/>
                    <a:pt x="2142" y="1049"/>
                  </a:cubicBezTo>
                  <a:cubicBezTo>
                    <a:pt x="2146" y="1122"/>
                    <a:pt x="2166" y="1180"/>
                    <a:pt x="2187" y="1227"/>
                  </a:cubicBezTo>
                  <a:cubicBezTo>
                    <a:pt x="2228" y="1322"/>
                    <a:pt x="2277" y="1402"/>
                    <a:pt x="2333" y="1478"/>
                  </a:cubicBezTo>
                  <a:lnTo>
                    <a:pt x="2333" y="1478"/>
                  </a:lnTo>
                  <a:cubicBezTo>
                    <a:pt x="2297" y="1517"/>
                    <a:pt x="2254" y="1554"/>
                    <a:pt x="2207" y="1586"/>
                  </a:cubicBezTo>
                  <a:cubicBezTo>
                    <a:pt x="2102" y="1656"/>
                    <a:pt x="1988" y="1701"/>
                    <a:pt x="1874" y="1701"/>
                  </a:cubicBezTo>
                  <a:cubicBezTo>
                    <a:pt x="1833" y="1701"/>
                    <a:pt x="1791" y="1695"/>
                    <a:pt x="1750" y="1682"/>
                  </a:cubicBezTo>
                  <a:cubicBezTo>
                    <a:pt x="1674" y="1664"/>
                    <a:pt x="1602" y="1620"/>
                    <a:pt x="1537" y="1572"/>
                  </a:cubicBezTo>
                  <a:cubicBezTo>
                    <a:pt x="1476" y="1514"/>
                    <a:pt x="1414" y="1456"/>
                    <a:pt x="1377" y="1381"/>
                  </a:cubicBezTo>
                  <a:cubicBezTo>
                    <a:pt x="1368" y="1367"/>
                    <a:pt x="1360" y="1353"/>
                    <a:pt x="1352" y="1338"/>
                  </a:cubicBezTo>
                  <a:lnTo>
                    <a:pt x="1352" y="1338"/>
                  </a:lnTo>
                  <a:cubicBezTo>
                    <a:pt x="1397" y="1300"/>
                    <a:pt x="1437" y="1257"/>
                    <a:pt x="1469" y="1207"/>
                  </a:cubicBezTo>
                  <a:cubicBezTo>
                    <a:pt x="1531" y="1108"/>
                    <a:pt x="1575" y="999"/>
                    <a:pt x="1561" y="858"/>
                  </a:cubicBezTo>
                  <a:cubicBezTo>
                    <a:pt x="1555" y="824"/>
                    <a:pt x="1545" y="780"/>
                    <a:pt x="1504" y="735"/>
                  </a:cubicBezTo>
                  <a:cubicBezTo>
                    <a:pt x="1483" y="712"/>
                    <a:pt x="1449" y="691"/>
                    <a:pt x="1418" y="688"/>
                  </a:cubicBezTo>
                  <a:cubicBezTo>
                    <a:pt x="1404" y="684"/>
                    <a:pt x="1392" y="682"/>
                    <a:pt x="1380" y="682"/>
                  </a:cubicBezTo>
                  <a:cubicBezTo>
                    <a:pt x="1361" y="682"/>
                    <a:pt x="1343" y="687"/>
                    <a:pt x="1326" y="691"/>
                  </a:cubicBezTo>
                  <a:cubicBezTo>
                    <a:pt x="1282" y="708"/>
                    <a:pt x="1250" y="729"/>
                    <a:pt x="1227" y="753"/>
                  </a:cubicBezTo>
                  <a:cubicBezTo>
                    <a:pt x="1203" y="773"/>
                    <a:pt x="1182" y="790"/>
                    <a:pt x="1162" y="821"/>
                  </a:cubicBezTo>
                  <a:cubicBezTo>
                    <a:pt x="1077" y="923"/>
                    <a:pt x="1059" y="1060"/>
                    <a:pt x="1073" y="1176"/>
                  </a:cubicBezTo>
                  <a:cubicBezTo>
                    <a:pt x="1076" y="1207"/>
                    <a:pt x="1081" y="1237"/>
                    <a:pt x="1087" y="1266"/>
                  </a:cubicBezTo>
                  <a:lnTo>
                    <a:pt x="1087" y="1266"/>
                  </a:lnTo>
                  <a:cubicBezTo>
                    <a:pt x="1028" y="1288"/>
                    <a:pt x="962" y="1300"/>
                    <a:pt x="893" y="1300"/>
                  </a:cubicBezTo>
                  <a:cubicBezTo>
                    <a:pt x="889" y="1300"/>
                    <a:pt x="885" y="1300"/>
                    <a:pt x="881" y="1299"/>
                  </a:cubicBezTo>
                  <a:cubicBezTo>
                    <a:pt x="704" y="1289"/>
                    <a:pt x="509" y="1254"/>
                    <a:pt x="352" y="1183"/>
                  </a:cubicBezTo>
                  <a:cubicBezTo>
                    <a:pt x="274" y="1145"/>
                    <a:pt x="202" y="1095"/>
                    <a:pt x="171" y="1026"/>
                  </a:cubicBezTo>
                  <a:cubicBezTo>
                    <a:pt x="140" y="961"/>
                    <a:pt x="151" y="879"/>
                    <a:pt x="185" y="797"/>
                  </a:cubicBezTo>
                  <a:cubicBezTo>
                    <a:pt x="260" y="633"/>
                    <a:pt x="400" y="489"/>
                    <a:pt x="540" y="363"/>
                  </a:cubicBezTo>
                  <a:cubicBezTo>
                    <a:pt x="684" y="234"/>
                    <a:pt x="837" y="114"/>
                    <a:pt x="995" y="1"/>
                  </a:cubicBezTo>
                  <a:close/>
                </a:path>
              </a:pathLst>
            </a:custGeom>
            <a:solidFill>
              <a:srgbClr val="A33D11"/>
            </a:solidFill>
            <a:ln>
              <a:noFill/>
            </a:ln>
          </p:spPr>
          <p:txBody>
            <a:bodyPr spcFirstLastPara="1" wrap="square" lIns="121900" tIns="121900" rIns="121900" bIns="121900" anchor="ctr" anchorCtr="0">
              <a:noAutofit/>
            </a:bodyPr>
            <a:lstStyle/>
            <a:p>
              <a:endParaRPr sz="2400"/>
            </a:p>
          </p:txBody>
        </p:sp>
        <p:sp>
          <p:nvSpPr>
            <p:cNvPr id="46" name="Google Shape;1674;p82">
              <a:extLst>
                <a:ext uri="{FF2B5EF4-FFF2-40B4-BE49-F238E27FC236}">
                  <a16:creationId xmlns:a16="http://schemas.microsoft.com/office/drawing/2014/main" id="{003074F9-FF36-45AF-B8A0-4134131CCA36}"/>
                </a:ext>
              </a:extLst>
            </p:cNvPr>
            <p:cNvSpPr/>
            <p:nvPr/>
          </p:nvSpPr>
          <p:spPr>
            <a:xfrm>
              <a:off x="7037325" y="1852625"/>
              <a:ext cx="139849" cy="111406"/>
            </a:xfrm>
            <a:custGeom>
              <a:avLst/>
              <a:gdLst/>
              <a:ahLst/>
              <a:cxnLst/>
              <a:rect l="l" t="t" r="r" b="b"/>
              <a:pathLst>
                <a:path w="4312" h="3435" extrusionOk="0">
                  <a:moveTo>
                    <a:pt x="0" y="0"/>
                  </a:moveTo>
                  <a:lnTo>
                    <a:pt x="0" y="0"/>
                  </a:lnTo>
                  <a:cubicBezTo>
                    <a:pt x="79" y="232"/>
                    <a:pt x="168" y="462"/>
                    <a:pt x="256" y="694"/>
                  </a:cubicBezTo>
                  <a:cubicBezTo>
                    <a:pt x="369" y="913"/>
                    <a:pt x="472" y="1138"/>
                    <a:pt x="601" y="1350"/>
                  </a:cubicBezTo>
                  <a:cubicBezTo>
                    <a:pt x="669" y="1452"/>
                    <a:pt x="738" y="1558"/>
                    <a:pt x="806" y="1660"/>
                  </a:cubicBezTo>
                  <a:cubicBezTo>
                    <a:pt x="874" y="1766"/>
                    <a:pt x="953" y="1862"/>
                    <a:pt x="1035" y="1958"/>
                  </a:cubicBezTo>
                  <a:cubicBezTo>
                    <a:pt x="1117" y="2050"/>
                    <a:pt x="1192" y="2149"/>
                    <a:pt x="1281" y="2237"/>
                  </a:cubicBezTo>
                  <a:lnTo>
                    <a:pt x="1555" y="2497"/>
                  </a:lnTo>
                  <a:cubicBezTo>
                    <a:pt x="1934" y="2822"/>
                    <a:pt x="2367" y="3092"/>
                    <a:pt x="2842" y="3252"/>
                  </a:cubicBezTo>
                  <a:cubicBezTo>
                    <a:pt x="3177" y="3366"/>
                    <a:pt x="3528" y="3434"/>
                    <a:pt x="3875" y="3434"/>
                  </a:cubicBezTo>
                  <a:cubicBezTo>
                    <a:pt x="4022" y="3434"/>
                    <a:pt x="4167" y="3422"/>
                    <a:pt x="4311" y="3396"/>
                  </a:cubicBezTo>
                  <a:cubicBezTo>
                    <a:pt x="3823" y="3385"/>
                    <a:pt x="3348" y="3266"/>
                    <a:pt x="2908" y="3081"/>
                  </a:cubicBezTo>
                  <a:cubicBezTo>
                    <a:pt x="2470" y="2893"/>
                    <a:pt x="2067" y="2634"/>
                    <a:pt x="1705" y="2323"/>
                  </a:cubicBezTo>
                  <a:lnTo>
                    <a:pt x="1445" y="2077"/>
                  </a:lnTo>
                  <a:cubicBezTo>
                    <a:pt x="1356" y="1995"/>
                    <a:pt x="1284" y="1900"/>
                    <a:pt x="1202" y="1814"/>
                  </a:cubicBezTo>
                  <a:cubicBezTo>
                    <a:pt x="1032" y="1643"/>
                    <a:pt x="906" y="1438"/>
                    <a:pt x="756" y="1250"/>
                  </a:cubicBezTo>
                  <a:cubicBezTo>
                    <a:pt x="715" y="1203"/>
                    <a:pt x="683" y="1151"/>
                    <a:pt x="653" y="1100"/>
                  </a:cubicBezTo>
                  <a:lnTo>
                    <a:pt x="557" y="946"/>
                  </a:lnTo>
                  <a:lnTo>
                    <a:pt x="359" y="642"/>
                  </a:lnTo>
                  <a:cubicBezTo>
                    <a:pt x="243" y="427"/>
                    <a:pt x="127" y="212"/>
                    <a:pt x="0" y="0"/>
                  </a:cubicBezTo>
                  <a:close/>
                </a:path>
              </a:pathLst>
            </a:custGeom>
            <a:solidFill>
              <a:srgbClr val="A33D11"/>
            </a:solidFill>
            <a:ln>
              <a:noFill/>
            </a:ln>
          </p:spPr>
          <p:txBody>
            <a:bodyPr spcFirstLastPara="1" wrap="square" lIns="121900" tIns="121900" rIns="121900" bIns="121900" anchor="ctr" anchorCtr="0">
              <a:noAutofit/>
            </a:bodyPr>
            <a:lstStyle/>
            <a:p>
              <a:endParaRPr sz="2400"/>
            </a:p>
          </p:txBody>
        </p:sp>
        <p:sp>
          <p:nvSpPr>
            <p:cNvPr id="47" name="Google Shape;1675;p82">
              <a:extLst>
                <a:ext uri="{FF2B5EF4-FFF2-40B4-BE49-F238E27FC236}">
                  <a16:creationId xmlns:a16="http://schemas.microsoft.com/office/drawing/2014/main" id="{6E657ECD-D72F-4245-B64F-DDBEC6B61B00}"/>
                </a:ext>
              </a:extLst>
            </p:cNvPr>
            <p:cNvSpPr/>
            <p:nvPr/>
          </p:nvSpPr>
          <p:spPr>
            <a:xfrm>
              <a:off x="6874350" y="1762300"/>
              <a:ext cx="72584" cy="62887"/>
            </a:xfrm>
            <a:custGeom>
              <a:avLst/>
              <a:gdLst/>
              <a:ahLst/>
              <a:cxnLst/>
              <a:rect l="l" t="t" r="r" b="b"/>
              <a:pathLst>
                <a:path w="2238" h="1939" extrusionOk="0">
                  <a:moveTo>
                    <a:pt x="195" y="1"/>
                  </a:moveTo>
                  <a:cubicBezTo>
                    <a:pt x="130" y="1"/>
                    <a:pt x="65" y="5"/>
                    <a:pt x="0" y="15"/>
                  </a:cubicBezTo>
                  <a:cubicBezTo>
                    <a:pt x="212" y="45"/>
                    <a:pt x="414" y="100"/>
                    <a:pt x="605" y="179"/>
                  </a:cubicBezTo>
                  <a:cubicBezTo>
                    <a:pt x="792" y="257"/>
                    <a:pt x="974" y="352"/>
                    <a:pt x="1134" y="475"/>
                  </a:cubicBezTo>
                  <a:cubicBezTo>
                    <a:pt x="1295" y="598"/>
                    <a:pt x="1442" y="735"/>
                    <a:pt x="1565" y="896"/>
                  </a:cubicBezTo>
                  <a:cubicBezTo>
                    <a:pt x="1631" y="977"/>
                    <a:pt x="1690" y="1064"/>
                    <a:pt x="1745" y="1155"/>
                  </a:cubicBezTo>
                  <a:lnTo>
                    <a:pt x="1745" y="1155"/>
                  </a:lnTo>
                  <a:cubicBezTo>
                    <a:pt x="1689" y="1139"/>
                    <a:pt x="1632" y="1126"/>
                    <a:pt x="1575" y="1115"/>
                  </a:cubicBezTo>
                  <a:cubicBezTo>
                    <a:pt x="1497" y="1098"/>
                    <a:pt x="1415" y="1084"/>
                    <a:pt x="1325" y="1084"/>
                  </a:cubicBezTo>
                  <a:cubicBezTo>
                    <a:pt x="1243" y="1087"/>
                    <a:pt x="1144" y="1087"/>
                    <a:pt x="1049" y="1169"/>
                  </a:cubicBezTo>
                  <a:cubicBezTo>
                    <a:pt x="1001" y="1210"/>
                    <a:pt x="980" y="1282"/>
                    <a:pt x="988" y="1333"/>
                  </a:cubicBezTo>
                  <a:cubicBezTo>
                    <a:pt x="988" y="1388"/>
                    <a:pt x="1008" y="1432"/>
                    <a:pt x="1025" y="1470"/>
                  </a:cubicBezTo>
                  <a:cubicBezTo>
                    <a:pt x="1066" y="1552"/>
                    <a:pt x="1120" y="1613"/>
                    <a:pt x="1179" y="1668"/>
                  </a:cubicBezTo>
                  <a:cubicBezTo>
                    <a:pt x="1292" y="1781"/>
                    <a:pt x="1425" y="1866"/>
                    <a:pt x="1565" y="1938"/>
                  </a:cubicBezTo>
                  <a:cubicBezTo>
                    <a:pt x="1448" y="1832"/>
                    <a:pt x="1339" y="1726"/>
                    <a:pt x="1254" y="1603"/>
                  </a:cubicBezTo>
                  <a:cubicBezTo>
                    <a:pt x="1210" y="1545"/>
                    <a:pt x="1172" y="1480"/>
                    <a:pt x="1152" y="1418"/>
                  </a:cubicBezTo>
                  <a:cubicBezTo>
                    <a:pt x="1141" y="1388"/>
                    <a:pt x="1134" y="1357"/>
                    <a:pt x="1138" y="1333"/>
                  </a:cubicBezTo>
                  <a:cubicBezTo>
                    <a:pt x="1141" y="1309"/>
                    <a:pt x="1148" y="1299"/>
                    <a:pt x="1158" y="1292"/>
                  </a:cubicBezTo>
                  <a:cubicBezTo>
                    <a:pt x="1178" y="1277"/>
                    <a:pt x="1222" y="1269"/>
                    <a:pt x="1271" y="1269"/>
                  </a:cubicBezTo>
                  <a:cubicBezTo>
                    <a:pt x="1286" y="1269"/>
                    <a:pt x="1303" y="1270"/>
                    <a:pt x="1319" y="1272"/>
                  </a:cubicBezTo>
                  <a:cubicBezTo>
                    <a:pt x="1387" y="1279"/>
                    <a:pt x="1459" y="1292"/>
                    <a:pt x="1527" y="1313"/>
                  </a:cubicBezTo>
                  <a:cubicBezTo>
                    <a:pt x="1667" y="1350"/>
                    <a:pt x="1807" y="1405"/>
                    <a:pt x="1948" y="1463"/>
                  </a:cubicBezTo>
                  <a:lnTo>
                    <a:pt x="2238" y="1579"/>
                  </a:lnTo>
                  <a:lnTo>
                    <a:pt x="2091" y="1309"/>
                  </a:lnTo>
                  <a:cubicBezTo>
                    <a:pt x="2039" y="1213"/>
                    <a:pt x="1992" y="1111"/>
                    <a:pt x="1934" y="1019"/>
                  </a:cubicBezTo>
                  <a:cubicBezTo>
                    <a:pt x="1872" y="930"/>
                    <a:pt x="1814" y="835"/>
                    <a:pt x="1739" y="753"/>
                  </a:cubicBezTo>
                  <a:cubicBezTo>
                    <a:pt x="1602" y="578"/>
                    <a:pt x="1428" y="439"/>
                    <a:pt x="1243" y="316"/>
                  </a:cubicBezTo>
                  <a:cubicBezTo>
                    <a:pt x="1059" y="196"/>
                    <a:pt x="854" y="111"/>
                    <a:pt x="642" y="59"/>
                  </a:cubicBezTo>
                  <a:cubicBezTo>
                    <a:pt x="495" y="24"/>
                    <a:pt x="344" y="1"/>
                    <a:pt x="195" y="1"/>
                  </a:cubicBezTo>
                  <a:close/>
                </a:path>
              </a:pathLst>
            </a:custGeom>
            <a:solidFill>
              <a:srgbClr val="A33D11"/>
            </a:solidFill>
            <a:ln>
              <a:noFill/>
            </a:ln>
          </p:spPr>
          <p:txBody>
            <a:bodyPr spcFirstLastPara="1" wrap="square" lIns="121900" tIns="121900" rIns="121900" bIns="121900" anchor="ctr" anchorCtr="0">
              <a:noAutofit/>
            </a:bodyPr>
            <a:lstStyle/>
            <a:p>
              <a:endParaRPr sz="2400"/>
            </a:p>
          </p:txBody>
        </p:sp>
        <p:sp>
          <p:nvSpPr>
            <p:cNvPr id="48" name="Google Shape;1676;p82">
              <a:extLst>
                <a:ext uri="{FF2B5EF4-FFF2-40B4-BE49-F238E27FC236}">
                  <a16:creationId xmlns:a16="http://schemas.microsoft.com/office/drawing/2014/main" id="{2295553C-622C-4539-95A1-D8581770E226}"/>
                </a:ext>
              </a:extLst>
            </p:cNvPr>
            <p:cNvSpPr/>
            <p:nvPr/>
          </p:nvSpPr>
          <p:spPr>
            <a:xfrm>
              <a:off x="7196083" y="1772419"/>
              <a:ext cx="27049" cy="38108"/>
            </a:xfrm>
            <a:custGeom>
              <a:avLst/>
              <a:gdLst/>
              <a:ahLst/>
              <a:cxnLst/>
              <a:rect l="l" t="t" r="r" b="b"/>
              <a:pathLst>
                <a:path w="834" h="1175" extrusionOk="0">
                  <a:moveTo>
                    <a:pt x="467" y="1"/>
                  </a:moveTo>
                  <a:cubicBezTo>
                    <a:pt x="274" y="1"/>
                    <a:pt x="90" y="231"/>
                    <a:pt x="45" y="532"/>
                  </a:cubicBezTo>
                  <a:cubicBezTo>
                    <a:pt x="1" y="857"/>
                    <a:pt x="127" y="1141"/>
                    <a:pt x="332" y="1172"/>
                  </a:cubicBezTo>
                  <a:cubicBezTo>
                    <a:pt x="344" y="1174"/>
                    <a:pt x="356" y="1175"/>
                    <a:pt x="367" y="1175"/>
                  </a:cubicBezTo>
                  <a:cubicBezTo>
                    <a:pt x="560" y="1175"/>
                    <a:pt x="741" y="944"/>
                    <a:pt x="786" y="642"/>
                  </a:cubicBezTo>
                  <a:cubicBezTo>
                    <a:pt x="834" y="318"/>
                    <a:pt x="708" y="34"/>
                    <a:pt x="503" y="4"/>
                  </a:cubicBezTo>
                  <a:cubicBezTo>
                    <a:pt x="491" y="2"/>
                    <a:pt x="479" y="1"/>
                    <a:pt x="46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9" name="Google Shape;1677;p82">
              <a:extLst>
                <a:ext uri="{FF2B5EF4-FFF2-40B4-BE49-F238E27FC236}">
                  <a16:creationId xmlns:a16="http://schemas.microsoft.com/office/drawing/2014/main" id="{6614A285-BC6F-4D12-A6DD-BDD1963C0061}"/>
                </a:ext>
              </a:extLst>
            </p:cNvPr>
            <p:cNvSpPr/>
            <p:nvPr/>
          </p:nvSpPr>
          <p:spPr>
            <a:xfrm>
              <a:off x="7261014" y="1793922"/>
              <a:ext cx="27178" cy="38076"/>
            </a:xfrm>
            <a:custGeom>
              <a:avLst/>
              <a:gdLst/>
              <a:ahLst/>
              <a:cxnLst/>
              <a:rect l="l" t="t" r="r" b="b"/>
              <a:pathLst>
                <a:path w="838" h="1174" extrusionOk="0">
                  <a:moveTo>
                    <a:pt x="470" y="0"/>
                  </a:moveTo>
                  <a:cubicBezTo>
                    <a:pt x="278" y="0"/>
                    <a:pt x="93" y="230"/>
                    <a:pt x="49" y="533"/>
                  </a:cubicBezTo>
                  <a:cubicBezTo>
                    <a:pt x="0" y="857"/>
                    <a:pt x="131" y="1144"/>
                    <a:pt x="335" y="1171"/>
                  </a:cubicBezTo>
                  <a:cubicBezTo>
                    <a:pt x="347" y="1173"/>
                    <a:pt x="359" y="1174"/>
                    <a:pt x="371" y="1174"/>
                  </a:cubicBezTo>
                  <a:cubicBezTo>
                    <a:pt x="560" y="1174"/>
                    <a:pt x="744" y="948"/>
                    <a:pt x="790" y="642"/>
                  </a:cubicBezTo>
                  <a:cubicBezTo>
                    <a:pt x="837" y="320"/>
                    <a:pt x="708" y="33"/>
                    <a:pt x="506" y="3"/>
                  </a:cubicBezTo>
                  <a:cubicBezTo>
                    <a:pt x="494" y="1"/>
                    <a:pt x="482" y="0"/>
                    <a:pt x="47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50" name="Google Shape;1678;p82">
              <a:extLst>
                <a:ext uri="{FF2B5EF4-FFF2-40B4-BE49-F238E27FC236}">
                  <a16:creationId xmlns:a16="http://schemas.microsoft.com/office/drawing/2014/main" id="{495C87A0-7B5B-4CB8-91FF-E38C8E407A03}"/>
                </a:ext>
              </a:extLst>
            </p:cNvPr>
            <p:cNvSpPr/>
            <p:nvPr/>
          </p:nvSpPr>
          <p:spPr>
            <a:xfrm>
              <a:off x="7141693" y="1689845"/>
              <a:ext cx="99957" cy="48357"/>
            </a:xfrm>
            <a:custGeom>
              <a:avLst/>
              <a:gdLst/>
              <a:ahLst/>
              <a:cxnLst/>
              <a:rect l="l" t="t" r="r" b="b"/>
              <a:pathLst>
                <a:path w="3082" h="1491" extrusionOk="0">
                  <a:moveTo>
                    <a:pt x="1823" y="0"/>
                  </a:moveTo>
                  <a:cubicBezTo>
                    <a:pt x="1378" y="0"/>
                    <a:pt x="785" y="288"/>
                    <a:pt x="0" y="1118"/>
                  </a:cubicBezTo>
                  <a:lnTo>
                    <a:pt x="3081" y="1490"/>
                  </a:lnTo>
                  <a:cubicBezTo>
                    <a:pt x="3081" y="1490"/>
                    <a:pt x="2834" y="0"/>
                    <a:pt x="1823"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51" name="Google Shape;1679;p82">
              <a:extLst>
                <a:ext uri="{FF2B5EF4-FFF2-40B4-BE49-F238E27FC236}">
                  <a16:creationId xmlns:a16="http://schemas.microsoft.com/office/drawing/2014/main" id="{30ADC40F-844C-4A22-A4B2-E2AD6934B7A9}"/>
                </a:ext>
              </a:extLst>
            </p:cNvPr>
            <p:cNvSpPr/>
            <p:nvPr/>
          </p:nvSpPr>
          <p:spPr>
            <a:xfrm>
              <a:off x="7274636" y="1730094"/>
              <a:ext cx="77157" cy="66162"/>
            </a:xfrm>
            <a:custGeom>
              <a:avLst/>
              <a:gdLst/>
              <a:ahLst/>
              <a:cxnLst/>
              <a:rect l="l" t="t" r="r" b="b"/>
              <a:pathLst>
                <a:path w="2379" h="2040" extrusionOk="0">
                  <a:moveTo>
                    <a:pt x="1211" y="0"/>
                  </a:moveTo>
                  <a:cubicBezTo>
                    <a:pt x="603" y="0"/>
                    <a:pt x="1" y="673"/>
                    <a:pt x="1" y="673"/>
                  </a:cubicBezTo>
                  <a:lnTo>
                    <a:pt x="2378" y="2039"/>
                  </a:lnTo>
                  <a:cubicBezTo>
                    <a:pt x="2198" y="442"/>
                    <a:pt x="1703" y="0"/>
                    <a:pt x="121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52" name="Google Shape;1680;p82">
              <a:extLst>
                <a:ext uri="{FF2B5EF4-FFF2-40B4-BE49-F238E27FC236}">
                  <a16:creationId xmlns:a16="http://schemas.microsoft.com/office/drawing/2014/main" id="{78CCD510-70EC-44DA-AF02-072956EF69CA}"/>
                </a:ext>
              </a:extLst>
            </p:cNvPr>
            <p:cNvSpPr/>
            <p:nvPr/>
          </p:nvSpPr>
          <p:spPr>
            <a:xfrm>
              <a:off x="7088147" y="1803230"/>
              <a:ext cx="81373" cy="34119"/>
            </a:xfrm>
            <a:custGeom>
              <a:avLst/>
              <a:gdLst/>
              <a:ahLst/>
              <a:cxnLst/>
              <a:rect l="l" t="t" r="r" b="b"/>
              <a:pathLst>
                <a:path w="2509" h="1052" extrusionOk="0">
                  <a:moveTo>
                    <a:pt x="631" y="0"/>
                  </a:moveTo>
                  <a:cubicBezTo>
                    <a:pt x="320" y="0"/>
                    <a:pt x="99" y="73"/>
                    <a:pt x="62" y="211"/>
                  </a:cubicBezTo>
                  <a:cubicBezTo>
                    <a:pt x="1" y="447"/>
                    <a:pt x="486" y="775"/>
                    <a:pt x="1146" y="949"/>
                  </a:cubicBezTo>
                  <a:cubicBezTo>
                    <a:pt x="1410" y="1018"/>
                    <a:pt x="1663" y="1051"/>
                    <a:pt x="1875" y="1051"/>
                  </a:cubicBezTo>
                  <a:cubicBezTo>
                    <a:pt x="2188" y="1051"/>
                    <a:pt x="2411" y="978"/>
                    <a:pt x="2447" y="840"/>
                  </a:cubicBezTo>
                  <a:cubicBezTo>
                    <a:pt x="2509" y="604"/>
                    <a:pt x="2024" y="276"/>
                    <a:pt x="1364" y="105"/>
                  </a:cubicBezTo>
                  <a:cubicBezTo>
                    <a:pt x="1098" y="35"/>
                    <a:pt x="843" y="0"/>
                    <a:pt x="631" y="0"/>
                  </a:cubicBezTo>
                  <a:close/>
                </a:path>
              </a:pathLst>
            </a:custGeom>
            <a:solidFill>
              <a:srgbClr val="CC6836"/>
            </a:solidFill>
            <a:ln>
              <a:noFill/>
            </a:ln>
          </p:spPr>
          <p:txBody>
            <a:bodyPr spcFirstLastPara="1" wrap="square" lIns="121900" tIns="121900" rIns="121900" bIns="121900" anchor="ctr" anchorCtr="0">
              <a:noAutofit/>
            </a:bodyPr>
            <a:lstStyle/>
            <a:p>
              <a:endParaRPr sz="2400"/>
            </a:p>
          </p:txBody>
        </p:sp>
        <p:sp>
          <p:nvSpPr>
            <p:cNvPr id="53" name="Google Shape;1681;p82">
              <a:extLst>
                <a:ext uri="{FF2B5EF4-FFF2-40B4-BE49-F238E27FC236}">
                  <a16:creationId xmlns:a16="http://schemas.microsoft.com/office/drawing/2014/main" id="{0E69D572-28BA-488E-B759-C0F8D77421B3}"/>
                </a:ext>
              </a:extLst>
            </p:cNvPr>
            <p:cNvSpPr/>
            <p:nvPr/>
          </p:nvSpPr>
          <p:spPr>
            <a:xfrm>
              <a:off x="7277846" y="1865371"/>
              <a:ext cx="81373" cy="34151"/>
            </a:xfrm>
            <a:custGeom>
              <a:avLst/>
              <a:gdLst/>
              <a:ahLst/>
              <a:cxnLst/>
              <a:rect l="l" t="t" r="r" b="b"/>
              <a:pathLst>
                <a:path w="2509" h="1053" extrusionOk="0">
                  <a:moveTo>
                    <a:pt x="631" y="1"/>
                  </a:moveTo>
                  <a:cubicBezTo>
                    <a:pt x="320" y="1"/>
                    <a:pt x="99" y="74"/>
                    <a:pt x="62" y="212"/>
                  </a:cubicBezTo>
                  <a:cubicBezTo>
                    <a:pt x="1" y="447"/>
                    <a:pt x="486" y="775"/>
                    <a:pt x="1145" y="950"/>
                  </a:cubicBezTo>
                  <a:cubicBezTo>
                    <a:pt x="1411" y="1019"/>
                    <a:pt x="1664" y="1052"/>
                    <a:pt x="1875" y="1052"/>
                  </a:cubicBezTo>
                  <a:cubicBezTo>
                    <a:pt x="2188" y="1052"/>
                    <a:pt x="2410" y="979"/>
                    <a:pt x="2447" y="840"/>
                  </a:cubicBezTo>
                  <a:cubicBezTo>
                    <a:pt x="2508" y="605"/>
                    <a:pt x="2023" y="277"/>
                    <a:pt x="1367" y="106"/>
                  </a:cubicBezTo>
                  <a:cubicBezTo>
                    <a:pt x="1099" y="35"/>
                    <a:pt x="844" y="1"/>
                    <a:pt x="631" y="1"/>
                  </a:cubicBezTo>
                  <a:close/>
                </a:path>
              </a:pathLst>
            </a:custGeom>
            <a:solidFill>
              <a:srgbClr val="CC6836"/>
            </a:solidFill>
            <a:ln>
              <a:noFill/>
            </a:ln>
          </p:spPr>
          <p:txBody>
            <a:bodyPr spcFirstLastPara="1" wrap="square" lIns="121900" tIns="121900" rIns="121900" bIns="121900" anchor="ctr" anchorCtr="0">
              <a:noAutofit/>
            </a:bodyPr>
            <a:lstStyle/>
            <a:p>
              <a:endParaRPr sz="2400"/>
            </a:p>
          </p:txBody>
        </p:sp>
        <p:sp>
          <p:nvSpPr>
            <p:cNvPr id="54" name="Google Shape;1682;p82">
              <a:extLst>
                <a:ext uri="{FF2B5EF4-FFF2-40B4-BE49-F238E27FC236}">
                  <a16:creationId xmlns:a16="http://schemas.microsoft.com/office/drawing/2014/main" id="{CABDE247-E8F8-47FC-82C2-E4A7F6B5013F}"/>
                </a:ext>
              </a:extLst>
            </p:cNvPr>
            <p:cNvSpPr/>
            <p:nvPr/>
          </p:nvSpPr>
          <p:spPr>
            <a:xfrm>
              <a:off x="7293479" y="2184218"/>
              <a:ext cx="111211" cy="90292"/>
            </a:xfrm>
            <a:custGeom>
              <a:avLst/>
              <a:gdLst/>
              <a:ahLst/>
              <a:cxnLst/>
              <a:rect l="l" t="t" r="r" b="b"/>
              <a:pathLst>
                <a:path w="3429" h="2784" extrusionOk="0">
                  <a:moveTo>
                    <a:pt x="1487" y="1"/>
                  </a:moveTo>
                  <a:cubicBezTo>
                    <a:pt x="1487" y="1"/>
                    <a:pt x="0" y="65"/>
                    <a:pt x="0" y="1220"/>
                  </a:cubicBezTo>
                  <a:cubicBezTo>
                    <a:pt x="0" y="2294"/>
                    <a:pt x="873" y="2783"/>
                    <a:pt x="1721" y="2783"/>
                  </a:cubicBezTo>
                  <a:cubicBezTo>
                    <a:pt x="2588" y="2783"/>
                    <a:pt x="3428" y="2272"/>
                    <a:pt x="3283" y="1354"/>
                  </a:cubicBezTo>
                  <a:lnTo>
                    <a:pt x="1487"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55" name="Google Shape;1683;p82">
              <a:extLst>
                <a:ext uri="{FF2B5EF4-FFF2-40B4-BE49-F238E27FC236}">
                  <a16:creationId xmlns:a16="http://schemas.microsoft.com/office/drawing/2014/main" id="{A5DF4FBA-1D32-45EA-A985-198F137E7AC4}"/>
                </a:ext>
              </a:extLst>
            </p:cNvPr>
            <p:cNvSpPr/>
            <p:nvPr/>
          </p:nvSpPr>
          <p:spPr>
            <a:xfrm>
              <a:off x="7300939" y="2190640"/>
              <a:ext cx="34508" cy="38530"/>
            </a:xfrm>
            <a:custGeom>
              <a:avLst/>
              <a:gdLst/>
              <a:ahLst/>
              <a:cxnLst/>
              <a:rect l="l" t="t" r="r" b="b"/>
              <a:pathLst>
                <a:path w="1064" h="1188" extrusionOk="0">
                  <a:moveTo>
                    <a:pt x="1039" y="1"/>
                  </a:moveTo>
                  <a:cubicBezTo>
                    <a:pt x="1037" y="1"/>
                    <a:pt x="1036" y="1"/>
                    <a:pt x="1034" y="1"/>
                  </a:cubicBezTo>
                  <a:cubicBezTo>
                    <a:pt x="853" y="45"/>
                    <a:pt x="683" y="49"/>
                    <a:pt x="532" y="168"/>
                  </a:cubicBezTo>
                  <a:cubicBezTo>
                    <a:pt x="443" y="240"/>
                    <a:pt x="330" y="332"/>
                    <a:pt x="262" y="424"/>
                  </a:cubicBezTo>
                  <a:cubicBezTo>
                    <a:pt x="191" y="523"/>
                    <a:pt x="146" y="660"/>
                    <a:pt x="105" y="773"/>
                  </a:cubicBezTo>
                  <a:cubicBezTo>
                    <a:pt x="64" y="896"/>
                    <a:pt x="71" y="1050"/>
                    <a:pt x="6" y="1162"/>
                  </a:cubicBezTo>
                  <a:cubicBezTo>
                    <a:pt x="1" y="1175"/>
                    <a:pt x="11" y="1188"/>
                    <a:pt x="22" y="1188"/>
                  </a:cubicBezTo>
                  <a:cubicBezTo>
                    <a:pt x="26" y="1188"/>
                    <a:pt x="30" y="1186"/>
                    <a:pt x="33" y="1183"/>
                  </a:cubicBezTo>
                  <a:cubicBezTo>
                    <a:pt x="88" y="1118"/>
                    <a:pt x="101" y="1036"/>
                    <a:pt x="129" y="957"/>
                  </a:cubicBezTo>
                  <a:cubicBezTo>
                    <a:pt x="163" y="851"/>
                    <a:pt x="211" y="763"/>
                    <a:pt x="256" y="664"/>
                  </a:cubicBezTo>
                  <a:cubicBezTo>
                    <a:pt x="293" y="578"/>
                    <a:pt x="297" y="509"/>
                    <a:pt x="365" y="438"/>
                  </a:cubicBezTo>
                  <a:cubicBezTo>
                    <a:pt x="396" y="407"/>
                    <a:pt x="429" y="383"/>
                    <a:pt x="457" y="353"/>
                  </a:cubicBezTo>
                  <a:cubicBezTo>
                    <a:pt x="546" y="257"/>
                    <a:pt x="611" y="178"/>
                    <a:pt x="734" y="120"/>
                  </a:cubicBezTo>
                  <a:cubicBezTo>
                    <a:pt x="826" y="76"/>
                    <a:pt x="945" y="66"/>
                    <a:pt x="1044" y="35"/>
                  </a:cubicBezTo>
                  <a:cubicBezTo>
                    <a:pt x="1064" y="29"/>
                    <a:pt x="1059" y="1"/>
                    <a:pt x="1039"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56" name="Google Shape;1684;p82">
              <a:extLst>
                <a:ext uri="{FF2B5EF4-FFF2-40B4-BE49-F238E27FC236}">
                  <a16:creationId xmlns:a16="http://schemas.microsoft.com/office/drawing/2014/main" id="{26AEF87C-9E52-4195-A8EF-93F68AA0A807}"/>
                </a:ext>
              </a:extLst>
            </p:cNvPr>
            <p:cNvSpPr/>
            <p:nvPr/>
          </p:nvSpPr>
          <p:spPr>
            <a:xfrm>
              <a:off x="7300452" y="2240262"/>
              <a:ext cx="2368" cy="5027"/>
            </a:xfrm>
            <a:custGeom>
              <a:avLst/>
              <a:gdLst/>
              <a:ahLst/>
              <a:cxnLst/>
              <a:rect l="l" t="t" r="r" b="b"/>
              <a:pathLst>
                <a:path w="73" h="155" extrusionOk="0">
                  <a:moveTo>
                    <a:pt x="37" y="1"/>
                  </a:moveTo>
                  <a:cubicBezTo>
                    <a:pt x="20" y="1"/>
                    <a:pt x="4" y="10"/>
                    <a:pt x="4" y="29"/>
                  </a:cubicBezTo>
                  <a:cubicBezTo>
                    <a:pt x="7" y="70"/>
                    <a:pt x="1" y="111"/>
                    <a:pt x="17" y="144"/>
                  </a:cubicBezTo>
                  <a:cubicBezTo>
                    <a:pt x="21" y="151"/>
                    <a:pt x="29" y="155"/>
                    <a:pt x="36" y="155"/>
                  </a:cubicBezTo>
                  <a:cubicBezTo>
                    <a:pt x="44" y="155"/>
                    <a:pt x="52" y="151"/>
                    <a:pt x="55" y="144"/>
                  </a:cubicBezTo>
                  <a:cubicBezTo>
                    <a:pt x="72" y="111"/>
                    <a:pt x="66" y="70"/>
                    <a:pt x="69" y="29"/>
                  </a:cubicBezTo>
                  <a:cubicBezTo>
                    <a:pt x="69" y="10"/>
                    <a:pt x="53" y="1"/>
                    <a:pt x="37"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57" name="Google Shape;1685;p82">
              <a:extLst>
                <a:ext uri="{FF2B5EF4-FFF2-40B4-BE49-F238E27FC236}">
                  <a16:creationId xmlns:a16="http://schemas.microsoft.com/office/drawing/2014/main" id="{A34ABD19-1C58-4C66-BA65-8B46958E541E}"/>
                </a:ext>
              </a:extLst>
            </p:cNvPr>
            <p:cNvSpPr/>
            <p:nvPr/>
          </p:nvSpPr>
          <p:spPr>
            <a:xfrm>
              <a:off x="7302106" y="2201700"/>
              <a:ext cx="34962" cy="59514"/>
            </a:xfrm>
            <a:custGeom>
              <a:avLst/>
              <a:gdLst/>
              <a:ahLst/>
              <a:cxnLst/>
              <a:rect l="l" t="t" r="r" b="b"/>
              <a:pathLst>
                <a:path w="1078" h="1835" extrusionOk="0">
                  <a:moveTo>
                    <a:pt x="1023" y="1"/>
                  </a:moveTo>
                  <a:cubicBezTo>
                    <a:pt x="571" y="1"/>
                    <a:pt x="364" y="282"/>
                    <a:pt x="206" y="692"/>
                  </a:cubicBezTo>
                  <a:cubicBezTo>
                    <a:pt x="89" y="992"/>
                    <a:pt x="1" y="1556"/>
                    <a:pt x="226" y="1829"/>
                  </a:cubicBezTo>
                  <a:cubicBezTo>
                    <a:pt x="230" y="1833"/>
                    <a:pt x="235" y="1834"/>
                    <a:pt x="239" y="1834"/>
                  </a:cubicBezTo>
                  <a:cubicBezTo>
                    <a:pt x="250" y="1834"/>
                    <a:pt x="260" y="1824"/>
                    <a:pt x="257" y="1812"/>
                  </a:cubicBezTo>
                  <a:cubicBezTo>
                    <a:pt x="69" y="1201"/>
                    <a:pt x="257" y="66"/>
                    <a:pt x="1046" y="42"/>
                  </a:cubicBezTo>
                  <a:cubicBezTo>
                    <a:pt x="1073" y="42"/>
                    <a:pt x="1077" y="1"/>
                    <a:pt x="1046" y="1"/>
                  </a:cubicBezTo>
                  <a:cubicBezTo>
                    <a:pt x="1038" y="1"/>
                    <a:pt x="1030" y="1"/>
                    <a:pt x="1023"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58" name="Google Shape;1686;p82">
              <a:extLst>
                <a:ext uri="{FF2B5EF4-FFF2-40B4-BE49-F238E27FC236}">
                  <a16:creationId xmlns:a16="http://schemas.microsoft.com/office/drawing/2014/main" id="{6B1BD3E3-12AC-4C1E-8277-3F22409B9129}"/>
                </a:ext>
              </a:extLst>
            </p:cNvPr>
            <p:cNvSpPr/>
            <p:nvPr/>
          </p:nvSpPr>
          <p:spPr>
            <a:xfrm>
              <a:off x="7312550" y="2213992"/>
              <a:ext cx="24389" cy="49135"/>
            </a:xfrm>
            <a:custGeom>
              <a:avLst/>
              <a:gdLst/>
              <a:ahLst/>
              <a:cxnLst/>
              <a:rect l="l" t="t" r="r" b="b"/>
              <a:pathLst>
                <a:path w="752" h="1515" extrusionOk="0">
                  <a:moveTo>
                    <a:pt x="725" y="1"/>
                  </a:moveTo>
                  <a:cubicBezTo>
                    <a:pt x="722" y="1"/>
                    <a:pt x="718" y="2"/>
                    <a:pt x="714" y="5"/>
                  </a:cubicBezTo>
                  <a:cubicBezTo>
                    <a:pt x="232" y="384"/>
                    <a:pt x="0" y="893"/>
                    <a:pt x="7" y="1498"/>
                  </a:cubicBezTo>
                  <a:cubicBezTo>
                    <a:pt x="7" y="1508"/>
                    <a:pt x="15" y="1514"/>
                    <a:pt x="23" y="1514"/>
                  </a:cubicBezTo>
                  <a:cubicBezTo>
                    <a:pt x="30" y="1514"/>
                    <a:pt x="36" y="1510"/>
                    <a:pt x="38" y="1501"/>
                  </a:cubicBezTo>
                  <a:cubicBezTo>
                    <a:pt x="99" y="1279"/>
                    <a:pt x="95" y="1044"/>
                    <a:pt x="171" y="822"/>
                  </a:cubicBezTo>
                  <a:cubicBezTo>
                    <a:pt x="276" y="507"/>
                    <a:pt x="485" y="240"/>
                    <a:pt x="738" y="29"/>
                  </a:cubicBezTo>
                  <a:cubicBezTo>
                    <a:pt x="752" y="18"/>
                    <a:pt x="739" y="1"/>
                    <a:pt x="725"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59" name="Google Shape;1687;p82">
              <a:extLst>
                <a:ext uri="{FF2B5EF4-FFF2-40B4-BE49-F238E27FC236}">
                  <a16:creationId xmlns:a16="http://schemas.microsoft.com/office/drawing/2014/main" id="{0AC8FA35-D515-4AE1-B186-50D9F9ACC320}"/>
                </a:ext>
              </a:extLst>
            </p:cNvPr>
            <p:cNvSpPr/>
            <p:nvPr/>
          </p:nvSpPr>
          <p:spPr>
            <a:xfrm>
              <a:off x="7320885" y="2220965"/>
              <a:ext cx="21730" cy="48033"/>
            </a:xfrm>
            <a:custGeom>
              <a:avLst/>
              <a:gdLst/>
              <a:ahLst/>
              <a:cxnLst/>
              <a:rect l="l" t="t" r="r" b="b"/>
              <a:pathLst>
                <a:path w="670" h="1481" extrusionOk="0">
                  <a:moveTo>
                    <a:pt x="632" y="1"/>
                  </a:moveTo>
                  <a:cubicBezTo>
                    <a:pt x="626" y="1"/>
                    <a:pt x="620" y="3"/>
                    <a:pt x="614" y="9"/>
                  </a:cubicBezTo>
                  <a:cubicBezTo>
                    <a:pt x="443" y="189"/>
                    <a:pt x="324" y="419"/>
                    <a:pt x="215" y="640"/>
                  </a:cubicBezTo>
                  <a:cubicBezTo>
                    <a:pt x="81" y="903"/>
                    <a:pt x="57" y="1170"/>
                    <a:pt x="2" y="1457"/>
                  </a:cubicBezTo>
                  <a:cubicBezTo>
                    <a:pt x="0" y="1470"/>
                    <a:pt x="9" y="1481"/>
                    <a:pt x="20" y="1481"/>
                  </a:cubicBezTo>
                  <a:cubicBezTo>
                    <a:pt x="26" y="1481"/>
                    <a:pt x="32" y="1478"/>
                    <a:pt x="37" y="1471"/>
                  </a:cubicBezTo>
                  <a:cubicBezTo>
                    <a:pt x="163" y="1252"/>
                    <a:pt x="160" y="948"/>
                    <a:pt x="262" y="712"/>
                  </a:cubicBezTo>
                  <a:cubicBezTo>
                    <a:pt x="361" y="480"/>
                    <a:pt x="484" y="230"/>
                    <a:pt x="651" y="46"/>
                  </a:cubicBezTo>
                  <a:cubicBezTo>
                    <a:pt x="670" y="25"/>
                    <a:pt x="652" y="1"/>
                    <a:pt x="632"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60" name="Google Shape;1688;p82">
              <a:extLst>
                <a:ext uri="{FF2B5EF4-FFF2-40B4-BE49-F238E27FC236}">
                  <a16:creationId xmlns:a16="http://schemas.microsoft.com/office/drawing/2014/main" id="{660F595E-F9B4-479D-AB79-1EFFA83E5887}"/>
                </a:ext>
              </a:extLst>
            </p:cNvPr>
            <p:cNvSpPr/>
            <p:nvPr/>
          </p:nvSpPr>
          <p:spPr>
            <a:xfrm>
              <a:off x="7328993" y="2230500"/>
              <a:ext cx="24065" cy="42746"/>
            </a:xfrm>
            <a:custGeom>
              <a:avLst/>
              <a:gdLst/>
              <a:ahLst/>
              <a:cxnLst/>
              <a:rect l="l" t="t" r="r" b="b"/>
              <a:pathLst>
                <a:path w="742" h="1318" extrusionOk="0">
                  <a:moveTo>
                    <a:pt x="679" y="0"/>
                  </a:moveTo>
                  <a:cubicBezTo>
                    <a:pt x="665" y="0"/>
                    <a:pt x="652" y="7"/>
                    <a:pt x="644" y="22"/>
                  </a:cubicBezTo>
                  <a:cubicBezTo>
                    <a:pt x="518" y="251"/>
                    <a:pt x="395" y="483"/>
                    <a:pt x="282" y="715"/>
                  </a:cubicBezTo>
                  <a:cubicBezTo>
                    <a:pt x="193" y="896"/>
                    <a:pt x="115" y="1101"/>
                    <a:pt x="12" y="1273"/>
                  </a:cubicBezTo>
                  <a:cubicBezTo>
                    <a:pt x="1" y="1295"/>
                    <a:pt x="20" y="1317"/>
                    <a:pt x="40" y="1317"/>
                  </a:cubicBezTo>
                  <a:cubicBezTo>
                    <a:pt x="44" y="1317"/>
                    <a:pt x="49" y="1316"/>
                    <a:pt x="53" y="1314"/>
                  </a:cubicBezTo>
                  <a:cubicBezTo>
                    <a:pt x="187" y="1248"/>
                    <a:pt x="255" y="1016"/>
                    <a:pt x="320" y="890"/>
                  </a:cubicBezTo>
                  <a:cubicBezTo>
                    <a:pt x="453" y="617"/>
                    <a:pt x="579" y="340"/>
                    <a:pt x="723" y="70"/>
                  </a:cubicBezTo>
                  <a:cubicBezTo>
                    <a:pt x="742" y="34"/>
                    <a:pt x="709" y="0"/>
                    <a:pt x="679"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61" name="Google Shape;1689;p82">
              <a:extLst>
                <a:ext uri="{FF2B5EF4-FFF2-40B4-BE49-F238E27FC236}">
                  <a16:creationId xmlns:a16="http://schemas.microsoft.com/office/drawing/2014/main" id="{68748862-7E4B-46CF-A245-1CC57EBE9D83}"/>
                </a:ext>
              </a:extLst>
            </p:cNvPr>
            <p:cNvSpPr/>
            <p:nvPr/>
          </p:nvSpPr>
          <p:spPr>
            <a:xfrm>
              <a:off x="7337555" y="2231051"/>
              <a:ext cx="28768" cy="44270"/>
            </a:xfrm>
            <a:custGeom>
              <a:avLst/>
              <a:gdLst/>
              <a:ahLst/>
              <a:cxnLst/>
              <a:rect l="l" t="t" r="r" b="b"/>
              <a:pathLst>
                <a:path w="887" h="1365" extrusionOk="0">
                  <a:moveTo>
                    <a:pt x="850" y="1"/>
                  </a:moveTo>
                  <a:cubicBezTo>
                    <a:pt x="838" y="1"/>
                    <a:pt x="827" y="7"/>
                    <a:pt x="825" y="22"/>
                  </a:cubicBezTo>
                  <a:cubicBezTo>
                    <a:pt x="715" y="504"/>
                    <a:pt x="374" y="999"/>
                    <a:pt x="18" y="1334"/>
                  </a:cubicBezTo>
                  <a:cubicBezTo>
                    <a:pt x="1" y="1348"/>
                    <a:pt x="18" y="1365"/>
                    <a:pt x="35" y="1365"/>
                  </a:cubicBezTo>
                  <a:cubicBezTo>
                    <a:pt x="254" y="1330"/>
                    <a:pt x="401" y="1023"/>
                    <a:pt x="510" y="859"/>
                  </a:cubicBezTo>
                  <a:cubicBezTo>
                    <a:pt x="677" y="600"/>
                    <a:pt x="820" y="343"/>
                    <a:pt x="882" y="36"/>
                  </a:cubicBezTo>
                  <a:cubicBezTo>
                    <a:pt x="886" y="15"/>
                    <a:pt x="867" y="1"/>
                    <a:pt x="850"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62" name="Google Shape;1690;p82">
              <a:extLst>
                <a:ext uri="{FF2B5EF4-FFF2-40B4-BE49-F238E27FC236}">
                  <a16:creationId xmlns:a16="http://schemas.microsoft.com/office/drawing/2014/main" id="{79A17099-CCAE-4409-AE28-9B9DFBB8187E}"/>
                </a:ext>
              </a:extLst>
            </p:cNvPr>
            <p:cNvSpPr/>
            <p:nvPr/>
          </p:nvSpPr>
          <p:spPr>
            <a:xfrm>
              <a:off x="7359220" y="2226705"/>
              <a:ext cx="19492" cy="43362"/>
            </a:xfrm>
            <a:custGeom>
              <a:avLst/>
              <a:gdLst/>
              <a:ahLst/>
              <a:cxnLst/>
              <a:rect l="l" t="t" r="r" b="b"/>
              <a:pathLst>
                <a:path w="601" h="1337" extrusionOk="0">
                  <a:moveTo>
                    <a:pt x="426" y="0"/>
                  </a:moveTo>
                  <a:cubicBezTo>
                    <a:pt x="408" y="0"/>
                    <a:pt x="390" y="20"/>
                    <a:pt x="398" y="44"/>
                  </a:cubicBezTo>
                  <a:cubicBezTo>
                    <a:pt x="600" y="518"/>
                    <a:pt x="75" y="890"/>
                    <a:pt x="2" y="1311"/>
                  </a:cubicBezTo>
                  <a:cubicBezTo>
                    <a:pt x="0" y="1326"/>
                    <a:pt x="10" y="1337"/>
                    <a:pt x="21" y="1337"/>
                  </a:cubicBezTo>
                  <a:cubicBezTo>
                    <a:pt x="25" y="1337"/>
                    <a:pt x="30" y="1335"/>
                    <a:pt x="34" y="1332"/>
                  </a:cubicBezTo>
                  <a:cubicBezTo>
                    <a:pt x="201" y="1177"/>
                    <a:pt x="330" y="931"/>
                    <a:pt x="406" y="723"/>
                  </a:cubicBezTo>
                  <a:cubicBezTo>
                    <a:pt x="484" y="501"/>
                    <a:pt x="556" y="235"/>
                    <a:pt x="447" y="16"/>
                  </a:cubicBezTo>
                  <a:cubicBezTo>
                    <a:pt x="442" y="5"/>
                    <a:pt x="434" y="0"/>
                    <a:pt x="426"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63" name="Google Shape;1691;p82">
              <a:extLst>
                <a:ext uri="{FF2B5EF4-FFF2-40B4-BE49-F238E27FC236}">
                  <a16:creationId xmlns:a16="http://schemas.microsoft.com/office/drawing/2014/main" id="{DEAA5F1C-FF62-483A-B9C1-BE363F52A3FB}"/>
                </a:ext>
              </a:extLst>
            </p:cNvPr>
            <p:cNvSpPr/>
            <p:nvPr/>
          </p:nvSpPr>
          <p:spPr>
            <a:xfrm>
              <a:off x="7354031" y="2274803"/>
              <a:ext cx="1978" cy="1686"/>
            </a:xfrm>
            <a:custGeom>
              <a:avLst/>
              <a:gdLst/>
              <a:ahLst/>
              <a:cxnLst/>
              <a:rect l="l" t="t" r="r" b="b"/>
              <a:pathLst>
                <a:path w="61" h="52" extrusionOk="0">
                  <a:moveTo>
                    <a:pt x="45" y="0"/>
                  </a:moveTo>
                  <a:cubicBezTo>
                    <a:pt x="42" y="0"/>
                    <a:pt x="39" y="2"/>
                    <a:pt x="36" y="5"/>
                  </a:cubicBezTo>
                  <a:cubicBezTo>
                    <a:pt x="30" y="16"/>
                    <a:pt x="19" y="26"/>
                    <a:pt x="9" y="36"/>
                  </a:cubicBezTo>
                  <a:cubicBezTo>
                    <a:pt x="0" y="42"/>
                    <a:pt x="8" y="52"/>
                    <a:pt x="17" y="52"/>
                  </a:cubicBezTo>
                  <a:cubicBezTo>
                    <a:pt x="18" y="52"/>
                    <a:pt x="20" y="51"/>
                    <a:pt x="22" y="50"/>
                  </a:cubicBezTo>
                  <a:lnTo>
                    <a:pt x="53" y="19"/>
                  </a:lnTo>
                  <a:cubicBezTo>
                    <a:pt x="61" y="12"/>
                    <a:pt x="53" y="0"/>
                    <a:pt x="45"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64" name="Google Shape;1692;p82">
              <a:extLst>
                <a:ext uri="{FF2B5EF4-FFF2-40B4-BE49-F238E27FC236}">
                  <a16:creationId xmlns:a16="http://schemas.microsoft.com/office/drawing/2014/main" id="{1151D222-5599-491D-AA59-FB21A750992E}"/>
                </a:ext>
              </a:extLst>
            </p:cNvPr>
            <p:cNvSpPr/>
            <p:nvPr/>
          </p:nvSpPr>
          <p:spPr>
            <a:xfrm>
              <a:off x="7374691" y="2225343"/>
              <a:ext cx="13654" cy="38238"/>
            </a:xfrm>
            <a:custGeom>
              <a:avLst/>
              <a:gdLst/>
              <a:ahLst/>
              <a:cxnLst/>
              <a:rect l="l" t="t" r="r" b="b"/>
              <a:pathLst>
                <a:path w="421" h="1179" extrusionOk="0">
                  <a:moveTo>
                    <a:pt x="337" y="1"/>
                  </a:moveTo>
                  <a:cubicBezTo>
                    <a:pt x="323" y="1"/>
                    <a:pt x="309" y="10"/>
                    <a:pt x="311" y="27"/>
                  </a:cubicBezTo>
                  <a:cubicBezTo>
                    <a:pt x="325" y="144"/>
                    <a:pt x="356" y="284"/>
                    <a:pt x="335" y="400"/>
                  </a:cubicBezTo>
                  <a:cubicBezTo>
                    <a:pt x="318" y="519"/>
                    <a:pt x="243" y="669"/>
                    <a:pt x="195" y="772"/>
                  </a:cubicBezTo>
                  <a:cubicBezTo>
                    <a:pt x="140" y="891"/>
                    <a:pt x="76" y="1042"/>
                    <a:pt x="7" y="1155"/>
                  </a:cubicBezTo>
                  <a:cubicBezTo>
                    <a:pt x="1" y="1167"/>
                    <a:pt x="11" y="1179"/>
                    <a:pt x="24" y="1179"/>
                  </a:cubicBezTo>
                  <a:cubicBezTo>
                    <a:pt x="25" y="1179"/>
                    <a:pt x="27" y="1179"/>
                    <a:pt x="28" y="1178"/>
                  </a:cubicBezTo>
                  <a:cubicBezTo>
                    <a:pt x="76" y="1165"/>
                    <a:pt x="85" y="1137"/>
                    <a:pt x="110" y="1093"/>
                  </a:cubicBezTo>
                  <a:cubicBezTo>
                    <a:pt x="171" y="981"/>
                    <a:pt x="233" y="861"/>
                    <a:pt x="281" y="741"/>
                  </a:cubicBezTo>
                  <a:cubicBezTo>
                    <a:pt x="328" y="632"/>
                    <a:pt x="383" y="502"/>
                    <a:pt x="403" y="382"/>
                  </a:cubicBezTo>
                  <a:cubicBezTo>
                    <a:pt x="421" y="267"/>
                    <a:pt x="376" y="136"/>
                    <a:pt x="362" y="21"/>
                  </a:cubicBezTo>
                  <a:cubicBezTo>
                    <a:pt x="360" y="7"/>
                    <a:pt x="348" y="1"/>
                    <a:pt x="337"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65" name="Google Shape;1693;p82">
              <a:extLst>
                <a:ext uri="{FF2B5EF4-FFF2-40B4-BE49-F238E27FC236}">
                  <a16:creationId xmlns:a16="http://schemas.microsoft.com/office/drawing/2014/main" id="{CBACF4AF-BCC3-421A-ACD8-C3BE8DC36F4D}"/>
                </a:ext>
              </a:extLst>
            </p:cNvPr>
            <p:cNvSpPr/>
            <p:nvPr/>
          </p:nvSpPr>
          <p:spPr>
            <a:xfrm>
              <a:off x="7371448" y="2267895"/>
              <a:ext cx="162" cy="130"/>
            </a:xfrm>
            <a:custGeom>
              <a:avLst/>
              <a:gdLst/>
              <a:ahLst/>
              <a:cxnLst/>
              <a:rect l="l" t="t" r="r" b="b"/>
              <a:pathLst>
                <a:path w="5" h="4" extrusionOk="0">
                  <a:moveTo>
                    <a:pt x="1" y="0"/>
                  </a:moveTo>
                  <a:lnTo>
                    <a:pt x="1" y="3"/>
                  </a:lnTo>
                  <a:cubicBezTo>
                    <a:pt x="5" y="3"/>
                    <a:pt x="5" y="0"/>
                    <a:pt x="1"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66" name="Google Shape;1694;p82">
              <a:extLst>
                <a:ext uri="{FF2B5EF4-FFF2-40B4-BE49-F238E27FC236}">
                  <a16:creationId xmlns:a16="http://schemas.microsoft.com/office/drawing/2014/main" id="{3005F036-FBB1-4DEB-8763-30D8836C1109}"/>
                </a:ext>
              </a:extLst>
            </p:cNvPr>
            <p:cNvSpPr/>
            <p:nvPr/>
          </p:nvSpPr>
          <p:spPr>
            <a:xfrm>
              <a:off x="7387794" y="2230403"/>
              <a:ext cx="9405" cy="23578"/>
            </a:xfrm>
            <a:custGeom>
              <a:avLst/>
              <a:gdLst/>
              <a:ahLst/>
              <a:cxnLst/>
              <a:rect l="l" t="t" r="r" b="b"/>
              <a:pathLst>
                <a:path w="290" h="727" extrusionOk="0">
                  <a:moveTo>
                    <a:pt x="245" y="0"/>
                  </a:moveTo>
                  <a:cubicBezTo>
                    <a:pt x="235" y="0"/>
                    <a:pt x="227" y="6"/>
                    <a:pt x="228" y="18"/>
                  </a:cubicBezTo>
                  <a:cubicBezTo>
                    <a:pt x="245" y="196"/>
                    <a:pt x="222" y="333"/>
                    <a:pt x="126" y="483"/>
                  </a:cubicBezTo>
                  <a:cubicBezTo>
                    <a:pt x="78" y="558"/>
                    <a:pt x="9" y="616"/>
                    <a:pt x="3" y="708"/>
                  </a:cubicBezTo>
                  <a:cubicBezTo>
                    <a:pt x="1" y="720"/>
                    <a:pt x="11" y="727"/>
                    <a:pt x="21" y="727"/>
                  </a:cubicBezTo>
                  <a:cubicBezTo>
                    <a:pt x="29" y="727"/>
                    <a:pt x="38" y="722"/>
                    <a:pt x="40" y="712"/>
                  </a:cubicBezTo>
                  <a:cubicBezTo>
                    <a:pt x="58" y="653"/>
                    <a:pt x="105" y="609"/>
                    <a:pt x="140" y="562"/>
                  </a:cubicBezTo>
                  <a:cubicBezTo>
                    <a:pt x="177" y="507"/>
                    <a:pt x="208" y="448"/>
                    <a:pt x="235" y="384"/>
                  </a:cubicBezTo>
                  <a:cubicBezTo>
                    <a:pt x="290" y="254"/>
                    <a:pt x="283" y="158"/>
                    <a:pt x="266" y="18"/>
                  </a:cubicBezTo>
                  <a:cubicBezTo>
                    <a:pt x="264" y="6"/>
                    <a:pt x="254" y="0"/>
                    <a:pt x="245"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67" name="Google Shape;1695;p82">
              <a:extLst>
                <a:ext uri="{FF2B5EF4-FFF2-40B4-BE49-F238E27FC236}">
                  <a16:creationId xmlns:a16="http://schemas.microsoft.com/office/drawing/2014/main" id="{C2F8A82E-282B-4C64-8AB1-D4AE0BE36FA0}"/>
                </a:ext>
              </a:extLst>
            </p:cNvPr>
            <p:cNvSpPr/>
            <p:nvPr/>
          </p:nvSpPr>
          <p:spPr>
            <a:xfrm>
              <a:off x="7292798" y="1976973"/>
              <a:ext cx="205654" cy="265784"/>
            </a:xfrm>
            <a:custGeom>
              <a:avLst/>
              <a:gdLst/>
              <a:ahLst/>
              <a:cxnLst/>
              <a:rect l="l" t="t" r="r" b="b"/>
              <a:pathLst>
                <a:path w="6341" h="8195" extrusionOk="0">
                  <a:moveTo>
                    <a:pt x="4469" y="1"/>
                  </a:moveTo>
                  <a:cubicBezTo>
                    <a:pt x="4218" y="1"/>
                    <a:pt x="3937" y="262"/>
                    <a:pt x="3793" y="645"/>
                  </a:cubicBezTo>
                  <a:cubicBezTo>
                    <a:pt x="3526" y="1355"/>
                    <a:pt x="2525" y="3774"/>
                    <a:pt x="2525" y="3774"/>
                  </a:cubicBezTo>
                  <a:cubicBezTo>
                    <a:pt x="2525" y="3774"/>
                    <a:pt x="1630" y="3304"/>
                    <a:pt x="971" y="3304"/>
                  </a:cubicBezTo>
                  <a:cubicBezTo>
                    <a:pt x="679" y="3304"/>
                    <a:pt x="434" y="3396"/>
                    <a:pt x="332" y="3661"/>
                  </a:cubicBezTo>
                  <a:cubicBezTo>
                    <a:pt x="1" y="4529"/>
                    <a:pt x="1241" y="6302"/>
                    <a:pt x="1241" y="6302"/>
                  </a:cubicBezTo>
                  <a:lnTo>
                    <a:pt x="1019" y="7655"/>
                  </a:lnTo>
                  <a:cubicBezTo>
                    <a:pt x="1191" y="8034"/>
                    <a:pt x="1607" y="8195"/>
                    <a:pt x="1982" y="8195"/>
                  </a:cubicBezTo>
                  <a:cubicBezTo>
                    <a:pt x="2285" y="8195"/>
                    <a:pt x="2561" y="8090"/>
                    <a:pt x="2659" y="7911"/>
                  </a:cubicBezTo>
                  <a:cubicBezTo>
                    <a:pt x="2896" y="8041"/>
                    <a:pt x="3099" y="8092"/>
                    <a:pt x="3271" y="8092"/>
                  </a:cubicBezTo>
                  <a:cubicBezTo>
                    <a:pt x="3873" y="8092"/>
                    <a:pt x="4103" y="7477"/>
                    <a:pt x="4103" y="7477"/>
                  </a:cubicBezTo>
                  <a:cubicBezTo>
                    <a:pt x="4179" y="7711"/>
                    <a:pt x="4337" y="7827"/>
                    <a:pt x="4543" y="7827"/>
                  </a:cubicBezTo>
                  <a:cubicBezTo>
                    <a:pt x="4825" y="7827"/>
                    <a:pt x="5195" y="7612"/>
                    <a:pt x="5566" y="7190"/>
                  </a:cubicBezTo>
                  <a:cubicBezTo>
                    <a:pt x="6211" y="6455"/>
                    <a:pt x="6341" y="5527"/>
                    <a:pt x="5477" y="5437"/>
                  </a:cubicBezTo>
                  <a:cubicBezTo>
                    <a:pt x="5679" y="4773"/>
                    <a:pt x="5525" y="4399"/>
                    <a:pt x="5157" y="4399"/>
                  </a:cubicBezTo>
                  <a:cubicBezTo>
                    <a:pt x="4997" y="4399"/>
                    <a:pt x="4797" y="4470"/>
                    <a:pt x="4568" y="4617"/>
                  </a:cubicBezTo>
                  <a:cubicBezTo>
                    <a:pt x="4708" y="3787"/>
                    <a:pt x="4370" y="3611"/>
                    <a:pt x="4058" y="3611"/>
                  </a:cubicBezTo>
                  <a:cubicBezTo>
                    <a:pt x="3829" y="3611"/>
                    <a:pt x="3615" y="3706"/>
                    <a:pt x="3615" y="3706"/>
                  </a:cubicBezTo>
                  <a:cubicBezTo>
                    <a:pt x="3615" y="3706"/>
                    <a:pt x="5101" y="1645"/>
                    <a:pt x="4944" y="645"/>
                  </a:cubicBezTo>
                  <a:cubicBezTo>
                    <a:pt x="4873" y="188"/>
                    <a:pt x="4682" y="1"/>
                    <a:pt x="4469" y="1"/>
                  </a:cubicBezTo>
                  <a:close/>
                </a:path>
              </a:pathLst>
            </a:custGeom>
            <a:solidFill>
              <a:srgbClr val="C15D25"/>
            </a:solidFill>
            <a:ln>
              <a:noFill/>
            </a:ln>
          </p:spPr>
          <p:txBody>
            <a:bodyPr spcFirstLastPara="1" wrap="square" lIns="121900" tIns="121900" rIns="121900" bIns="121900" anchor="ctr" anchorCtr="0">
              <a:noAutofit/>
            </a:bodyPr>
            <a:lstStyle/>
            <a:p>
              <a:endParaRPr sz="2400"/>
            </a:p>
          </p:txBody>
        </p:sp>
        <p:sp>
          <p:nvSpPr>
            <p:cNvPr id="68" name="Google Shape;1696;p82">
              <a:extLst>
                <a:ext uri="{FF2B5EF4-FFF2-40B4-BE49-F238E27FC236}">
                  <a16:creationId xmlns:a16="http://schemas.microsoft.com/office/drawing/2014/main" id="{A40520F8-4CEB-4C6A-A72D-96F0ACC99827}"/>
                </a:ext>
              </a:extLst>
            </p:cNvPr>
            <p:cNvSpPr/>
            <p:nvPr/>
          </p:nvSpPr>
          <p:spPr>
            <a:xfrm>
              <a:off x="7318517" y="2099342"/>
              <a:ext cx="78227" cy="46735"/>
            </a:xfrm>
            <a:custGeom>
              <a:avLst/>
              <a:gdLst/>
              <a:ahLst/>
              <a:cxnLst/>
              <a:rect l="l" t="t" r="r" b="b"/>
              <a:pathLst>
                <a:path w="2412" h="1441" extrusionOk="0">
                  <a:moveTo>
                    <a:pt x="1732" y="1"/>
                  </a:moveTo>
                  <a:lnTo>
                    <a:pt x="1732" y="1"/>
                  </a:lnTo>
                  <a:cubicBezTo>
                    <a:pt x="1852" y="106"/>
                    <a:pt x="1965" y="223"/>
                    <a:pt x="2060" y="346"/>
                  </a:cubicBezTo>
                  <a:cubicBezTo>
                    <a:pt x="2153" y="469"/>
                    <a:pt x="2231" y="609"/>
                    <a:pt x="2258" y="749"/>
                  </a:cubicBezTo>
                  <a:cubicBezTo>
                    <a:pt x="2289" y="889"/>
                    <a:pt x="2238" y="1022"/>
                    <a:pt x="2149" y="1125"/>
                  </a:cubicBezTo>
                  <a:cubicBezTo>
                    <a:pt x="2060" y="1221"/>
                    <a:pt x="1917" y="1262"/>
                    <a:pt x="1770" y="1268"/>
                  </a:cubicBezTo>
                  <a:cubicBezTo>
                    <a:pt x="1743" y="1270"/>
                    <a:pt x="1716" y="1271"/>
                    <a:pt x="1689" y="1271"/>
                  </a:cubicBezTo>
                  <a:cubicBezTo>
                    <a:pt x="1566" y="1271"/>
                    <a:pt x="1438" y="1253"/>
                    <a:pt x="1316" y="1227"/>
                  </a:cubicBezTo>
                  <a:cubicBezTo>
                    <a:pt x="1161" y="1200"/>
                    <a:pt x="1011" y="1156"/>
                    <a:pt x="861" y="1108"/>
                  </a:cubicBezTo>
                  <a:cubicBezTo>
                    <a:pt x="711" y="1060"/>
                    <a:pt x="564" y="1002"/>
                    <a:pt x="417" y="940"/>
                  </a:cubicBezTo>
                  <a:cubicBezTo>
                    <a:pt x="274" y="875"/>
                    <a:pt x="127" y="811"/>
                    <a:pt x="1" y="712"/>
                  </a:cubicBezTo>
                  <a:lnTo>
                    <a:pt x="1" y="712"/>
                  </a:lnTo>
                  <a:cubicBezTo>
                    <a:pt x="100" y="838"/>
                    <a:pt x="243" y="926"/>
                    <a:pt x="379" y="1016"/>
                  </a:cubicBezTo>
                  <a:cubicBezTo>
                    <a:pt x="516" y="1098"/>
                    <a:pt x="663" y="1172"/>
                    <a:pt x="813" y="1234"/>
                  </a:cubicBezTo>
                  <a:cubicBezTo>
                    <a:pt x="1094" y="1349"/>
                    <a:pt x="1394" y="1440"/>
                    <a:pt x="1713" y="1440"/>
                  </a:cubicBezTo>
                  <a:cubicBezTo>
                    <a:pt x="1736" y="1440"/>
                    <a:pt x="1758" y="1440"/>
                    <a:pt x="1780" y="1439"/>
                  </a:cubicBezTo>
                  <a:cubicBezTo>
                    <a:pt x="1948" y="1432"/>
                    <a:pt x="2142" y="1381"/>
                    <a:pt x="2268" y="1234"/>
                  </a:cubicBezTo>
                  <a:cubicBezTo>
                    <a:pt x="2330" y="1159"/>
                    <a:pt x="2371" y="1080"/>
                    <a:pt x="2395" y="992"/>
                  </a:cubicBezTo>
                  <a:cubicBezTo>
                    <a:pt x="2409" y="947"/>
                    <a:pt x="2409" y="899"/>
                    <a:pt x="2412" y="852"/>
                  </a:cubicBezTo>
                  <a:cubicBezTo>
                    <a:pt x="2409" y="807"/>
                    <a:pt x="2405" y="759"/>
                    <a:pt x="2391" y="718"/>
                  </a:cubicBezTo>
                  <a:cubicBezTo>
                    <a:pt x="2344" y="544"/>
                    <a:pt x="2238" y="407"/>
                    <a:pt x="2122" y="291"/>
                  </a:cubicBezTo>
                  <a:cubicBezTo>
                    <a:pt x="2006" y="175"/>
                    <a:pt x="1876" y="76"/>
                    <a:pt x="1732" y="1"/>
                  </a:cubicBezTo>
                  <a:close/>
                </a:path>
              </a:pathLst>
            </a:custGeom>
            <a:solidFill>
              <a:srgbClr val="A33D11"/>
            </a:solidFill>
            <a:ln>
              <a:noFill/>
            </a:ln>
          </p:spPr>
          <p:txBody>
            <a:bodyPr spcFirstLastPara="1" wrap="square" lIns="121900" tIns="121900" rIns="121900" bIns="121900" anchor="ctr" anchorCtr="0">
              <a:noAutofit/>
            </a:bodyPr>
            <a:lstStyle/>
            <a:p>
              <a:endParaRPr sz="2400"/>
            </a:p>
          </p:txBody>
        </p:sp>
        <p:sp>
          <p:nvSpPr>
            <p:cNvPr id="69" name="Google Shape;1697;p82">
              <a:extLst>
                <a:ext uri="{FF2B5EF4-FFF2-40B4-BE49-F238E27FC236}">
                  <a16:creationId xmlns:a16="http://schemas.microsoft.com/office/drawing/2014/main" id="{DECFA78F-3B5A-487A-B43D-D1CA4F43F893}"/>
                </a:ext>
              </a:extLst>
            </p:cNvPr>
            <p:cNvSpPr/>
            <p:nvPr/>
          </p:nvSpPr>
          <p:spPr>
            <a:xfrm>
              <a:off x="7363275" y="2143320"/>
              <a:ext cx="15762" cy="49362"/>
            </a:xfrm>
            <a:custGeom>
              <a:avLst/>
              <a:gdLst/>
              <a:ahLst/>
              <a:cxnLst/>
              <a:rect l="l" t="t" r="r" b="b"/>
              <a:pathLst>
                <a:path w="486" h="1522" extrusionOk="0">
                  <a:moveTo>
                    <a:pt x="0" y="1"/>
                  </a:moveTo>
                  <a:lnTo>
                    <a:pt x="0" y="1"/>
                  </a:lnTo>
                  <a:cubicBezTo>
                    <a:pt x="106" y="257"/>
                    <a:pt x="205" y="497"/>
                    <a:pt x="267" y="746"/>
                  </a:cubicBezTo>
                  <a:cubicBezTo>
                    <a:pt x="305" y="869"/>
                    <a:pt x="322" y="995"/>
                    <a:pt x="339" y="1122"/>
                  </a:cubicBezTo>
                  <a:cubicBezTo>
                    <a:pt x="355" y="1251"/>
                    <a:pt x="349" y="1381"/>
                    <a:pt x="352" y="1522"/>
                  </a:cubicBezTo>
                  <a:cubicBezTo>
                    <a:pt x="421" y="1402"/>
                    <a:pt x="469" y="1262"/>
                    <a:pt x="475" y="1122"/>
                  </a:cubicBezTo>
                  <a:cubicBezTo>
                    <a:pt x="486" y="981"/>
                    <a:pt x="475" y="838"/>
                    <a:pt x="437" y="702"/>
                  </a:cubicBezTo>
                  <a:cubicBezTo>
                    <a:pt x="400" y="565"/>
                    <a:pt x="346" y="435"/>
                    <a:pt x="273" y="316"/>
                  </a:cubicBezTo>
                  <a:cubicBezTo>
                    <a:pt x="199" y="196"/>
                    <a:pt x="114" y="87"/>
                    <a:pt x="0" y="1"/>
                  </a:cubicBezTo>
                  <a:close/>
                </a:path>
              </a:pathLst>
            </a:custGeom>
            <a:solidFill>
              <a:srgbClr val="A33D11"/>
            </a:solidFill>
            <a:ln>
              <a:noFill/>
            </a:ln>
          </p:spPr>
          <p:txBody>
            <a:bodyPr spcFirstLastPara="1" wrap="square" lIns="121900" tIns="121900" rIns="121900" bIns="121900" anchor="ctr" anchorCtr="0">
              <a:noAutofit/>
            </a:bodyPr>
            <a:lstStyle/>
            <a:p>
              <a:endParaRPr sz="2400"/>
            </a:p>
          </p:txBody>
        </p:sp>
        <p:sp>
          <p:nvSpPr>
            <p:cNvPr id="70" name="Google Shape;1698;p82">
              <a:extLst>
                <a:ext uri="{FF2B5EF4-FFF2-40B4-BE49-F238E27FC236}">
                  <a16:creationId xmlns:a16="http://schemas.microsoft.com/office/drawing/2014/main" id="{40E86FB5-2BBB-4B01-86CA-FDF868F132EB}"/>
                </a:ext>
              </a:extLst>
            </p:cNvPr>
            <p:cNvSpPr/>
            <p:nvPr/>
          </p:nvSpPr>
          <p:spPr>
            <a:xfrm>
              <a:off x="7389091" y="2117763"/>
              <a:ext cx="51892" cy="65611"/>
            </a:xfrm>
            <a:custGeom>
              <a:avLst/>
              <a:gdLst/>
              <a:ahLst/>
              <a:cxnLst/>
              <a:rect l="l" t="t" r="r" b="b"/>
              <a:pathLst>
                <a:path w="1600" h="2023" extrusionOk="0">
                  <a:moveTo>
                    <a:pt x="352" y="0"/>
                  </a:moveTo>
                  <a:lnTo>
                    <a:pt x="352" y="0"/>
                  </a:lnTo>
                  <a:cubicBezTo>
                    <a:pt x="164" y="304"/>
                    <a:pt x="35" y="653"/>
                    <a:pt x="14" y="1022"/>
                  </a:cubicBezTo>
                  <a:cubicBezTo>
                    <a:pt x="0" y="1206"/>
                    <a:pt x="18" y="1394"/>
                    <a:pt x="82" y="1578"/>
                  </a:cubicBezTo>
                  <a:cubicBezTo>
                    <a:pt x="92" y="1599"/>
                    <a:pt x="100" y="1623"/>
                    <a:pt x="110" y="1646"/>
                  </a:cubicBezTo>
                  <a:lnTo>
                    <a:pt x="147" y="1711"/>
                  </a:lnTo>
                  <a:cubicBezTo>
                    <a:pt x="168" y="1756"/>
                    <a:pt x="202" y="1793"/>
                    <a:pt x="236" y="1831"/>
                  </a:cubicBezTo>
                  <a:cubicBezTo>
                    <a:pt x="267" y="1869"/>
                    <a:pt x="311" y="1903"/>
                    <a:pt x="352" y="1933"/>
                  </a:cubicBezTo>
                  <a:cubicBezTo>
                    <a:pt x="400" y="1954"/>
                    <a:pt x="445" y="1988"/>
                    <a:pt x="496" y="1995"/>
                  </a:cubicBezTo>
                  <a:lnTo>
                    <a:pt x="571" y="2015"/>
                  </a:lnTo>
                  <a:cubicBezTo>
                    <a:pt x="595" y="2019"/>
                    <a:pt x="625" y="2019"/>
                    <a:pt x="653" y="2023"/>
                  </a:cubicBezTo>
                  <a:cubicBezTo>
                    <a:pt x="711" y="2019"/>
                    <a:pt x="765" y="2005"/>
                    <a:pt x="814" y="1982"/>
                  </a:cubicBezTo>
                  <a:cubicBezTo>
                    <a:pt x="912" y="1937"/>
                    <a:pt x="988" y="1869"/>
                    <a:pt x="1049" y="1793"/>
                  </a:cubicBezTo>
                  <a:cubicBezTo>
                    <a:pt x="1169" y="1646"/>
                    <a:pt x="1254" y="1482"/>
                    <a:pt x="1326" y="1315"/>
                  </a:cubicBezTo>
                  <a:cubicBezTo>
                    <a:pt x="1462" y="981"/>
                    <a:pt x="1548" y="629"/>
                    <a:pt x="1599" y="276"/>
                  </a:cubicBezTo>
                  <a:lnTo>
                    <a:pt x="1599" y="276"/>
                  </a:lnTo>
                  <a:cubicBezTo>
                    <a:pt x="1483" y="612"/>
                    <a:pt x="1357" y="943"/>
                    <a:pt x="1199" y="1257"/>
                  </a:cubicBezTo>
                  <a:cubicBezTo>
                    <a:pt x="1121" y="1411"/>
                    <a:pt x="1035" y="1564"/>
                    <a:pt x="923" y="1684"/>
                  </a:cubicBezTo>
                  <a:cubicBezTo>
                    <a:pt x="868" y="1746"/>
                    <a:pt x="810" y="1797"/>
                    <a:pt x="745" y="1828"/>
                  </a:cubicBezTo>
                  <a:cubicBezTo>
                    <a:pt x="713" y="1841"/>
                    <a:pt x="682" y="1848"/>
                    <a:pt x="650" y="1848"/>
                  </a:cubicBezTo>
                  <a:cubicBezTo>
                    <a:pt x="618" y="1848"/>
                    <a:pt x="585" y="1841"/>
                    <a:pt x="547" y="1828"/>
                  </a:cubicBezTo>
                  <a:cubicBezTo>
                    <a:pt x="400" y="1793"/>
                    <a:pt x="297" y="1664"/>
                    <a:pt x="236" y="1517"/>
                  </a:cubicBezTo>
                  <a:cubicBezTo>
                    <a:pt x="174" y="1367"/>
                    <a:pt x="154" y="1195"/>
                    <a:pt x="151" y="1025"/>
                  </a:cubicBezTo>
                  <a:cubicBezTo>
                    <a:pt x="147" y="680"/>
                    <a:pt x="223" y="335"/>
                    <a:pt x="352" y="0"/>
                  </a:cubicBezTo>
                  <a:close/>
                </a:path>
              </a:pathLst>
            </a:custGeom>
            <a:solidFill>
              <a:srgbClr val="A33D11"/>
            </a:solidFill>
            <a:ln>
              <a:noFill/>
            </a:ln>
          </p:spPr>
          <p:txBody>
            <a:bodyPr spcFirstLastPara="1" wrap="square" lIns="121900" tIns="121900" rIns="121900" bIns="121900" anchor="ctr" anchorCtr="0">
              <a:noAutofit/>
            </a:bodyPr>
            <a:lstStyle/>
            <a:p>
              <a:endParaRPr sz="2400"/>
            </a:p>
          </p:txBody>
        </p:sp>
        <p:sp>
          <p:nvSpPr>
            <p:cNvPr id="71" name="Google Shape;1699;p82">
              <a:extLst>
                <a:ext uri="{FF2B5EF4-FFF2-40B4-BE49-F238E27FC236}">
                  <a16:creationId xmlns:a16="http://schemas.microsoft.com/office/drawing/2014/main" id="{97030467-9A87-4677-8175-AA397983A395}"/>
                </a:ext>
              </a:extLst>
            </p:cNvPr>
            <p:cNvSpPr/>
            <p:nvPr/>
          </p:nvSpPr>
          <p:spPr>
            <a:xfrm>
              <a:off x="7411243" y="2153310"/>
              <a:ext cx="59189" cy="55849"/>
            </a:xfrm>
            <a:custGeom>
              <a:avLst/>
              <a:gdLst/>
              <a:ahLst/>
              <a:cxnLst/>
              <a:rect l="l" t="t" r="r" b="b"/>
              <a:pathLst>
                <a:path w="1825" h="1722" extrusionOk="0">
                  <a:moveTo>
                    <a:pt x="1825" y="0"/>
                  </a:moveTo>
                  <a:lnTo>
                    <a:pt x="1370" y="667"/>
                  </a:lnTo>
                  <a:cubicBezTo>
                    <a:pt x="1217" y="882"/>
                    <a:pt x="1060" y="1100"/>
                    <a:pt x="885" y="1288"/>
                  </a:cubicBezTo>
                  <a:cubicBezTo>
                    <a:pt x="797" y="1384"/>
                    <a:pt x="701" y="1473"/>
                    <a:pt x="598" y="1528"/>
                  </a:cubicBezTo>
                  <a:cubicBezTo>
                    <a:pt x="555" y="1552"/>
                    <a:pt x="510" y="1566"/>
                    <a:pt x="468" y="1566"/>
                  </a:cubicBezTo>
                  <a:cubicBezTo>
                    <a:pt x="463" y="1566"/>
                    <a:pt x="459" y="1566"/>
                    <a:pt x="455" y="1565"/>
                  </a:cubicBezTo>
                  <a:cubicBezTo>
                    <a:pt x="431" y="1562"/>
                    <a:pt x="401" y="1548"/>
                    <a:pt x="373" y="1542"/>
                  </a:cubicBezTo>
                  <a:cubicBezTo>
                    <a:pt x="346" y="1531"/>
                    <a:pt x="322" y="1521"/>
                    <a:pt x="295" y="1507"/>
                  </a:cubicBezTo>
                  <a:cubicBezTo>
                    <a:pt x="202" y="1446"/>
                    <a:pt x="131" y="1340"/>
                    <a:pt x="100" y="1214"/>
                  </a:cubicBezTo>
                  <a:cubicBezTo>
                    <a:pt x="65" y="1091"/>
                    <a:pt x="55" y="957"/>
                    <a:pt x="62" y="820"/>
                  </a:cubicBezTo>
                  <a:lnTo>
                    <a:pt x="62" y="820"/>
                  </a:lnTo>
                  <a:cubicBezTo>
                    <a:pt x="18" y="950"/>
                    <a:pt x="0" y="1091"/>
                    <a:pt x="14" y="1230"/>
                  </a:cubicBezTo>
                  <a:cubicBezTo>
                    <a:pt x="28" y="1370"/>
                    <a:pt x="93" y="1521"/>
                    <a:pt x="216" y="1616"/>
                  </a:cubicBezTo>
                  <a:cubicBezTo>
                    <a:pt x="246" y="1640"/>
                    <a:pt x="284" y="1660"/>
                    <a:pt x="319" y="1678"/>
                  </a:cubicBezTo>
                  <a:cubicBezTo>
                    <a:pt x="352" y="1692"/>
                    <a:pt x="387" y="1706"/>
                    <a:pt x="428" y="1715"/>
                  </a:cubicBezTo>
                  <a:cubicBezTo>
                    <a:pt x="448" y="1719"/>
                    <a:pt x="469" y="1721"/>
                    <a:pt x="489" y="1721"/>
                  </a:cubicBezTo>
                  <a:cubicBezTo>
                    <a:pt x="555" y="1721"/>
                    <a:pt x="619" y="1702"/>
                    <a:pt x="674" y="1678"/>
                  </a:cubicBezTo>
                  <a:cubicBezTo>
                    <a:pt x="810" y="1606"/>
                    <a:pt x="916" y="1510"/>
                    <a:pt x="1012" y="1408"/>
                  </a:cubicBezTo>
                  <a:cubicBezTo>
                    <a:pt x="1200" y="1203"/>
                    <a:pt x="1350" y="974"/>
                    <a:pt x="1484" y="738"/>
                  </a:cubicBezTo>
                  <a:cubicBezTo>
                    <a:pt x="1616" y="499"/>
                    <a:pt x="1736" y="257"/>
                    <a:pt x="1825" y="0"/>
                  </a:cubicBezTo>
                  <a:close/>
                </a:path>
              </a:pathLst>
            </a:custGeom>
            <a:solidFill>
              <a:srgbClr val="A33D11"/>
            </a:solidFill>
            <a:ln>
              <a:noFill/>
            </a:ln>
          </p:spPr>
          <p:txBody>
            <a:bodyPr spcFirstLastPara="1" wrap="square" lIns="121900" tIns="121900" rIns="121900" bIns="121900" anchor="ctr" anchorCtr="0">
              <a:noAutofit/>
            </a:bodyPr>
            <a:lstStyle/>
            <a:p>
              <a:endParaRPr sz="2400"/>
            </a:p>
          </p:txBody>
        </p:sp>
        <p:sp>
          <p:nvSpPr>
            <p:cNvPr id="72" name="Google Shape;1700;p82">
              <a:extLst>
                <a:ext uri="{FF2B5EF4-FFF2-40B4-BE49-F238E27FC236}">
                  <a16:creationId xmlns:a16="http://schemas.microsoft.com/office/drawing/2014/main" id="{810267EF-A6E8-4224-8898-8C8D5F5ED55C}"/>
                </a:ext>
              </a:extLst>
            </p:cNvPr>
            <p:cNvSpPr/>
            <p:nvPr/>
          </p:nvSpPr>
          <p:spPr>
            <a:xfrm>
              <a:off x="7422108" y="2206370"/>
              <a:ext cx="5773" cy="13135"/>
            </a:xfrm>
            <a:custGeom>
              <a:avLst/>
              <a:gdLst/>
              <a:ahLst/>
              <a:cxnLst/>
              <a:rect l="l" t="t" r="r" b="b"/>
              <a:pathLst>
                <a:path w="178" h="405" extrusionOk="0">
                  <a:moveTo>
                    <a:pt x="96" y="1"/>
                  </a:moveTo>
                  <a:cubicBezTo>
                    <a:pt x="21" y="62"/>
                    <a:pt x="1" y="138"/>
                    <a:pt x="1" y="206"/>
                  </a:cubicBezTo>
                  <a:cubicBezTo>
                    <a:pt x="4" y="243"/>
                    <a:pt x="11" y="278"/>
                    <a:pt x="31" y="311"/>
                  </a:cubicBezTo>
                  <a:cubicBezTo>
                    <a:pt x="48" y="346"/>
                    <a:pt x="72" y="380"/>
                    <a:pt x="116" y="404"/>
                  </a:cubicBezTo>
                  <a:cubicBezTo>
                    <a:pt x="140" y="363"/>
                    <a:pt x="154" y="329"/>
                    <a:pt x="165" y="298"/>
                  </a:cubicBezTo>
                  <a:cubicBezTo>
                    <a:pt x="175" y="264"/>
                    <a:pt x="178" y="234"/>
                    <a:pt x="178" y="199"/>
                  </a:cubicBezTo>
                  <a:cubicBezTo>
                    <a:pt x="175" y="168"/>
                    <a:pt x="171" y="138"/>
                    <a:pt x="157" y="103"/>
                  </a:cubicBezTo>
                  <a:cubicBezTo>
                    <a:pt x="144" y="73"/>
                    <a:pt x="127" y="38"/>
                    <a:pt x="96" y="1"/>
                  </a:cubicBezTo>
                  <a:close/>
                </a:path>
              </a:pathLst>
            </a:custGeom>
            <a:solidFill>
              <a:srgbClr val="A33D11"/>
            </a:solidFill>
            <a:ln>
              <a:noFill/>
            </a:ln>
          </p:spPr>
          <p:txBody>
            <a:bodyPr spcFirstLastPara="1" wrap="square" lIns="121900" tIns="121900" rIns="121900" bIns="121900" anchor="ctr" anchorCtr="0">
              <a:noAutofit/>
            </a:bodyPr>
            <a:lstStyle/>
            <a:p>
              <a:endParaRPr sz="2400"/>
            </a:p>
          </p:txBody>
        </p:sp>
        <p:sp>
          <p:nvSpPr>
            <p:cNvPr id="73" name="Google Shape;1701;p82">
              <a:extLst>
                <a:ext uri="{FF2B5EF4-FFF2-40B4-BE49-F238E27FC236}">
                  <a16:creationId xmlns:a16="http://schemas.microsoft.com/office/drawing/2014/main" id="{F5689633-9D2D-4CF5-BA5D-726D0010BD2E}"/>
                </a:ext>
              </a:extLst>
            </p:cNvPr>
            <p:cNvSpPr/>
            <p:nvPr/>
          </p:nvSpPr>
          <p:spPr>
            <a:xfrm>
              <a:off x="6673136" y="2242727"/>
              <a:ext cx="27503" cy="150357"/>
            </a:xfrm>
            <a:custGeom>
              <a:avLst/>
              <a:gdLst/>
              <a:ahLst/>
              <a:cxnLst/>
              <a:rect l="l" t="t" r="r" b="b"/>
              <a:pathLst>
                <a:path w="848" h="4636" extrusionOk="0">
                  <a:moveTo>
                    <a:pt x="847" y="0"/>
                  </a:moveTo>
                  <a:cubicBezTo>
                    <a:pt x="718" y="369"/>
                    <a:pt x="629" y="752"/>
                    <a:pt x="543" y="1134"/>
                  </a:cubicBezTo>
                  <a:cubicBezTo>
                    <a:pt x="458" y="1517"/>
                    <a:pt x="390" y="1903"/>
                    <a:pt x="325" y="2290"/>
                  </a:cubicBezTo>
                  <a:cubicBezTo>
                    <a:pt x="195" y="3064"/>
                    <a:pt x="89" y="3840"/>
                    <a:pt x="0" y="4619"/>
                  </a:cubicBezTo>
                  <a:lnTo>
                    <a:pt x="174" y="4636"/>
                  </a:lnTo>
                  <a:cubicBezTo>
                    <a:pt x="232" y="3857"/>
                    <a:pt x="311" y="3078"/>
                    <a:pt x="410" y="2303"/>
                  </a:cubicBezTo>
                  <a:cubicBezTo>
                    <a:pt x="461" y="1916"/>
                    <a:pt x="516" y="1527"/>
                    <a:pt x="588" y="1145"/>
                  </a:cubicBezTo>
                  <a:cubicBezTo>
                    <a:pt x="656" y="759"/>
                    <a:pt x="732" y="376"/>
                    <a:pt x="847"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74" name="Google Shape;1702;p82">
              <a:extLst>
                <a:ext uri="{FF2B5EF4-FFF2-40B4-BE49-F238E27FC236}">
                  <a16:creationId xmlns:a16="http://schemas.microsoft.com/office/drawing/2014/main" id="{6E31D331-B57C-439A-9E6E-DF47EC7CCA93}"/>
                </a:ext>
              </a:extLst>
            </p:cNvPr>
            <p:cNvSpPr/>
            <p:nvPr/>
          </p:nvSpPr>
          <p:spPr>
            <a:xfrm>
              <a:off x="7604023" y="2445692"/>
              <a:ext cx="39924" cy="12227"/>
            </a:xfrm>
            <a:custGeom>
              <a:avLst/>
              <a:gdLst/>
              <a:ahLst/>
              <a:cxnLst/>
              <a:rect l="l" t="t" r="r" b="b"/>
              <a:pathLst>
                <a:path w="1231" h="377" extrusionOk="0">
                  <a:moveTo>
                    <a:pt x="1" y="1"/>
                  </a:moveTo>
                  <a:lnTo>
                    <a:pt x="1" y="336"/>
                  </a:lnTo>
                  <a:cubicBezTo>
                    <a:pt x="1" y="360"/>
                    <a:pt x="21" y="377"/>
                    <a:pt x="45" y="377"/>
                  </a:cubicBezTo>
                  <a:lnTo>
                    <a:pt x="1189" y="377"/>
                  </a:lnTo>
                  <a:cubicBezTo>
                    <a:pt x="1213" y="377"/>
                    <a:pt x="1230" y="360"/>
                    <a:pt x="1230" y="336"/>
                  </a:cubicBezTo>
                  <a:lnTo>
                    <a:pt x="1230"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75" name="Google Shape;1703;p82">
              <a:extLst>
                <a:ext uri="{FF2B5EF4-FFF2-40B4-BE49-F238E27FC236}">
                  <a16:creationId xmlns:a16="http://schemas.microsoft.com/office/drawing/2014/main" id="{ED22C2F5-722C-422D-BD10-E5B4C9D299F8}"/>
                </a:ext>
              </a:extLst>
            </p:cNvPr>
            <p:cNvSpPr/>
            <p:nvPr/>
          </p:nvSpPr>
          <p:spPr>
            <a:xfrm>
              <a:off x="7059379" y="2445692"/>
              <a:ext cx="39892" cy="12227"/>
            </a:xfrm>
            <a:custGeom>
              <a:avLst/>
              <a:gdLst/>
              <a:ahLst/>
              <a:cxnLst/>
              <a:rect l="l" t="t" r="r" b="b"/>
              <a:pathLst>
                <a:path w="1230" h="377" extrusionOk="0">
                  <a:moveTo>
                    <a:pt x="0" y="1"/>
                  </a:moveTo>
                  <a:lnTo>
                    <a:pt x="0" y="336"/>
                  </a:lnTo>
                  <a:cubicBezTo>
                    <a:pt x="0" y="360"/>
                    <a:pt x="21" y="377"/>
                    <a:pt x="44" y="377"/>
                  </a:cubicBezTo>
                  <a:lnTo>
                    <a:pt x="1189" y="377"/>
                  </a:lnTo>
                  <a:cubicBezTo>
                    <a:pt x="1213" y="377"/>
                    <a:pt x="1230" y="360"/>
                    <a:pt x="1230" y="336"/>
                  </a:cubicBezTo>
                  <a:lnTo>
                    <a:pt x="1230"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76" name="Google Shape;1704;p82">
              <a:extLst>
                <a:ext uri="{FF2B5EF4-FFF2-40B4-BE49-F238E27FC236}">
                  <a16:creationId xmlns:a16="http://schemas.microsoft.com/office/drawing/2014/main" id="{E72CB0F5-29AB-4464-8CD2-3026BCF8D443}"/>
                </a:ext>
              </a:extLst>
            </p:cNvPr>
            <p:cNvSpPr/>
            <p:nvPr/>
          </p:nvSpPr>
          <p:spPr>
            <a:xfrm>
              <a:off x="7679138" y="2445692"/>
              <a:ext cx="39924" cy="12227"/>
            </a:xfrm>
            <a:custGeom>
              <a:avLst/>
              <a:gdLst/>
              <a:ahLst/>
              <a:cxnLst/>
              <a:rect l="l" t="t" r="r" b="b"/>
              <a:pathLst>
                <a:path w="1231" h="377" extrusionOk="0">
                  <a:moveTo>
                    <a:pt x="1" y="1"/>
                  </a:moveTo>
                  <a:lnTo>
                    <a:pt x="1" y="336"/>
                  </a:lnTo>
                  <a:cubicBezTo>
                    <a:pt x="1" y="360"/>
                    <a:pt x="21" y="377"/>
                    <a:pt x="45" y="377"/>
                  </a:cubicBezTo>
                  <a:lnTo>
                    <a:pt x="1189" y="377"/>
                  </a:lnTo>
                  <a:cubicBezTo>
                    <a:pt x="1213" y="377"/>
                    <a:pt x="1230" y="360"/>
                    <a:pt x="1230" y="336"/>
                  </a:cubicBezTo>
                  <a:lnTo>
                    <a:pt x="1230"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77" name="Google Shape;1705;p82">
              <a:extLst>
                <a:ext uri="{FF2B5EF4-FFF2-40B4-BE49-F238E27FC236}">
                  <a16:creationId xmlns:a16="http://schemas.microsoft.com/office/drawing/2014/main" id="{2295D608-5A4E-4C17-A8C8-08DD1123E06E}"/>
                </a:ext>
              </a:extLst>
            </p:cNvPr>
            <p:cNvSpPr/>
            <p:nvPr/>
          </p:nvSpPr>
          <p:spPr>
            <a:xfrm>
              <a:off x="8306583" y="2445692"/>
              <a:ext cx="39924" cy="12227"/>
            </a:xfrm>
            <a:custGeom>
              <a:avLst/>
              <a:gdLst/>
              <a:ahLst/>
              <a:cxnLst/>
              <a:rect l="l" t="t" r="r" b="b"/>
              <a:pathLst>
                <a:path w="1231" h="377" extrusionOk="0">
                  <a:moveTo>
                    <a:pt x="0" y="1"/>
                  </a:moveTo>
                  <a:lnTo>
                    <a:pt x="0" y="336"/>
                  </a:lnTo>
                  <a:cubicBezTo>
                    <a:pt x="0" y="360"/>
                    <a:pt x="21" y="377"/>
                    <a:pt x="45" y="377"/>
                  </a:cubicBezTo>
                  <a:lnTo>
                    <a:pt x="1189" y="377"/>
                  </a:lnTo>
                  <a:cubicBezTo>
                    <a:pt x="1213" y="377"/>
                    <a:pt x="1230" y="360"/>
                    <a:pt x="1230" y="336"/>
                  </a:cubicBezTo>
                  <a:lnTo>
                    <a:pt x="1230"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78" name="Google Shape;1706;p82">
              <a:extLst>
                <a:ext uri="{FF2B5EF4-FFF2-40B4-BE49-F238E27FC236}">
                  <a16:creationId xmlns:a16="http://schemas.microsoft.com/office/drawing/2014/main" id="{FD032539-670B-4D28-9808-3442EA3EC9A2}"/>
                </a:ext>
              </a:extLst>
            </p:cNvPr>
            <p:cNvSpPr/>
            <p:nvPr/>
          </p:nvSpPr>
          <p:spPr>
            <a:xfrm>
              <a:off x="7066028" y="2400480"/>
              <a:ext cx="41222" cy="19427"/>
            </a:xfrm>
            <a:custGeom>
              <a:avLst/>
              <a:gdLst/>
              <a:ahLst/>
              <a:cxnLst/>
              <a:rect l="l" t="t" r="r" b="b"/>
              <a:pathLst>
                <a:path w="1271" h="599" extrusionOk="0">
                  <a:moveTo>
                    <a:pt x="0" y="1"/>
                  </a:moveTo>
                  <a:lnTo>
                    <a:pt x="0" y="598"/>
                  </a:lnTo>
                  <a:lnTo>
                    <a:pt x="1271" y="598"/>
                  </a:lnTo>
                  <a:lnTo>
                    <a:pt x="1271"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79" name="Google Shape;1707;p82">
              <a:extLst>
                <a:ext uri="{FF2B5EF4-FFF2-40B4-BE49-F238E27FC236}">
                  <a16:creationId xmlns:a16="http://schemas.microsoft.com/office/drawing/2014/main" id="{9488459E-36D8-43DB-B1F5-0C3D9FDC35CC}"/>
                </a:ext>
              </a:extLst>
            </p:cNvPr>
            <p:cNvSpPr/>
            <p:nvPr/>
          </p:nvSpPr>
          <p:spPr>
            <a:xfrm>
              <a:off x="7116331" y="2400480"/>
              <a:ext cx="41092" cy="19427"/>
            </a:xfrm>
            <a:custGeom>
              <a:avLst/>
              <a:gdLst/>
              <a:ahLst/>
              <a:cxnLst/>
              <a:rect l="l" t="t" r="r" b="b"/>
              <a:pathLst>
                <a:path w="1267" h="599" extrusionOk="0">
                  <a:moveTo>
                    <a:pt x="0" y="1"/>
                  </a:moveTo>
                  <a:lnTo>
                    <a:pt x="0" y="598"/>
                  </a:lnTo>
                  <a:lnTo>
                    <a:pt x="1267" y="598"/>
                  </a:lnTo>
                  <a:lnTo>
                    <a:pt x="1267"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0" name="Google Shape;1708;p82">
              <a:extLst>
                <a:ext uri="{FF2B5EF4-FFF2-40B4-BE49-F238E27FC236}">
                  <a16:creationId xmlns:a16="http://schemas.microsoft.com/office/drawing/2014/main" id="{BFB0C6F4-2A77-488F-AFFC-00D9F06D08B9}"/>
                </a:ext>
              </a:extLst>
            </p:cNvPr>
            <p:cNvSpPr/>
            <p:nvPr/>
          </p:nvSpPr>
          <p:spPr>
            <a:xfrm>
              <a:off x="7166602" y="2400480"/>
              <a:ext cx="41157" cy="19427"/>
            </a:xfrm>
            <a:custGeom>
              <a:avLst/>
              <a:gdLst/>
              <a:ahLst/>
              <a:cxnLst/>
              <a:rect l="l" t="t" r="r" b="b"/>
              <a:pathLst>
                <a:path w="1269" h="599" extrusionOk="0">
                  <a:moveTo>
                    <a:pt x="1" y="1"/>
                  </a:moveTo>
                  <a:lnTo>
                    <a:pt x="1" y="598"/>
                  </a:lnTo>
                  <a:lnTo>
                    <a:pt x="1268" y="598"/>
                  </a:lnTo>
                  <a:lnTo>
                    <a:pt x="1268"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1" name="Google Shape;1709;p82">
              <a:extLst>
                <a:ext uri="{FF2B5EF4-FFF2-40B4-BE49-F238E27FC236}">
                  <a16:creationId xmlns:a16="http://schemas.microsoft.com/office/drawing/2014/main" id="{B74421C9-40A0-45E7-983A-DC70CB18636A}"/>
                </a:ext>
              </a:extLst>
            </p:cNvPr>
            <p:cNvSpPr/>
            <p:nvPr/>
          </p:nvSpPr>
          <p:spPr>
            <a:xfrm>
              <a:off x="7216905" y="2400480"/>
              <a:ext cx="41157" cy="19427"/>
            </a:xfrm>
            <a:custGeom>
              <a:avLst/>
              <a:gdLst/>
              <a:ahLst/>
              <a:cxnLst/>
              <a:rect l="l" t="t" r="r" b="b"/>
              <a:pathLst>
                <a:path w="1269" h="599" extrusionOk="0">
                  <a:moveTo>
                    <a:pt x="1" y="1"/>
                  </a:moveTo>
                  <a:lnTo>
                    <a:pt x="1" y="598"/>
                  </a:lnTo>
                  <a:lnTo>
                    <a:pt x="1268" y="598"/>
                  </a:lnTo>
                  <a:lnTo>
                    <a:pt x="1268"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2" name="Google Shape;1710;p82">
              <a:extLst>
                <a:ext uri="{FF2B5EF4-FFF2-40B4-BE49-F238E27FC236}">
                  <a16:creationId xmlns:a16="http://schemas.microsoft.com/office/drawing/2014/main" id="{6A10CC2B-A770-49BF-90C9-75CC5819F81C}"/>
                </a:ext>
              </a:extLst>
            </p:cNvPr>
            <p:cNvSpPr/>
            <p:nvPr/>
          </p:nvSpPr>
          <p:spPr>
            <a:xfrm>
              <a:off x="7267241" y="2400480"/>
              <a:ext cx="41092" cy="19427"/>
            </a:xfrm>
            <a:custGeom>
              <a:avLst/>
              <a:gdLst/>
              <a:ahLst/>
              <a:cxnLst/>
              <a:rect l="l" t="t" r="r" b="b"/>
              <a:pathLst>
                <a:path w="1267" h="599" extrusionOk="0">
                  <a:moveTo>
                    <a:pt x="0" y="1"/>
                  </a:moveTo>
                  <a:lnTo>
                    <a:pt x="0" y="598"/>
                  </a:lnTo>
                  <a:lnTo>
                    <a:pt x="1267" y="598"/>
                  </a:lnTo>
                  <a:lnTo>
                    <a:pt x="1267"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3" name="Google Shape;1711;p82">
              <a:extLst>
                <a:ext uri="{FF2B5EF4-FFF2-40B4-BE49-F238E27FC236}">
                  <a16:creationId xmlns:a16="http://schemas.microsoft.com/office/drawing/2014/main" id="{90F0453F-AF0F-4F6E-9652-DF5B38FA0B42}"/>
                </a:ext>
              </a:extLst>
            </p:cNvPr>
            <p:cNvSpPr/>
            <p:nvPr/>
          </p:nvSpPr>
          <p:spPr>
            <a:xfrm>
              <a:off x="7317512" y="2400480"/>
              <a:ext cx="41124" cy="19427"/>
            </a:xfrm>
            <a:custGeom>
              <a:avLst/>
              <a:gdLst/>
              <a:ahLst/>
              <a:cxnLst/>
              <a:rect l="l" t="t" r="r" b="b"/>
              <a:pathLst>
                <a:path w="1268" h="599" extrusionOk="0">
                  <a:moveTo>
                    <a:pt x="0" y="1"/>
                  </a:moveTo>
                  <a:lnTo>
                    <a:pt x="0" y="598"/>
                  </a:lnTo>
                  <a:lnTo>
                    <a:pt x="1268" y="598"/>
                  </a:lnTo>
                  <a:lnTo>
                    <a:pt x="1268"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4" name="Google Shape;1712;p82">
              <a:extLst>
                <a:ext uri="{FF2B5EF4-FFF2-40B4-BE49-F238E27FC236}">
                  <a16:creationId xmlns:a16="http://schemas.microsoft.com/office/drawing/2014/main" id="{FC6CECE1-E1A2-4F82-BDB4-FAC1603BD07D}"/>
                </a:ext>
              </a:extLst>
            </p:cNvPr>
            <p:cNvSpPr/>
            <p:nvPr/>
          </p:nvSpPr>
          <p:spPr>
            <a:xfrm>
              <a:off x="7367815" y="2400480"/>
              <a:ext cx="41157" cy="19427"/>
            </a:xfrm>
            <a:custGeom>
              <a:avLst/>
              <a:gdLst/>
              <a:ahLst/>
              <a:cxnLst/>
              <a:rect l="l" t="t" r="r" b="b"/>
              <a:pathLst>
                <a:path w="1269" h="599" extrusionOk="0">
                  <a:moveTo>
                    <a:pt x="1" y="1"/>
                  </a:moveTo>
                  <a:lnTo>
                    <a:pt x="1" y="598"/>
                  </a:lnTo>
                  <a:lnTo>
                    <a:pt x="1268" y="598"/>
                  </a:lnTo>
                  <a:lnTo>
                    <a:pt x="1268"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5" name="Google Shape;1713;p82">
              <a:extLst>
                <a:ext uri="{FF2B5EF4-FFF2-40B4-BE49-F238E27FC236}">
                  <a16:creationId xmlns:a16="http://schemas.microsoft.com/office/drawing/2014/main" id="{FBDD4B7C-17C7-4000-B816-F88FC809F876}"/>
                </a:ext>
              </a:extLst>
            </p:cNvPr>
            <p:cNvSpPr/>
            <p:nvPr/>
          </p:nvSpPr>
          <p:spPr>
            <a:xfrm>
              <a:off x="7417989" y="2400480"/>
              <a:ext cx="41254" cy="19427"/>
            </a:xfrm>
            <a:custGeom>
              <a:avLst/>
              <a:gdLst/>
              <a:ahLst/>
              <a:cxnLst/>
              <a:rect l="l" t="t" r="r" b="b"/>
              <a:pathLst>
                <a:path w="1272" h="599" extrusionOk="0">
                  <a:moveTo>
                    <a:pt x="1" y="1"/>
                  </a:moveTo>
                  <a:lnTo>
                    <a:pt x="1" y="598"/>
                  </a:lnTo>
                  <a:lnTo>
                    <a:pt x="1271" y="598"/>
                  </a:lnTo>
                  <a:lnTo>
                    <a:pt x="1271"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6" name="Google Shape;1714;p82">
              <a:extLst>
                <a:ext uri="{FF2B5EF4-FFF2-40B4-BE49-F238E27FC236}">
                  <a16:creationId xmlns:a16="http://schemas.microsoft.com/office/drawing/2014/main" id="{FF909CAC-4125-4B1E-8674-3C710CA34E3E}"/>
                </a:ext>
              </a:extLst>
            </p:cNvPr>
            <p:cNvSpPr/>
            <p:nvPr/>
          </p:nvSpPr>
          <p:spPr>
            <a:xfrm>
              <a:off x="7468292" y="2400480"/>
              <a:ext cx="41254" cy="19427"/>
            </a:xfrm>
            <a:custGeom>
              <a:avLst/>
              <a:gdLst/>
              <a:ahLst/>
              <a:cxnLst/>
              <a:rect l="l" t="t" r="r" b="b"/>
              <a:pathLst>
                <a:path w="1272" h="599" extrusionOk="0">
                  <a:moveTo>
                    <a:pt x="1" y="1"/>
                  </a:moveTo>
                  <a:lnTo>
                    <a:pt x="1" y="598"/>
                  </a:lnTo>
                  <a:lnTo>
                    <a:pt x="1272" y="598"/>
                  </a:lnTo>
                  <a:lnTo>
                    <a:pt x="1272"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 name="Google Shape;1715;p82">
              <a:extLst>
                <a:ext uri="{FF2B5EF4-FFF2-40B4-BE49-F238E27FC236}">
                  <a16:creationId xmlns:a16="http://schemas.microsoft.com/office/drawing/2014/main" id="{37A4391E-C872-4DAF-A02D-9ABA1E4618B0}"/>
                </a:ext>
              </a:extLst>
            </p:cNvPr>
            <p:cNvSpPr/>
            <p:nvPr/>
          </p:nvSpPr>
          <p:spPr>
            <a:xfrm>
              <a:off x="7518628" y="2400480"/>
              <a:ext cx="41124" cy="19427"/>
            </a:xfrm>
            <a:custGeom>
              <a:avLst/>
              <a:gdLst/>
              <a:ahLst/>
              <a:cxnLst/>
              <a:rect l="l" t="t" r="r" b="b"/>
              <a:pathLst>
                <a:path w="1268" h="599" extrusionOk="0">
                  <a:moveTo>
                    <a:pt x="0" y="1"/>
                  </a:moveTo>
                  <a:lnTo>
                    <a:pt x="0" y="598"/>
                  </a:lnTo>
                  <a:lnTo>
                    <a:pt x="1268" y="598"/>
                  </a:lnTo>
                  <a:lnTo>
                    <a:pt x="1268"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8" name="Google Shape;1716;p82">
              <a:extLst>
                <a:ext uri="{FF2B5EF4-FFF2-40B4-BE49-F238E27FC236}">
                  <a16:creationId xmlns:a16="http://schemas.microsoft.com/office/drawing/2014/main" id="{1A7ED364-BBD4-4F8D-B039-A621CFD5AD42}"/>
                </a:ext>
              </a:extLst>
            </p:cNvPr>
            <p:cNvSpPr/>
            <p:nvPr/>
          </p:nvSpPr>
          <p:spPr>
            <a:xfrm>
              <a:off x="7568899" y="2400480"/>
              <a:ext cx="41124" cy="19427"/>
            </a:xfrm>
            <a:custGeom>
              <a:avLst/>
              <a:gdLst/>
              <a:ahLst/>
              <a:cxnLst/>
              <a:rect l="l" t="t" r="r" b="b"/>
              <a:pathLst>
                <a:path w="1268" h="599" extrusionOk="0">
                  <a:moveTo>
                    <a:pt x="0" y="1"/>
                  </a:moveTo>
                  <a:lnTo>
                    <a:pt x="0" y="598"/>
                  </a:lnTo>
                  <a:lnTo>
                    <a:pt x="1268" y="598"/>
                  </a:lnTo>
                  <a:lnTo>
                    <a:pt x="1268"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9" name="Google Shape;1717;p82">
              <a:extLst>
                <a:ext uri="{FF2B5EF4-FFF2-40B4-BE49-F238E27FC236}">
                  <a16:creationId xmlns:a16="http://schemas.microsoft.com/office/drawing/2014/main" id="{1BD069F1-B669-4A81-B480-66DA96370F28}"/>
                </a:ext>
              </a:extLst>
            </p:cNvPr>
            <p:cNvSpPr/>
            <p:nvPr/>
          </p:nvSpPr>
          <p:spPr>
            <a:xfrm>
              <a:off x="7619202" y="2400480"/>
              <a:ext cx="41157" cy="19427"/>
            </a:xfrm>
            <a:custGeom>
              <a:avLst/>
              <a:gdLst/>
              <a:ahLst/>
              <a:cxnLst/>
              <a:rect l="l" t="t" r="r" b="b"/>
              <a:pathLst>
                <a:path w="1269" h="599" extrusionOk="0">
                  <a:moveTo>
                    <a:pt x="1" y="1"/>
                  </a:moveTo>
                  <a:lnTo>
                    <a:pt x="1" y="598"/>
                  </a:lnTo>
                  <a:lnTo>
                    <a:pt x="1268" y="598"/>
                  </a:lnTo>
                  <a:lnTo>
                    <a:pt x="1268" y="1"/>
                  </a:lnTo>
                  <a:close/>
                </a:path>
              </a:pathLst>
            </a:custGeom>
            <a:solidFill>
              <a:srgbClr val="270454"/>
            </a:solidFill>
            <a:ln>
              <a:noFill/>
            </a:ln>
          </p:spPr>
          <p:txBody>
            <a:bodyPr spcFirstLastPara="1" wrap="square" lIns="121900" tIns="121900" rIns="121900" bIns="121900" anchor="ctr" anchorCtr="0">
              <a:noAutofit/>
            </a:bodyPr>
            <a:lstStyle/>
            <a:p>
              <a:endParaRPr sz="2400"/>
            </a:p>
          </p:txBody>
        </p:sp>
        <p:sp>
          <p:nvSpPr>
            <p:cNvPr id="90" name="Google Shape;1718;p82">
              <a:extLst>
                <a:ext uri="{FF2B5EF4-FFF2-40B4-BE49-F238E27FC236}">
                  <a16:creationId xmlns:a16="http://schemas.microsoft.com/office/drawing/2014/main" id="{2AFE0341-AFF7-4CA4-9503-5BA282F53973}"/>
                </a:ext>
              </a:extLst>
            </p:cNvPr>
            <p:cNvSpPr/>
            <p:nvPr/>
          </p:nvSpPr>
          <p:spPr>
            <a:xfrm>
              <a:off x="7641483" y="1900009"/>
              <a:ext cx="937007" cy="505266"/>
            </a:xfrm>
            <a:custGeom>
              <a:avLst/>
              <a:gdLst/>
              <a:ahLst/>
              <a:cxnLst/>
              <a:rect l="l" t="t" r="r" b="b"/>
              <a:pathLst>
                <a:path w="28891" h="15579" extrusionOk="0">
                  <a:moveTo>
                    <a:pt x="6467" y="1"/>
                  </a:moveTo>
                  <a:lnTo>
                    <a:pt x="1" y="15415"/>
                  </a:lnTo>
                  <a:lnTo>
                    <a:pt x="270" y="15579"/>
                  </a:lnTo>
                  <a:lnTo>
                    <a:pt x="28891" y="217"/>
                  </a:lnTo>
                  <a:lnTo>
                    <a:pt x="28648"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1" name="Google Shape;1719;p82">
              <a:extLst>
                <a:ext uri="{FF2B5EF4-FFF2-40B4-BE49-F238E27FC236}">
                  <a16:creationId xmlns:a16="http://schemas.microsoft.com/office/drawing/2014/main" id="{320DED96-DBA9-40C6-AB78-959C5386D4EE}"/>
                </a:ext>
              </a:extLst>
            </p:cNvPr>
            <p:cNvSpPr/>
            <p:nvPr/>
          </p:nvSpPr>
          <p:spPr>
            <a:xfrm>
              <a:off x="7650240" y="1907015"/>
              <a:ext cx="928251" cy="498260"/>
            </a:xfrm>
            <a:custGeom>
              <a:avLst/>
              <a:gdLst/>
              <a:ahLst/>
              <a:cxnLst/>
              <a:rect l="l" t="t" r="r" b="b"/>
              <a:pathLst>
                <a:path w="28621" h="15363" extrusionOk="0">
                  <a:moveTo>
                    <a:pt x="6467" y="1"/>
                  </a:moveTo>
                  <a:lnTo>
                    <a:pt x="0" y="15363"/>
                  </a:lnTo>
                  <a:lnTo>
                    <a:pt x="22150" y="15363"/>
                  </a:lnTo>
                  <a:lnTo>
                    <a:pt x="28621"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2" name="Google Shape;1720;p82">
              <a:extLst>
                <a:ext uri="{FF2B5EF4-FFF2-40B4-BE49-F238E27FC236}">
                  <a16:creationId xmlns:a16="http://schemas.microsoft.com/office/drawing/2014/main" id="{C355B886-F564-4371-9B86-786076FEE64C}"/>
                </a:ext>
              </a:extLst>
            </p:cNvPr>
            <p:cNvSpPr/>
            <p:nvPr/>
          </p:nvSpPr>
          <p:spPr>
            <a:xfrm>
              <a:off x="7028795" y="2405248"/>
              <a:ext cx="621472" cy="42811"/>
            </a:xfrm>
            <a:custGeom>
              <a:avLst/>
              <a:gdLst/>
              <a:ahLst/>
              <a:cxnLst/>
              <a:rect l="l" t="t" r="r" b="b"/>
              <a:pathLst>
                <a:path w="19162" h="1320" extrusionOk="0">
                  <a:moveTo>
                    <a:pt x="0" y="1"/>
                  </a:moveTo>
                  <a:lnTo>
                    <a:pt x="0" y="1320"/>
                  </a:lnTo>
                  <a:lnTo>
                    <a:pt x="19161" y="1320"/>
                  </a:lnTo>
                  <a:lnTo>
                    <a:pt x="19161"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3" name="Google Shape;1721;p82">
              <a:extLst>
                <a:ext uri="{FF2B5EF4-FFF2-40B4-BE49-F238E27FC236}">
                  <a16:creationId xmlns:a16="http://schemas.microsoft.com/office/drawing/2014/main" id="{A711A1AA-7205-4AD8-9102-74E9A7FB7B63}"/>
                </a:ext>
              </a:extLst>
            </p:cNvPr>
            <p:cNvSpPr/>
            <p:nvPr/>
          </p:nvSpPr>
          <p:spPr>
            <a:xfrm>
              <a:off x="7650240" y="2405248"/>
              <a:ext cx="719288" cy="42811"/>
            </a:xfrm>
            <a:custGeom>
              <a:avLst/>
              <a:gdLst/>
              <a:ahLst/>
              <a:cxnLst/>
              <a:rect l="l" t="t" r="r" b="b"/>
              <a:pathLst>
                <a:path w="22178" h="1320" extrusionOk="0">
                  <a:moveTo>
                    <a:pt x="0" y="1"/>
                  </a:moveTo>
                  <a:lnTo>
                    <a:pt x="0" y="1320"/>
                  </a:lnTo>
                  <a:lnTo>
                    <a:pt x="22178" y="1320"/>
                  </a:lnTo>
                  <a:lnTo>
                    <a:pt x="22178"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94" name="Google Shape;1722;p82">
              <a:extLst>
                <a:ext uri="{FF2B5EF4-FFF2-40B4-BE49-F238E27FC236}">
                  <a16:creationId xmlns:a16="http://schemas.microsoft.com/office/drawing/2014/main" id="{4C58D3F6-498E-4EA0-8957-B19D2FDD3DF4}"/>
                </a:ext>
              </a:extLst>
            </p:cNvPr>
            <p:cNvSpPr/>
            <p:nvPr/>
          </p:nvSpPr>
          <p:spPr>
            <a:xfrm>
              <a:off x="7674727" y="2414783"/>
              <a:ext cx="10443" cy="25395"/>
            </a:xfrm>
            <a:custGeom>
              <a:avLst/>
              <a:gdLst/>
              <a:ahLst/>
              <a:cxnLst/>
              <a:rect l="l" t="t" r="r" b="b"/>
              <a:pathLst>
                <a:path w="322" h="783" extrusionOk="0">
                  <a:moveTo>
                    <a:pt x="1" y="1"/>
                  </a:moveTo>
                  <a:lnTo>
                    <a:pt x="1" y="783"/>
                  </a:lnTo>
                  <a:lnTo>
                    <a:pt x="321" y="783"/>
                  </a:lnTo>
                  <a:lnTo>
                    <a:pt x="321"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5" name="Google Shape;1723;p82">
              <a:extLst>
                <a:ext uri="{FF2B5EF4-FFF2-40B4-BE49-F238E27FC236}">
                  <a16:creationId xmlns:a16="http://schemas.microsoft.com/office/drawing/2014/main" id="{A73A7F26-E480-4D8F-9FF0-425E7E5D2996}"/>
                </a:ext>
              </a:extLst>
            </p:cNvPr>
            <p:cNvSpPr/>
            <p:nvPr/>
          </p:nvSpPr>
          <p:spPr>
            <a:xfrm>
              <a:off x="7699992" y="2414783"/>
              <a:ext cx="10541" cy="25395"/>
            </a:xfrm>
            <a:custGeom>
              <a:avLst/>
              <a:gdLst/>
              <a:ahLst/>
              <a:cxnLst/>
              <a:rect l="l" t="t" r="r" b="b"/>
              <a:pathLst>
                <a:path w="325" h="783" extrusionOk="0">
                  <a:moveTo>
                    <a:pt x="0" y="1"/>
                  </a:moveTo>
                  <a:lnTo>
                    <a:pt x="0" y="783"/>
                  </a:lnTo>
                  <a:lnTo>
                    <a:pt x="324" y="783"/>
                  </a:lnTo>
                  <a:lnTo>
                    <a:pt x="324"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6" name="Google Shape;1724;p82">
              <a:extLst>
                <a:ext uri="{FF2B5EF4-FFF2-40B4-BE49-F238E27FC236}">
                  <a16:creationId xmlns:a16="http://schemas.microsoft.com/office/drawing/2014/main" id="{C5D84DB7-B366-43E4-97D6-C5C6191AD53C}"/>
                </a:ext>
              </a:extLst>
            </p:cNvPr>
            <p:cNvSpPr/>
            <p:nvPr/>
          </p:nvSpPr>
          <p:spPr>
            <a:xfrm>
              <a:off x="7725355" y="2414783"/>
              <a:ext cx="10573" cy="25395"/>
            </a:xfrm>
            <a:custGeom>
              <a:avLst/>
              <a:gdLst/>
              <a:ahLst/>
              <a:cxnLst/>
              <a:rect l="l" t="t" r="r" b="b"/>
              <a:pathLst>
                <a:path w="326" h="783" extrusionOk="0">
                  <a:moveTo>
                    <a:pt x="1" y="1"/>
                  </a:moveTo>
                  <a:lnTo>
                    <a:pt x="1" y="783"/>
                  </a:lnTo>
                  <a:lnTo>
                    <a:pt x="325" y="783"/>
                  </a:lnTo>
                  <a:lnTo>
                    <a:pt x="325"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7" name="Google Shape;1725;p82">
              <a:extLst>
                <a:ext uri="{FF2B5EF4-FFF2-40B4-BE49-F238E27FC236}">
                  <a16:creationId xmlns:a16="http://schemas.microsoft.com/office/drawing/2014/main" id="{998EC98B-1B9F-48AE-8ABB-E7A9778FD7AE}"/>
                </a:ext>
              </a:extLst>
            </p:cNvPr>
            <p:cNvSpPr/>
            <p:nvPr/>
          </p:nvSpPr>
          <p:spPr>
            <a:xfrm>
              <a:off x="7750717" y="2414783"/>
              <a:ext cx="10573" cy="25395"/>
            </a:xfrm>
            <a:custGeom>
              <a:avLst/>
              <a:gdLst/>
              <a:ahLst/>
              <a:cxnLst/>
              <a:rect l="l" t="t" r="r" b="b"/>
              <a:pathLst>
                <a:path w="326" h="783" extrusionOk="0">
                  <a:moveTo>
                    <a:pt x="1" y="1"/>
                  </a:moveTo>
                  <a:lnTo>
                    <a:pt x="1" y="783"/>
                  </a:lnTo>
                  <a:lnTo>
                    <a:pt x="325" y="783"/>
                  </a:lnTo>
                  <a:lnTo>
                    <a:pt x="325"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8" name="Google Shape;1726;p82">
              <a:extLst>
                <a:ext uri="{FF2B5EF4-FFF2-40B4-BE49-F238E27FC236}">
                  <a16:creationId xmlns:a16="http://schemas.microsoft.com/office/drawing/2014/main" id="{C4C05843-1D5B-405A-AB5E-1708A58D8FC2}"/>
                </a:ext>
              </a:extLst>
            </p:cNvPr>
            <p:cNvSpPr/>
            <p:nvPr/>
          </p:nvSpPr>
          <p:spPr>
            <a:xfrm>
              <a:off x="7776080" y="2414783"/>
              <a:ext cx="10476" cy="25395"/>
            </a:xfrm>
            <a:custGeom>
              <a:avLst/>
              <a:gdLst/>
              <a:ahLst/>
              <a:cxnLst/>
              <a:rect l="l" t="t" r="r" b="b"/>
              <a:pathLst>
                <a:path w="323" h="783" extrusionOk="0">
                  <a:moveTo>
                    <a:pt x="1" y="1"/>
                  </a:moveTo>
                  <a:lnTo>
                    <a:pt x="1" y="783"/>
                  </a:lnTo>
                  <a:lnTo>
                    <a:pt x="322" y="783"/>
                  </a:lnTo>
                  <a:lnTo>
                    <a:pt x="322"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9" name="Google Shape;1727;p82">
              <a:extLst>
                <a:ext uri="{FF2B5EF4-FFF2-40B4-BE49-F238E27FC236}">
                  <a16:creationId xmlns:a16="http://schemas.microsoft.com/office/drawing/2014/main" id="{45435CA0-6DB3-4B84-A0E0-5C5F6D142B2E}"/>
                </a:ext>
              </a:extLst>
            </p:cNvPr>
            <p:cNvSpPr/>
            <p:nvPr/>
          </p:nvSpPr>
          <p:spPr>
            <a:xfrm>
              <a:off x="8236658" y="2414783"/>
              <a:ext cx="10573" cy="25395"/>
            </a:xfrm>
            <a:custGeom>
              <a:avLst/>
              <a:gdLst/>
              <a:ahLst/>
              <a:cxnLst/>
              <a:rect l="l" t="t" r="r" b="b"/>
              <a:pathLst>
                <a:path w="326" h="783" extrusionOk="0">
                  <a:moveTo>
                    <a:pt x="1" y="1"/>
                  </a:moveTo>
                  <a:lnTo>
                    <a:pt x="1" y="783"/>
                  </a:lnTo>
                  <a:lnTo>
                    <a:pt x="326" y="783"/>
                  </a:lnTo>
                  <a:lnTo>
                    <a:pt x="326"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0" name="Google Shape;1728;p82">
              <a:extLst>
                <a:ext uri="{FF2B5EF4-FFF2-40B4-BE49-F238E27FC236}">
                  <a16:creationId xmlns:a16="http://schemas.microsoft.com/office/drawing/2014/main" id="{7C9912B9-7300-47A4-BDB4-33E0C9E35F28}"/>
                </a:ext>
              </a:extLst>
            </p:cNvPr>
            <p:cNvSpPr/>
            <p:nvPr/>
          </p:nvSpPr>
          <p:spPr>
            <a:xfrm>
              <a:off x="8262053" y="2414783"/>
              <a:ext cx="10541" cy="25395"/>
            </a:xfrm>
            <a:custGeom>
              <a:avLst/>
              <a:gdLst/>
              <a:ahLst/>
              <a:cxnLst/>
              <a:rect l="l" t="t" r="r" b="b"/>
              <a:pathLst>
                <a:path w="325" h="783" extrusionOk="0">
                  <a:moveTo>
                    <a:pt x="0" y="1"/>
                  </a:moveTo>
                  <a:lnTo>
                    <a:pt x="0" y="783"/>
                  </a:lnTo>
                  <a:lnTo>
                    <a:pt x="325" y="783"/>
                  </a:lnTo>
                  <a:lnTo>
                    <a:pt x="325"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1" name="Google Shape;1729;p82">
              <a:extLst>
                <a:ext uri="{FF2B5EF4-FFF2-40B4-BE49-F238E27FC236}">
                  <a16:creationId xmlns:a16="http://schemas.microsoft.com/office/drawing/2014/main" id="{10D4BFEB-F123-4B41-AF12-27F848BAB3E4}"/>
                </a:ext>
              </a:extLst>
            </p:cNvPr>
            <p:cNvSpPr/>
            <p:nvPr/>
          </p:nvSpPr>
          <p:spPr>
            <a:xfrm>
              <a:off x="8287415" y="2414783"/>
              <a:ext cx="10443" cy="25395"/>
            </a:xfrm>
            <a:custGeom>
              <a:avLst/>
              <a:gdLst/>
              <a:ahLst/>
              <a:cxnLst/>
              <a:rect l="l" t="t" r="r" b="b"/>
              <a:pathLst>
                <a:path w="322" h="783" extrusionOk="0">
                  <a:moveTo>
                    <a:pt x="0" y="1"/>
                  </a:moveTo>
                  <a:lnTo>
                    <a:pt x="0" y="783"/>
                  </a:lnTo>
                  <a:lnTo>
                    <a:pt x="322" y="783"/>
                  </a:lnTo>
                  <a:lnTo>
                    <a:pt x="322"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2" name="Google Shape;1730;p82">
              <a:extLst>
                <a:ext uri="{FF2B5EF4-FFF2-40B4-BE49-F238E27FC236}">
                  <a16:creationId xmlns:a16="http://schemas.microsoft.com/office/drawing/2014/main" id="{CE10DDAB-4ED5-4FE8-8EB4-6A85B90B6CCB}"/>
                </a:ext>
              </a:extLst>
            </p:cNvPr>
            <p:cNvSpPr/>
            <p:nvPr/>
          </p:nvSpPr>
          <p:spPr>
            <a:xfrm>
              <a:off x="8312681" y="2414783"/>
              <a:ext cx="10541" cy="25395"/>
            </a:xfrm>
            <a:custGeom>
              <a:avLst/>
              <a:gdLst/>
              <a:ahLst/>
              <a:cxnLst/>
              <a:rect l="l" t="t" r="r" b="b"/>
              <a:pathLst>
                <a:path w="325" h="783" extrusionOk="0">
                  <a:moveTo>
                    <a:pt x="0" y="1"/>
                  </a:moveTo>
                  <a:lnTo>
                    <a:pt x="0" y="783"/>
                  </a:lnTo>
                  <a:lnTo>
                    <a:pt x="325" y="783"/>
                  </a:lnTo>
                  <a:lnTo>
                    <a:pt x="325"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3" name="Google Shape;1731;p82">
              <a:extLst>
                <a:ext uri="{FF2B5EF4-FFF2-40B4-BE49-F238E27FC236}">
                  <a16:creationId xmlns:a16="http://schemas.microsoft.com/office/drawing/2014/main" id="{05CD0240-E7C1-473E-8807-0C878D0BFFBB}"/>
                </a:ext>
              </a:extLst>
            </p:cNvPr>
            <p:cNvSpPr/>
            <p:nvPr/>
          </p:nvSpPr>
          <p:spPr>
            <a:xfrm>
              <a:off x="8338043" y="2414783"/>
              <a:ext cx="10541" cy="25395"/>
            </a:xfrm>
            <a:custGeom>
              <a:avLst/>
              <a:gdLst/>
              <a:ahLst/>
              <a:cxnLst/>
              <a:rect l="l" t="t" r="r" b="b"/>
              <a:pathLst>
                <a:path w="325" h="783" extrusionOk="0">
                  <a:moveTo>
                    <a:pt x="0" y="1"/>
                  </a:moveTo>
                  <a:lnTo>
                    <a:pt x="0" y="783"/>
                  </a:lnTo>
                  <a:lnTo>
                    <a:pt x="325" y="783"/>
                  </a:lnTo>
                  <a:lnTo>
                    <a:pt x="325"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 name="Google Shape;1732;p82">
              <a:extLst>
                <a:ext uri="{FF2B5EF4-FFF2-40B4-BE49-F238E27FC236}">
                  <a16:creationId xmlns:a16="http://schemas.microsoft.com/office/drawing/2014/main" id="{9ABCFA28-F7E4-4603-BBF6-5155F431AE97}"/>
                </a:ext>
              </a:extLst>
            </p:cNvPr>
            <p:cNvSpPr/>
            <p:nvPr/>
          </p:nvSpPr>
          <p:spPr>
            <a:xfrm>
              <a:off x="7028795" y="2426427"/>
              <a:ext cx="1340727" cy="2108"/>
            </a:xfrm>
            <a:custGeom>
              <a:avLst/>
              <a:gdLst/>
              <a:ahLst/>
              <a:cxnLst/>
              <a:rect l="l" t="t" r="r" b="b"/>
              <a:pathLst>
                <a:path w="41339" h="65" extrusionOk="0">
                  <a:moveTo>
                    <a:pt x="0" y="0"/>
                  </a:moveTo>
                  <a:lnTo>
                    <a:pt x="0" y="65"/>
                  </a:lnTo>
                  <a:lnTo>
                    <a:pt x="41339" y="65"/>
                  </a:lnTo>
                  <a:lnTo>
                    <a:pt x="41339"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aphicFrame>
        <p:nvGraphicFramePr>
          <p:cNvPr id="105" name="Dijagram 104">
            <a:extLst>
              <a:ext uri="{FF2B5EF4-FFF2-40B4-BE49-F238E27FC236}">
                <a16:creationId xmlns:a16="http://schemas.microsoft.com/office/drawing/2014/main" id="{25D130F4-5567-4DC3-9A0E-6B8394193291}"/>
              </a:ext>
            </a:extLst>
          </p:cNvPr>
          <p:cNvGraphicFramePr/>
          <p:nvPr>
            <p:extLst>
              <p:ext uri="{D42A27DB-BD31-4B8C-83A1-F6EECF244321}">
                <p14:modId xmlns:p14="http://schemas.microsoft.com/office/powerpoint/2010/main" val="638591510"/>
              </p:ext>
            </p:extLst>
          </p:nvPr>
        </p:nvGraphicFramePr>
        <p:xfrm>
          <a:off x="1215418" y="1659377"/>
          <a:ext cx="7093851" cy="4478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6" name="Google Shape;1830;p82">
            <a:extLst>
              <a:ext uri="{FF2B5EF4-FFF2-40B4-BE49-F238E27FC236}">
                <a16:creationId xmlns:a16="http://schemas.microsoft.com/office/drawing/2014/main" id="{23398D74-DB1A-493C-B7C6-D137E0170A56}"/>
              </a:ext>
            </a:extLst>
          </p:cNvPr>
          <p:cNvGrpSpPr/>
          <p:nvPr/>
        </p:nvGrpSpPr>
        <p:grpSpPr>
          <a:xfrm rot="-790651" flipH="1">
            <a:off x="749427" y="196659"/>
            <a:ext cx="1331455" cy="685701"/>
            <a:chOff x="1255637" y="720502"/>
            <a:chExt cx="761125" cy="522000"/>
          </a:xfrm>
        </p:grpSpPr>
        <p:sp>
          <p:nvSpPr>
            <p:cNvPr id="107" name="Google Shape;1831;p82">
              <a:extLst>
                <a:ext uri="{FF2B5EF4-FFF2-40B4-BE49-F238E27FC236}">
                  <a16:creationId xmlns:a16="http://schemas.microsoft.com/office/drawing/2014/main" id="{3FA60F33-E7D1-4636-A1F5-5D34CDE423F7}"/>
                </a:ext>
              </a:extLst>
            </p:cNvPr>
            <p:cNvSpPr/>
            <p:nvPr/>
          </p:nvSpPr>
          <p:spPr>
            <a:xfrm>
              <a:off x="1561212" y="837677"/>
              <a:ext cx="345900" cy="93025"/>
            </a:xfrm>
            <a:custGeom>
              <a:avLst/>
              <a:gdLst/>
              <a:ahLst/>
              <a:cxnLst/>
              <a:rect l="l" t="t" r="r" b="b"/>
              <a:pathLst>
                <a:path w="13836" h="3721" extrusionOk="0">
                  <a:moveTo>
                    <a:pt x="4519" y="1"/>
                  </a:moveTo>
                  <a:cubicBezTo>
                    <a:pt x="4202" y="1"/>
                    <a:pt x="3885" y="26"/>
                    <a:pt x="3573" y="79"/>
                  </a:cubicBezTo>
                  <a:cubicBezTo>
                    <a:pt x="2187" y="312"/>
                    <a:pt x="883" y="1073"/>
                    <a:pt x="0" y="2166"/>
                  </a:cubicBezTo>
                  <a:lnTo>
                    <a:pt x="366" y="2457"/>
                  </a:lnTo>
                  <a:cubicBezTo>
                    <a:pt x="1179" y="1453"/>
                    <a:pt x="2376" y="755"/>
                    <a:pt x="3650" y="541"/>
                  </a:cubicBezTo>
                  <a:cubicBezTo>
                    <a:pt x="3937" y="492"/>
                    <a:pt x="4229" y="468"/>
                    <a:pt x="4521" y="468"/>
                  </a:cubicBezTo>
                  <a:cubicBezTo>
                    <a:pt x="5524" y="468"/>
                    <a:pt x="6531" y="750"/>
                    <a:pt x="7381" y="1279"/>
                  </a:cubicBezTo>
                  <a:cubicBezTo>
                    <a:pt x="7795" y="1538"/>
                    <a:pt x="8183" y="1859"/>
                    <a:pt x="8560" y="2169"/>
                  </a:cubicBezTo>
                  <a:cubicBezTo>
                    <a:pt x="8826" y="2391"/>
                    <a:pt x="9099" y="2617"/>
                    <a:pt x="9387" y="2827"/>
                  </a:cubicBezTo>
                  <a:cubicBezTo>
                    <a:pt x="10204" y="3422"/>
                    <a:pt x="10983" y="3721"/>
                    <a:pt x="11711" y="3721"/>
                  </a:cubicBezTo>
                  <a:cubicBezTo>
                    <a:pt x="11774" y="3721"/>
                    <a:pt x="11832" y="3717"/>
                    <a:pt x="11892" y="3714"/>
                  </a:cubicBezTo>
                  <a:cubicBezTo>
                    <a:pt x="12797" y="3651"/>
                    <a:pt x="13798" y="2949"/>
                    <a:pt x="13835" y="1925"/>
                  </a:cubicBezTo>
                  <a:lnTo>
                    <a:pt x="13365" y="1911"/>
                  </a:lnTo>
                  <a:cubicBezTo>
                    <a:pt x="13340" y="2650"/>
                    <a:pt x="12567" y="3197"/>
                    <a:pt x="11858" y="3248"/>
                  </a:cubicBezTo>
                  <a:cubicBezTo>
                    <a:pt x="11811" y="3251"/>
                    <a:pt x="11764" y="3253"/>
                    <a:pt x="11716" y="3253"/>
                  </a:cubicBezTo>
                  <a:cubicBezTo>
                    <a:pt x="11089" y="3253"/>
                    <a:pt x="10399" y="2982"/>
                    <a:pt x="9660" y="2447"/>
                  </a:cubicBezTo>
                  <a:cubicBezTo>
                    <a:pt x="9387" y="2247"/>
                    <a:pt x="9118" y="2026"/>
                    <a:pt x="8859" y="1811"/>
                  </a:cubicBezTo>
                  <a:cubicBezTo>
                    <a:pt x="8471" y="1490"/>
                    <a:pt x="8068" y="1158"/>
                    <a:pt x="7629" y="880"/>
                  </a:cubicBezTo>
                  <a:cubicBezTo>
                    <a:pt x="6705" y="305"/>
                    <a:pt x="5609" y="1"/>
                    <a:pt x="4519"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08" name="Google Shape;1832;p82">
              <a:extLst>
                <a:ext uri="{FF2B5EF4-FFF2-40B4-BE49-F238E27FC236}">
                  <a16:creationId xmlns:a16="http://schemas.microsoft.com/office/drawing/2014/main" id="{8D5EC306-7401-46A1-B4DA-DBDB2FDAFEC4}"/>
                </a:ext>
              </a:extLst>
            </p:cNvPr>
            <p:cNvSpPr/>
            <p:nvPr/>
          </p:nvSpPr>
          <p:spPr>
            <a:xfrm>
              <a:off x="1858037" y="766677"/>
              <a:ext cx="158725" cy="143300"/>
            </a:xfrm>
            <a:custGeom>
              <a:avLst/>
              <a:gdLst/>
              <a:ahLst/>
              <a:cxnLst/>
              <a:rect l="l" t="t" r="r" b="b"/>
              <a:pathLst>
                <a:path w="6349" h="5732" extrusionOk="0">
                  <a:moveTo>
                    <a:pt x="1984" y="0"/>
                  </a:moveTo>
                  <a:cubicBezTo>
                    <a:pt x="0" y="3347"/>
                    <a:pt x="1404" y="5593"/>
                    <a:pt x="1404" y="5593"/>
                  </a:cubicBezTo>
                  <a:cubicBezTo>
                    <a:pt x="1667" y="5689"/>
                    <a:pt x="1925" y="5732"/>
                    <a:pt x="2177" y="5732"/>
                  </a:cubicBezTo>
                  <a:cubicBezTo>
                    <a:pt x="4554" y="5732"/>
                    <a:pt x="6349" y="1886"/>
                    <a:pt x="6162" y="1693"/>
                  </a:cubicBezTo>
                  <a:cubicBezTo>
                    <a:pt x="6138" y="1668"/>
                    <a:pt x="6095" y="1658"/>
                    <a:pt x="6036" y="1658"/>
                  </a:cubicBezTo>
                  <a:cubicBezTo>
                    <a:pt x="5578" y="1658"/>
                    <a:pt x="4196" y="2320"/>
                    <a:pt x="4196" y="2320"/>
                  </a:cubicBezTo>
                  <a:cubicBezTo>
                    <a:pt x="4196" y="2320"/>
                    <a:pt x="5198" y="1249"/>
                    <a:pt x="4766" y="1053"/>
                  </a:cubicBezTo>
                  <a:cubicBezTo>
                    <a:pt x="4692" y="1020"/>
                    <a:pt x="4604" y="1006"/>
                    <a:pt x="4508" y="1006"/>
                  </a:cubicBezTo>
                  <a:cubicBezTo>
                    <a:pt x="4036" y="1006"/>
                    <a:pt x="3373" y="1338"/>
                    <a:pt x="3373" y="1338"/>
                  </a:cubicBezTo>
                  <a:cubicBezTo>
                    <a:pt x="3373" y="1338"/>
                    <a:pt x="3797" y="325"/>
                    <a:pt x="3580" y="233"/>
                  </a:cubicBezTo>
                  <a:cubicBezTo>
                    <a:pt x="3569" y="229"/>
                    <a:pt x="3556" y="227"/>
                    <a:pt x="3542" y="227"/>
                  </a:cubicBezTo>
                  <a:cubicBezTo>
                    <a:pt x="3266" y="227"/>
                    <a:pt x="2387" y="980"/>
                    <a:pt x="2387" y="980"/>
                  </a:cubicBezTo>
                  <a:cubicBezTo>
                    <a:pt x="2387" y="695"/>
                    <a:pt x="1984" y="0"/>
                    <a:pt x="1984"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09" name="Google Shape;1833;p82">
              <a:extLst>
                <a:ext uri="{FF2B5EF4-FFF2-40B4-BE49-F238E27FC236}">
                  <a16:creationId xmlns:a16="http://schemas.microsoft.com/office/drawing/2014/main" id="{11022A39-296F-4060-B3A3-D4240A8AB306}"/>
                </a:ext>
              </a:extLst>
            </p:cNvPr>
            <p:cNvSpPr/>
            <p:nvPr/>
          </p:nvSpPr>
          <p:spPr>
            <a:xfrm>
              <a:off x="1257575" y="738475"/>
              <a:ext cx="639725" cy="501500"/>
            </a:xfrm>
            <a:custGeom>
              <a:avLst/>
              <a:gdLst/>
              <a:ahLst/>
              <a:cxnLst/>
              <a:rect l="l" t="t" r="r" b="b"/>
              <a:pathLst>
                <a:path w="25589" h="20060" extrusionOk="0">
                  <a:moveTo>
                    <a:pt x="0" y="0"/>
                  </a:moveTo>
                  <a:lnTo>
                    <a:pt x="5412" y="10469"/>
                  </a:lnTo>
                  <a:lnTo>
                    <a:pt x="25588" y="20059"/>
                  </a:lnTo>
                  <a:lnTo>
                    <a:pt x="25588" y="20059"/>
                  </a:lnTo>
                  <a:lnTo>
                    <a:pt x="24133" y="13067"/>
                  </a:lnTo>
                  <a:lnTo>
                    <a:pt x="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10" name="Google Shape;1834;p82">
              <a:extLst>
                <a:ext uri="{FF2B5EF4-FFF2-40B4-BE49-F238E27FC236}">
                  <a16:creationId xmlns:a16="http://schemas.microsoft.com/office/drawing/2014/main" id="{99F5C646-F31C-4621-8D35-0900EF086229}"/>
                </a:ext>
              </a:extLst>
            </p:cNvPr>
            <p:cNvSpPr/>
            <p:nvPr/>
          </p:nvSpPr>
          <p:spPr>
            <a:xfrm>
              <a:off x="1255637" y="720502"/>
              <a:ext cx="648500" cy="522000"/>
            </a:xfrm>
            <a:custGeom>
              <a:avLst/>
              <a:gdLst/>
              <a:ahLst/>
              <a:cxnLst/>
              <a:rect l="l" t="t" r="r" b="b"/>
              <a:pathLst>
                <a:path w="25940" h="20880" extrusionOk="0">
                  <a:moveTo>
                    <a:pt x="428" y="0"/>
                  </a:moveTo>
                  <a:lnTo>
                    <a:pt x="0" y="820"/>
                  </a:lnTo>
                  <a:lnTo>
                    <a:pt x="24133" y="13887"/>
                  </a:lnTo>
                  <a:lnTo>
                    <a:pt x="25588" y="20879"/>
                  </a:lnTo>
                  <a:lnTo>
                    <a:pt x="25939" y="20628"/>
                  </a:lnTo>
                  <a:lnTo>
                    <a:pt x="24418" y="12985"/>
                  </a:lnTo>
                  <a:lnTo>
                    <a:pt x="428"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11" name="Google Shape;1835;p82">
              <a:extLst>
                <a:ext uri="{FF2B5EF4-FFF2-40B4-BE49-F238E27FC236}">
                  <a16:creationId xmlns:a16="http://schemas.microsoft.com/office/drawing/2014/main" id="{0563820E-F5EE-479B-A4FD-C86818142ABF}"/>
                </a:ext>
              </a:extLst>
            </p:cNvPr>
            <p:cNvSpPr/>
            <p:nvPr/>
          </p:nvSpPr>
          <p:spPr>
            <a:xfrm>
              <a:off x="1305125" y="918275"/>
              <a:ext cx="437225" cy="266200"/>
            </a:xfrm>
            <a:custGeom>
              <a:avLst/>
              <a:gdLst/>
              <a:ahLst/>
              <a:cxnLst/>
              <a:rect l="l" t="t" r="r" b="b"/>
              <a:pathLst>
                <a:path w="17489" h="10648" extrusionOk="0">
                  <a:moveTo>
                    <a:pt x="3808" y="1"/>
                  </a:moveTo>
                  <a:cubicBezTo>
                    <a:pt x="3805" y="1"/>
                    <a:pt x="3803" y="1"/>
                    <a:pt x="3801" y="1"/>
                  </a:cubicBezTo>
                  <a:cubicBezTo>
                    <a:pt x="3332" y="60"/>
                    <a:pt x="1" y="3451"/>
                    <a:pt x="1" y="3451"/>
                  </a:cubicBezTo>
                  <a:cubicBezTo>
                    <a:pt x="1637" y="4330"/>
                    <a:pt x="16793" y="10647"/>
                    <a:pt x="16793" y="10647"/>
                  </a:cubicBezTo>
                  <a:lnTo>
                    <a:pt x="17488" y="7899"/>
                  </a:lnTo>
                  <a:cubicBezTo>
                    <a:pt x="16845" y="7200"/>
                    <a:pt x="4369" y="1"/>
                    <a:pt x="3808"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3088802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2525</TotalTime>
  <Words>7300</Words>
  <Application>Microsoft Office PowerPoint</Application>
  <PresentationFormat>Široki zaslon</PresentationFormat>
  <Paragraphs>554</Paragraphs>
  <Slides>89</Slides>
  <Notes>44</Notes>
  <HiddenSlides>0</HiddenSlides>
  <MMClips>0</MMClips>
  <ScaleCrop>false</ScaleCrop>
  <HeadingPairs>
    <vt:vector size="6" baseType="variant">
      <vt:variant>
        <vt:lpstr>Korišteni fontovi</vt:lpstr>
      </vt:variant>
      <vt:variant>
        <vt:i4>16</vt:i4>
      </vt:variant>
      <vt:variant>
        <vt:lpstr>Tema</vt:lpstr>
      </vt:variant>
      <vt:variant>
        <vt:i4>1</vt:i4>
      </vt:variant>
      <vt:variant>
        <vt:lpstr>Naslovi slajdova</vt:lpstr>
      </vt:variant>
      <vt:variant>
        <vt:i4>89</vt:i4>
      </vt:variant>
    </vt:vector>
  </HeadingPairs>
  <TitlesOfParts>
    <vt:vector size="106" baseType="lpstr">
      <vt:lpstr>Abel</vt:lpstr>
      <vt:lpstr>Arial</vt:lpstr>
      <vt:lpstr>Arial Black</vt:lpstr>
      <vt:lpstr>Barlow</vt:lpstr>
      <vt:lpstr>Big Shoulders Text</vt:lpstr>
      <vt:lpstr>Big Shoulders Text SemiBold</vt:lpstr>
      <vt:lpstr>Calibri</vt:lpstr>
      <vt:lpstr>Calibri Light</vt:lpstr>
      <vt:lpstr>Didact Gothic</vt:lpstr>
      <vt:lpstr>Franklin Gothic Medium</vt:lpstr>
      <vt:lpstr>Material Design Icons</vt:lpstr>
      <vt:lpstr>Minion Pro</vt:lpstr>
      <vt:lpstr>Minion Pro Cond</vt:lpstr>
      <vt:lpstr>Symbol</vt:lpstr>
      <vt:lpstr>Times New Roman</vt:lpstr>
      <vt:lpstr>Wingdings</vt:lpstr>
      <vt:lpstr>Tema sustava Office</vt:lpstr>
      <vt:lpstr>UPIS UČENIKA U 1. RAZRED  SREDNJE ŠKOLE U ŠKOLSKOJ  GODINI 2024./2025.</vt:lpstr>
      <vt:lpstr>27. svibnja 2024.</vt:lpstr>
      <vt:lpstr>VIBER kanal za informiranje i obavještavanje o postupku prijava i upisa u srednje škole</vt:lpstr>
      <vt:lpstr>1.</vt:lpstr>
      <vt:lpstr>PowerPoint prezentacija</vt:lpstr>
      <vt:lpstr>Zadaci osnovne škole</vt:lpstr>
      <vt:lpstr>PowerPoint prezentacija</vt:lpstr>
      <vt:lpstr>Sustav bodovanja</vt:lpstr>
      <vt:lpstr>Što vam se boduje prilikom upisa u srednju školu?</vt:lpstr>
      <vt:lpstr>Ono što se svima boduje… ZAJEDNIČKI ELEMENT</vt:lpstr>
      <vt:lpstr>Primjer bodovanja – OPĆA GIMNAZIJA (4 godine)</vt:lpstr>
      <vt:lpstr>Primjer bodovanja – PRODAVAČ (3 godine)</vt:lpstr>
      <vt:lpstr>Izračunaj bodove!   https://www.srednja.hr/srednja-kalkulator/</vt:lpstr>
      <vt:lpstr>Ono što se NEKIMA boduje… DODATNI ELEMENT</vt:lpstr>
      <vt:lpstr>Ono što se NEKIMA boduje… DODATNI ELEMENT</vt:lpstr>
      <vt:lpstr>Ono što se NEKIMA boduje… POSEBAN ELEMENT</vt:lpstr>
      <vt:lpstr>Ono što se NEKIMA boduje…</vt:lpstr>
      <vt:lpstr>Ono što se NEKIMA boduje…</vt:lpstr>
      <vt:lpstr>Ono što se NEKIMA boduje…</vt:lpstr>
      <vt:lpstr>VAŽNO!  PRAVO PREDNOSTI SE OSTVARUJE U SLUČAJU DA KANDIDAT  DIJELI ZADNJE MJESTO NA LJESTVICI PORETKA  S KANDIDATOM KOJI NE  OSTVARUJE PRAVO NA POSEBAN ELEMENT!</vt:lpstr>
      <vt:lpstr>Ono što se NEKIMA boduje…</vt:lpstr>
      <vt:lpstr>Ono što se NEKIMA boduje…</vt:lpstr>
      <vt:lpstr>VAŽNO!</vt:lpstr>
      <vt:lpstr>Kandidati s teškoćama u razvoju</vt:lpstr>
      <vt:lpstr>Kandidati s teškoćama u razvoju</vt:lpstr>
      <vt:lpstr>Kandidati s teškoćama u razvoju</vt:lpstr>
      <vt:lpstr>PROVJERA ZNANJA STRANOG JEZIKA</vt:lpstr>
      <vt:lpstr>ZDRAVSTVENA SPOSOBNOST KANDIDATA</vt:lpstr>
      <vt:lpstr>KAKO SE VREDNUJE UKUPAN REZULTAT KANDIDATA?</vt:lpstr>
      <vt:lpstr>Zanimanja vezana uz OBRTE – Jedinstveni model obrazovanja (JMO)</vt:lpstr>
      <vt:lpstr>Zanimanja vezana uz OBRTE – Industrija i gospodarstvo (IG)</vt:lpstr>
      <vt:lpstr>PowerPoint prezentacija</vt:lpstr>
      <vt:lpstr>Natječaj za upis učenika:</vt:lpstr>
      <vt:lpstr>PowerPoint prezentacija</vt:lpstr>
      <vt:lpstr>PowerPoint prezentacija</vt:lpstr>
      <vt:lpstr>PowerPoint prezentacija</vt:lpstr>
      <vt:lpstr>NAKNADNI UPISNI ROK ZA UPIS UČENIKA NAKON ISTEKA JESENSKOGA UPISNOG ROKA</vt:lpstr>
      <vt:lpstr>VAŽNI DATUMI/ROKOVI – KANDIDATI S TEŠKOĆAMA U RAZVOJU</vt:lpstr>
      <vt:lpstr>Kako izgleda prijava učenika u sustav srednje.e-upisi.hr </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Objašnjenje oznaka za dodatne bodove </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vt:lpstr>
      <vt:lpstr>Kako izgleda prijava učenika u sustav srednje.e-upisi.hr </vt:lpstr>
      <vt:lpstr>PowerPoint prezentacija</vt:lpstr>
      <vt:lpstr>PowerPoint prezentacija</vt:lpstr>
      <vt:lpstr>PowerPoint prezentacija</vt:lpstr>
      <vt:lpstr>PowerPoint prezentacija</vt:lpstr>
      <vt:lpstr>Kako izgleda prijava učenika u sustav srednje.e-upisi.hr </vt:lpstr>
      <vt:lpstr>Što je UPISNICA?</vt:lpstr>
      <vt:lpstr>Kartica „MOJI REZULTATI”</vt:lpstr>
      <vt:lpstr>PowerPoint prezentacija</vt:lpstr>
      <vt:lpstr>LJESTVICE PORETKA</vt:lpstr>
      <vt:lpstr>DAVANJE PRIVOLE RODITELJA ZA PROVJERU PODATAKA</vt:lpstr>
      <vt:lpstr>Za korištenje sustava e-Građani roditelj treba imati važeću vjerodajnicu najmanje niske razine sigurnosti. </vt:lpstr>
      <vt:lpstr>PowerPoint prezentacija</vt:lpstr>
      <vt:lpstr>PowerPoint prezentacija</vt:lpstr>
      <vt:lpstr>PowerPoint prezentacija</vt:lpstr>
      <vt:lpstr>PowerPoint prezentacija</vt:lpstr>
      <vt:lpstr>PowerPoint prezentacija</vt:lpstr>
      <vt:lpstr>Podnošenje prigovora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Postupak prijava i upisa u srednju školu – gdje, kako, kada? </dc:title>
  <dc:creator>Windows korisnik</dc:creator>
  <cp:lastModifiedBy>OŠ Cerna_Pedagog</cp:lastModifiedBy>
  <cp:revision>150</cp:revision>
  <dcterms:created xsi:type="dcterms:W3CDTF">2022-04-04T06:35:47Z</dcterms:created>
  <dcterms:modified xsi:type="dcterms:W3CDTF">2024-06-14T10:45:49Z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2021-06-16T00:00:00Z</vt:filetime>
  </property>
  <property fmtid="{D5CDD505-2E9C-101B-9397-08002B2CF9AE}" pid="3" name="Creator">
    <vt:lpwstr>Microsoft® PowerPoint® 2016</vt:lpwstr>
  </property>
  <property fmtid="{D5CDD505-2E9C-101B-9397-08002B2CF9AE}" pid="4" name="LastSaved">
    <vt:filetime>2022-04-04T00:00:00Z</vt:filetime>
  </property>
</Properties>
</file>