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BD970-D5B0-4B75-989A-D3CBF8DD84FC}" type="datetimeFigureOut">
              <a:rPr lang="hr-HR" smtClean="0"/>
              <a:t>14.09.2024.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4BC09-FDB2-41EA-99DC-F8729E920A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9566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dirty="0"/>
              <a:t>SINDROM ADHD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hr-HR" dirty="0"/>
              <a:t>Josipa </a:t>
            </a:r>
            <a:r>
              <a:rPr lang="hr-HR" dirty="0" err="1"/>
              <a:t>Markobašić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51025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048000" y="962941"/>
            <a:ext cx="6096000" cy="493211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1313" lvl="0" indent="-341313" algn="just" defTabSz="914400">
              <a:spcBef>
                <a:spcPts val="1500"/>
              </a:spcBef>
              <a:buSzPct val="80000"/>
              <a:defRPr/>
            </a:pPr>
            <a:r>
              <a:rPr lang="hr-HR" sz="28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Razvojni poremećaj</a:t>
            </a:r>
            <a:r>
              <a:rPr lang="hr-HR" sz="2800" b="1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 </a:t>
            </a:r>
            <a:r>
              <a:rPr lang="hr-HR" sz="28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s izraženim </a:t>
            </a:r>
            <a:r>
              <a:rPr lang="hr-HR" sz="28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  <a:cs typeface="Times New Roman" pitchFamily="18" charset="0"/>
              </a:rPr>
              <a:t>simptomima</a:t>
            </a:r>
            <a:endParaRPr lang="hr-HR" sz="2800" spc="100" dirty="0">
              <a:solidFill>
                <a:prstClr val="black">
                  <a:lumMod val="75000"/>
                  <a:lumOff val="25000"/>
                </a:prstClr>
              </a:solidFill>
              <a:effectLst>
                <a:innerShdw blurRad="50800">
                  <a:prstClr val="white"/>
                </a:innerShdw>
              </a:effectLst>
              <a:latin typeface="Times New Roman" pitchFamily="18" charset="0"/>
            </a:endParaRPr>
          </a:p>
          <a:p>
            <a:pPr marL="341313" lvl="0" indent="-341313" algn="just" defTabSz="914400">
              <a:spcBef>
                <a:spcPts val="1500"/>
              </a:spcBef>
              <a:buSzPct val="80000"/>
              <a:buFont typeface="Wingdings" panose="05000000000000000000" pitchFamily="2" charset="2"/>
              <a:buChar char=""/>
              <a:defRPr/>
            </a:pPr>
            <a:r>
              <a:rPr lang="hr-HR" sz="2800" b="1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  <a:cs typeface="Times New Roman" pitchFamily="18" charset="0"/>
              </a:rPr>
              <a:t>nepažnje</a:t>
            </a:r>
            <a:r>
              <a:rPr lang="hr-HR" sz="28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  <a:cs typeface="Times New Roman" pitchFamily="18" charset="0"/>
              </a:rPr>
              <a:t>  i/ili </a:t>
            </a:r>
            <a:endParaRPr lang="hr-HR" sz="2800" spc="100" dirty="0">
              <a:solidFill>
                <a:prstClr val="black">
                  <a:lumMod val="75000"/>
                  <a:lumOff val="25000"/>
                </a:prstClr>
              </a:solidFill>
              <a:effectLst>
                <a:innerShdw blurRad="50800">
                  <a:prstClr val="white"/>
                </a:innerShdw>
              </a:effectLst>
              <a:latin typeface="Times New Roman" pitchFamily="18" charset="0"/>
            </a:endParaRPr>
          </a:p>
          <a:p>
            <a:pPr marL="341313" lvl="0" indent="-341313" algn="just" defTabSz="914400">
              <a:spcBef>
                <a:spcPts val="1500"/>
              </a:spcBef>
              <a:buSzPct val="80000"/>
              <a:buFont typeface="Wingdings" panose="05000000000000000000" pitchFamily="2" charset="2"/>
              <a:buChar char=""/>
              <a:defRPr/>
            </a:pPr>
            <a:r>
              <a:rPr lang="hr-HR" sz="2800" b="1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  <a:cs typeface="Times New Roman" pitchFamily="18" charset="0"/>
              </a:rPr>
              <a:t>hiperaktivnosti-impulzivnosti</a:t>
            </a:r>
            <a:r>
              <a:rPr lang="hr-HR" sz="28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hr-HR" sz="2800" spc="100" dirty="0">
              <a:solidFill>
                <a:prstClr val="black">
                  <a:lumMod val="75000"/>
                  <a:lumOff val="25000"/>
                </a:prstClr>
              </a:solidFill>
              <a:effectLst>
                <a:innerShdw blurRad="50800">
                  <a:prstClr val="white"/>
                </a:innerShdw>
              </a:effectLst>
              <a:latin typeface="Times New Roman" pitchFamily="18" charset="0"/>
            </a:endParaRPr>
          </a:p>
          <a:p>
            <a:pPr marL="341313" lvl="0" indent="-341313" algn="just" defTabSz="914400">
              <a:spcBef>
                <a:spcPts val="1500"/>
              </a:spcBef>
              <a:buSzPct val="80000"/>
              <a:defRPr/>
            </a:pPr>
            <a:r>
              <a:rPr lang="hr-HR" sz="28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				</a:t>
            </a:r>
            <a:r>
              <a:rPr lang="hr-HR" sz="28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  <a:cs typeface="Times New Roman" pitchFamily="18" charset="0"/>
              </a:rPr>
              <a:t>koji</a:t>
            </a:r>
            <a:endParaRPr lang="hr-HR" sz="2800" spc="100" dirty="0">
              <a:solidFill>
                <a:prstClr val="black">
                  <a:lumMod val="75000"/>
                  <a:lumOff val="25000"/>
                </a:prstClr>
              </a:solidFill>
              <a:effectLst>
                <a:innerShdw blurRad="50800">
                  <a:prstClr val="white"/>
                </a:innerShdw>
              </a:effectLst>
              <a:latin typeface="Times New Roman" pitchFamily="18" charset="0"/>
            </a:endParaRPr>
          </a:p>
          <a:p>
            <a:pPr marL="341313" lvl="0" indent="-341313" algn="just" defTabSz="914400">
              <a:spcBef>
                <a:spcPts val="1500"/>
              </a:spcBef>
              <a:buSzPct val="80000"/>
              <a:buFont typeface="Wingdings" panose="05000000000000000000" pitchFamily="2" charset="2"/>
              <a:buChar char=""/>
              <a:defRPr/>
            </a:pPr>
            <a:r>
              <a:rPr lang="hr-HR" sz="2800" b="1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  <a:cs typeface="Times New Roman" pitchFamily="18" charset="0"/>
              </a:rPr>
              <a:t>ne odgovaraju razvojnom stupnju</a:t>
            </a:r>
            <a:endParaRPr lang="hr-HR" sz="2800" b="1" spc="100" dirty="0">
              <a:solidFill>
                <a:prstClr val="black">
                  <a:lumMod val="75000"/>
                  <a:lumOff val="25000"/>
                </a:prstClr>
              </a:solidFill>
              <a:effectLst>
                <a:innerShdw blurRad="50800">
                  <a:prstClr val="white"/>
                </a:innerShdw>
              </a:effectLst>
              <a:latin typeface="Times New Roman" pitchFamily="18" charset="0"/>
            </a:endParaRPr>
          </a:p>
          <a:p>
            <a:pPr marL="341313" lvl="0" indent="-341313" algn="just" defTabSz="914400">
              <a:spcBef>
                <a:spcPts val="1500"/>
              </a:spcBef>
              <a:buSzPct val="80000"/>
              <a:buFont typeface="Wingdings" panose="05000000000000000000" pitchFamily="2" charset="2"/>
              <a:buChar char=""/>
              <a:defRPr/>
            </a:pPr>
            <a:r>
              <a:rPr lang="hr-HR" sz="28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  <a:cs typeface="Times New Roman" pitchFamily="18" charset="0"/>
              </a:rPr>
              <a:t>klinički značajno negativno utječu na  socijalno, </a:t>
            </a:r>
            <a:r>
              <a:rPr lang="hr-HR" sz="28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školsko </a:t>
            </a:r>
            <a:r>
              <a:rPr lang="hr-HR" sz="28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  <a:cs typeface="Times New Roman" pitchFamily="18" charset="0"/>
              </a:rPr>
              <a:t>ili radno </a:t>
            </a:r>
            <a:r>
              <a:rPr lang="hr-HR" sz="2800" spc="100" dirty="0" err="1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  <a:cs typeface="Times New Roman" pitchFamily="18" charset="0"/>
              </a:rPr>
              <a:t>funkc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51263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048000" y="193499"/>
            <a:ext cx="6096000" cy="647100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1313" lvl="0" indent="-341313" defTabSz="914400">
              <a:lnSpc>
                <a:spcPct val="80000"/>
              </a:lnSpc>
              <a:spcBef>
                <a:spcPts val="1500"/>
              </a:spcBef>
              <a:buSzPct val="80000"/>
              <a:defRPr/>
            </a:pPr>
            <a:r>
              <a:rPr lang="hr-HR" sz="28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		         </a:t>
            </a:r>
            <a:r>
              <a:rPr lang="hr-HR" sz="4000" b="1" spc="100" dirty="0">
                <a:solidFill>
                  <a:srgbClr val="04617B"/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Uzroci</a:t>
            </a:r>
          </a:p>
          <a:p>
            <a:pPr marL="341313" lvl="0" indent="-341313" defTabSz="914400">
              <a:lnSpc>
                <a:spcPct val="80000"/>
              </a:lnSpc>
              <a:spcBef>
                <a:spcPts val="1500"/>
              </a:spcBef>
              <a:buSzPct val="80000"/>
              <a:defRPr/>
            </a:pPr>
            <a:r>
              <a:rPr lang="hr-HR" sz="2400" b="1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     </a:t>
            </a:r>
            <a:r>
              <a:rPr lang="hr-HR" sz="36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J</a:t>
            </a:r>
            <a:r>
              <a:rPr lang="hr-HR" sz="36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  <a:cs typeface="Times New Roman" pitchFamily="18" charset="0"/>
              </a:rPr>
              <a:t>oš uvijek nije otkriven u</a:t>
            </a:r>
          </a:p>
          <a:p>
            <a:pPr marL="341313" lvl="0" indent="-341313" defTabSz="914400">
              <a:lnSpc>
                <a:spcPct val="80000"/>
              </a:lnSpc>
              <a:spcBef>
                <a:spcPts val="1500"/>
              </a:spcBef>
              <a:buSzPct val="80000"/>
              <a:defRPr/>
            </a:pPr>
            <a:r>
              <a:rPr lang="hr-HR" sz="36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  <a:cs typeface="Times New Roman" pitchFamily="18" charset="0"/>
              </a:rPr>
              <a:t> potpunosti uzrok poremećaja</a:t>
            </a:r>
            <a:r>
              <a:rPr lang="hr-HR" sz="36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, </a:t>
            </a:r>
          </a:p>
          <a:p>
            <a:pPr marL="341313" lvl="0" indent="-341313" defTabSz="914400">
              <a:lnSpc>
                <a:spcPct val="80000"/>
              </a:lnSpc>
              <a:spcBef>
                <a:spcPts val="1500"/>
              </a:spcBef>
              <a:buSzPct val="80000"/>
              <a:defRPr/>
            </a:pPr>
            <a:r>
              <a:rPr lang="hr-HR" sz="36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ali se zna da </a:t>
            </a:r>
          </a:p>
          <a:p>
            <a:pPr marL="341313" lvl="0" indent="-341313" defTabSz="914400">
              <a:lnSpc>
                <a:spcPct val="80000"/>
              </a:lnSpc>
              <a:spcBef>
                <a:spcPts val="1500"/>
              </a:spcBef>
              <a:buSzPct val="80000"/>
              <a:defRPr/>
            </a:pPr>
            <a:r>
              <a:rPr lang="hr-HR" sz="2400" b="1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     			</a:t>
            </a:r>
            <a:r>
              <a:rPr lang="hr-HR" sz="4000" b="1" spc="100" dirty="0">
                <a:solidFill>
                  <a:srgbClr val="04617B"/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NIJE</a:t>
            </a:r>
            <a:r>
              <a:rPr lang="hr-HR" sz="40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1313" lvl="0" indent="-341313" defTabSz="914400">
              <a:lnSpc>
                <a:spcPct val="80000"/>
              </a:lnSpc>
              <a:spcBef>
                <a:spcPts val="1500"/>
              </a:spcBef>
              <a:buSzPct val="80000"/>
              <a:defRPr/>
            </a:pPr>
            <a:r>
              <a:rPr lang="hr-HR" sz="28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hr-HR" sz="36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  <a:cs typeface="Times New Roman" pitchFamily="18" charset="0"/>
              </a:rPr>
              <a:t>nedostatak roditeljske brige, pretjerano gledanje televizije, neadekvatna prehrana ili npr. poremećaj u lučenju hormona, mada ti činitelji mogu utjecati na jačinu simptoma </a:t>
            </a:r>
          </a:p>
        </p:txBody>
      </p:sp>
    </p:spTree>
    <p:extLst>
      <p:ext uri="{BB962C8B-B14F-4D97-AF65-F5344CB8AC3E}">
        <p14:creationId xmlns:p14="http://schemas.microsoft.com/office/powerpoint/2010/main" val="812828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048000" y="1378439"/>
            <a:ext cx="6096000" cy="410112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1313" lvl="0" indent="-341313" defTabSz="914400">
              <a:lnSpc>
                <a:spcPct val="90000"/>
              </a:lnSpc>
              <a:spcBef>
                <a:spcPts val="1500"/>
              </a:spcBef>
              <a:buSzPct val="80000"/>
              <a:defRPr/>
            </a:pPr>
            <a:r>
              <a:rPr lang="hr-HR" sz="22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Prema </a:t>
            </a:r>
            <a:r>
              <a:rPr lang="hr-HR" sz="22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  <a:cs typeface="Times New Roman" pitchFamily="18" charset="0"/>
              </a:rPr>
              <a:t>brojni</a:t>
            </a:r>
            <a:r>
              <a:rPr lang="hr-HR" sz="22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m</a:t>
            </a:r>
            <a:r>
              <a:rPr lang="hr-HR" sz="22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  <a:cs typeface="Times New Roman" pitchFamily="18" charset="0"/>
              </a:rPr>
              <a:t>, posebno noviji</a:t>
            </a:r>
            <a:r>
              <a:rPr lang="hr-HR" sz="22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m      			    i</a:t>
            </a:r>
            <a:r>
              <a:rPr lang="hr-HR" sz="22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  <a:cs typeface="Times New Roman" pitchFamily="18" charset="0"/>
              </a:rPr>
              <a:t>straživanj</a:t>
            </a:r>
            <a:r>
              <a:rPr lang="hr-HR" sz="22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ima</a:t>
            </a:r>
          </a:p>
          <a:p>
            <a:pPr marL="341313" lvl="0" indent="-341313" defTabSz="914400">
              <a:lnSpc>
                <a:spcPct val="90000"/>
              </a:lnSpc>
              <a:spcBef>
                <a:spcPts val="1500"/>
              </a:spcBef>
              <a:buSzPct val="80000"/>
              <a:defRPr/>
            </a:pPr>
            <a:r>
              <a:rPr lang="hr-HR" sz="2200" b="1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200" b="1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	 </a:t>
            </a:r>
            <a:r>
              <a:rPr lang="hr-HR" sz="4400" b="1" spc="100" dirty="0">
                <a:solidFill>
                  <a:srgbClr val="04617B"/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Uzrok je: </a:t>
            </a:r>
            <a:r>
              <a:rPr lang="hr-HR" sz="2200" b="1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biološka različitost u  </a:t>
            </a:r>
          </a:p>
          <a:p>
            <a:pPr marL="341313" lvl="0" indent="-341313" defTabSz="914400">
              <a:lnSpc>
                <a:spcPct val="90000"/>
              </a:lnSpc>
              <a:spcBef>
                <a:spcPts val="1500"/>
              </a:spcBef>
              <a:buSzPct val="80000"/>
              <a:defRPr/>
            </a:pPr>
            <a:r>
              <a:rPr lang="hr-HR" sz="2200" b="1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                            funkcioniranju CNS-a,</a:t>
            </a:r>
          </a:p>
          <a:p>
            <a:pPr marL="341313" lvl="0" indent="-341313" defTabSz="914400">
              <a:lnSpc>
                <a:spcPct val="90000"/>
              </a:lnSpc>
              <a:spcBef>
                <a:spcPts val="1500"/>
              </a:spcBef>
              <a:buSzPct val="80000"/>
              <a:defRPr/>
            </a:pPr>
            <a:r>
              <a:rPr lang="hr-HR" sz="22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koja može nastati pod utjecajem</a:t>
            </a:r>
            <a:endParaRPr lang="hr-HR" sz="2200" b="1" spc="100" dirty="0">
              <a:solidFill>
                <a:prstClr val="black">
                  <a:lumMod val="75000"/>
                  <a:lumOff val="25000"/>
                </a:prstClr>
              </a:solidFill>
              <a:effectLst>
                <a:innerShdw blurRad="50800">
                  <a:prstClr val="white"/>
                </a:innerShdw>
              </a:effectLst>
              <a:latin typeface="Times New Roman" pitchFamily="18" charset="0"/>
            </a:endParaRPr>
          </a:p>
          <a:p>
            <a:pPr marL="341313" lvl="0" indent="-341313" defTabSz="914400">
              <a:lnSpc>
                <a:spcPct val="90000"/>
              </a:lnSpc>
              <a:spcBef>
                <a:spcPts val="1500"/>
              </a:spcBef>
              <a:buSzPct val="80000"/>
              <a:buFont typeface="Wingdings" panose="05000000000000000000" pitchFamily="2" charset="2"/>
              <a:buChar char=""/>
              <a:defRPr/>
            </a:pPr>
            <a:r>
              <a:rPr lang="hr-HR" sz="2200" b="1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  <a:cs typeface="Times New Roman" pitchFamily="18" charset="0"/>
              </a:rPr>
              <a:t>naslijeđ</a:t>
            </a:r>
            <a:r>
              <a:rPr lang="hr-HR" sz="2200" b="1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a</a:t>
            </a:r>
            <a:r>
              <a:rPr lang="hr-HR" sz="22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200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ili </a:t>
            </a:r>
          </a:p>
          <a:p>
            <a:pPr marL="341313" lvl="0" indent="-341313" defTabSz="914400">
              <a:lnSpc>
                <a:spcPct val="90000"/>
              </a:lnSpc>
              <a:spcBef>
                <a:spcPts val="1500"/>
              </a:spcBef>
              <a:buSzPct val="80000"/>
              <a:buFont typeface="Wingdings" panose="05000000000000000000" pitchFamily="2" charset="2"/>
              <a:buChar char=""/>
              <a:defRPr/>
            </a:pPr>
            <a:r>
              <a:rPr lang="hr-HR" sz="2200" b="1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  <a:cs typeface="Times New Roman" pitchFamily="18" charset="0"/>
              </a:rPr>
              <a:t>različitih </a:t>
            </a:r>
            <a:r>
              <a:rPr lang="hr-HR" sz="2200" b="1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nepovoljnih </a:t>
            </a:r>
            <a:r>
              <a:rPr lang="hr-HR" sz="2200" b="1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  <a:cs typeface="Times New Roman" pitchFamily="18" charset="0"/>
              </a:rPr>
              <a:t>čimbenika koji </a:t>
            </a:r>
            <a:r>
              <a:rPr lang="hr-HR" sz="2200" b="1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</a:rPr>
              <a:t>mogu djelovati </a:t>
            </a:r>
            <a:r>
              <a:rPr lang="hr-HR" sz="2200" b="1" spc="100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  <a:cs typeface="Times New Roman" pitchFamily="18" charset="0"/>
              </a:rPr>
              <a:t>tijekom trudnoće, poroda ili nakon rođenja </a:t>
            </a:r>
            <a:r>
              <a:rPr lang="hr-HR" sz="2200" b="1" spc="100" dirty="0" err="1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50800">
                    <a:prstClr val="white"/>
                  </a:innerShdw>
                </a:effectLst>
                <a:latin typeface="Times New Roman" pitchFamily="18" charset="0"/>
                <a:cs typeface="Times New Roman" pitchFamily="18" charset="0"/>
              </a:rPr>
              <a:t>djet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23295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sr-Latn-R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Karakteristična </a:t>
            </a:r>
            <a:r>
              <a:rPr lang="de-DE" altLang="sr-Latn-RS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ponašanja</a:t>
            </a:r>
            <a:r>
              <a:rPr lang="de-DE" altLang="sr-Latn-R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de-DE" altLang="sr-Latn-RS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djeteta</a:t>
            </a:r>
            <a:r>
              <a:rPr lang="de-DE" altLang="sr-Latn-R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s ADHD </a:t>
            </a:r>
            <a:r>
              <a:rPr lang="de-DE" altLang="sr-Latn-RS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sindromom</a:t>
            </a:r>
            <a:r>
              <a:rPr lang="de-DE" altLang="sr-Latn-R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</a:t>
            </a:r>
            <a:r>
              <a:rPr lang="de-DE" altLang="sr-Latn-R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3048000" y="1277642"/>
            <a:ext cx="6096000" cy="408111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izrazita nestrpljivost 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psihomotorni nemir</a:t>
            </a:r>
            <a:endParaRPr lang="de-DE" alt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poteškoće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organizaciji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zaboravljaju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gube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zameću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pribor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knjige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upute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...)</a:t>
            </a:r>
            <a:endParaRPr lang="hr-HR" alt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 prebrzo i čini “nepotrebne“ greške</a:t>
            </a:r>
            <a:endParaRPr lang="de-DE" alt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pitanja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odgovara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prebrzo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razmišljanja</a:t>
            </a:r>
            <a:endParaRPr lang="hr-HR" alt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nije sposobno slijediti upute koje se daju cijeloj grupi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uspijeva upamtiti uputu iako nema poteškoća s pamćenjem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pismeni radovi su mu najčešće “zbrkani”</a:t>
            </a:r>
            <a:endParaRPr lang="de-DE" alt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nespretno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je,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ispadaju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stvari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lako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posrne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padne</a:t>
            </a:r>
            <a:endParaRPr lang="de-DE" alt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pretjerano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pričljivo</a:t>
            </a:r>
            <a:endParaRPr lang="de-DE" alt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često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mijenja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aktivnost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ostavljajući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prethodnu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nedovršenu</a:t>
            </a:r>
            <a:endParaRPr lang="hr-HR" alt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često mnogo pita a ne dočeka odgovor</a:t>
            </a:r>
            <a:endParaRPr lang="de-DE" alt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lako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omesti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bilo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kojoj</a:t>
            </a:r>
            <a:r>
              <a:rPr lang="de-DE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aktivnosti</a:t>
            </a:r>
            <a:endParaRPr lang="hr-HR" alt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sklono povesti se za „bučnijom“ djecom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neujednačen uspjeh u različitim predmetima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uspijeva misliti na logičan i razumljiv način</a:t>
            </a:r>
          </a:p>
        </p:txBody>
      </p:sp>
    </p:spTree>
    <p:extLst>
      <p:ext uri="{BB962C8B-B14F-4D97-AF65-F5344CB8AC3E}">
        <p14:creationId xmlns:p14="http://schemas.microsoft.com/office/powerpoint/2010/main" val="2384538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Osnovni simptomi ovog poremećaja su:</a:t>
            </a:r>
            <a:r>
              <a:rPr lang="hr-HR" altLang="sr-Latn-R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br>
              <a:rPr lang="hr-HR" altLang="sr-Latn-R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hiperaktivnost,  impulzivnost,  nepažnja</a:t>
            </a:r>
            <a:endParaRPr lang="hr-H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3048000" y="199783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HIPERAKTIVNOST se očituje u slučajnoj aktivnosti koja je  neorganizirana i nije usmjerena prema postavljenom cilju.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IMPULZIVNOST je reagiranje koje ne uključuje razmišljanje o  mogućim posljedicama ponašanja.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NEPAŽNJA se očituje u teškoćama koncentracije, pojačanoj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distraktibilnosti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smanjenom rasponu pozornosti, nedovoljnoj sposobnosti slušanja što otežava slijeđenje uputa, te problemu   završavanja započetih aktivnosti.</a:t>
            </a:r>
          </a:p>
        </p:txBody>
      </p:sp>
    </p:spTree>
    <p:extLst>
      <p:ext uri="{BB962C8B-B14F-4D97-AF65-F5344CB8AC3E}">
        <p14:creationId xmlns:p14="http://schemas.microsoft.com/office/powerpoint/2010/main" val="641911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958684" y="624110"/>
            <a:ext cx="8911687" cy="1280890"/>
          </a:xfrm>
        </p:spPr>
        <p:txBody>
          <a:bodyPr/>
          <a:lstStyle/>
          <a:p>
            <a:r>
              <a:rPr lang="hr-HR" altLang="sr-Latn-RS" b="1" dirty="0">
                <a:solidFill>
                  <a:schemeClr val="tx1"/>
                </a:solidFill>
              </a:rPr>
              <a:t>HIPERAKTIVNOST…</a:t>
            </a:r>
            <a:br>
              <a:rPr lang="hr-HR" altLang="sr-Latn-RS" b="1" dirty="0">
                <a:solidFill>
                  <a:schemeClr val="tx1"/>
                </a:solidFill>
              </a:rPr>
            </a:br>
            <a:endParaRPr lang="hr-HR" dirty="0"/>
          </a:p>
        </p:txBody>
      </p:sp>
      <p:sp>
        <p:nvSpPr>
          <p:cNvPr id="3" name="Pravokutnik 2"/>
          <p:cNvSpPr/>
          <p:nvPr/>
        </p:nvSpPr>
        <p:spPr>
          <a:xfrm>
            <a:off x="2382982" y="1720578"/>
            <a:ext cx="6096000" cy="20867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609600" indent="-6096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Često tresu rukama ili nogama ili se vrpolje na sjedalici</a:t>
            </a:r>
          </a:p>
          <a:p>
            <a:pPr marL="609600" indent="-6096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hr-HR" alt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mogu dugo mirno sjediti na jednom mjestu, za radnim stolom</a:t>
            </a:r>
          </a:p>
          <a:p>
            <a:pPr marL="609600" indent="-6096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hr-HR" alt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Često su u “pogonu” ili kao da ih “pokreće motor”</a:t>
            </a:r>
          </a:p>
          <a:p>
            <a:pPr marL="609600" indent="-6096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hr-HR" alt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često pretjerano pričaju</a:t>
            </a:r>
          </a:p>
        </p:txBody>
      </p:sp>
    </p:spTree>
    <p:extLst>
      <p:ext uri="{BB962C8B-B14F-4D97-AF65-F5344CB8AC3E}">
        <p14:creationId xmlns:p14="http://schemas.microsoft.com/office/powerpoint/2010/main" val="2248363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b="1" dirty="0">
                <a:solidFill>
                  <a:schemeClr val="tx1"/>
                </a:solidFill>
              </a:rPr>
              <a:t>IMPULZIVNOST…</a:t>
            </a:r>
            <a:endParaRPr lang="hr-HR" dirty="0"/>
          </a:p>
        </p:txBody>
      </p:sp>
      <p:sp>
        <p:nvSpPr>
          <p:cNvPr id="3" name="Pravokutnik 2"/>
          <p:cNvSpPr/>
          <p:nvPr/>
        </p:nvSpPr>
        <p:spPr>
          <a:xfrm>
            <a:off x="2000597" y="1905000"/>
            <a:ext cx="6096000" cy="31947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609600" indent="-6096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Često “istrčavaju” s odgovorima prije nego što je dovršeno pitanje</a:t>
            </a:r>
          </a:p>
          <a:p>
            <a:pPr marL="609600" indent="-6096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hr-HR" alt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Preskaču stranice kod čitanja ili idu na kraj knjige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“Zatvorenik” trenutka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hr-HR" alt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Nestrpljivost (npr. problem čekanja u redu)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hr-HR" alt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Nepromišljene reakcije 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hr-HR" alt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teško odgađaju zadovoljavanje želje, teško čekaju neki događaj - manjak planiranja 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hr-HR" alt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teško se odupiru trenutnom iskušenju</a:t>
            </a:r>
          </a:p>
        </p:txBody>
      </p:sp>
    </p:spTree>
    <p:extLst>
      <p:ext uri="{BB962C8B-B14F-4D97-AF65-F5344CB8AC3E}">
        <p14:creationId xmlns:p14="http://schemas.microsoft.com/office/powerpoint/2010/main" val="1958022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01731" y="732174"/>
            <a:ext cx="8911687" cy="1280890"/>
          </a:xfrm>
        </p:spPr>
        <p:txBody>
          <a:bodyPr/>
          <a:lstStyle/>
          <a:p>
            <a:r>
              <a:rPr lang="hr-HR" altLang="sr-Latn-RS" b="1" dirty="0"/>
              <a:t>NEPAŽNJA…</a:t>
            </a:r>
            <a:endParaRPr lang="hr-HR" dirty="0"/>
          </a:p>
        </p:txBody>
      </p:sp>
      <p:sp>
        <p:nvSpPr>
          <p:cNvPr id="3" name="Pravokutnik 2"/>
          <p:cNvSpPr/>
          <p:nvPr/>
        </p:nvSpPr>
        <p:spPr>
          <a:xfrm>
            <a:off x="1900844" y="1751275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609600" indent="-609600">
              <a:buFont typeface="Arial" panose="020B0604020202020204" pitchFamily="34" charset="0"/>
              <a:buChar char="•"/>
              <a:defRPr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slušaju kad im se izravno obraća</a:t>
            </a:r>
          </a:p>
          <a:p>
            <a:pPr marL="609600" indent="-609600">
              <a:buFont typeface="Arial" panose="020B0604020202020204" pitchFamily="34" charset="0"/>
              <a:buChar char="•"/>
              <a:defRPr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u pažljivom slušanju ili čitanju</a:t>
            </a:r>
          </a:p>
          <a:p>
            <a:pPr marL="609600" indent="-609600">
              <a:buFont typeface="Arial" panose="020B0604020202020204" pitchFamily="34" charset="0"/>
              <a:buChar char="•"/>
              <a:defRPr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“Odlete” usred konverzacije </a:t>
            </a:r>
          </a:p>
          <a:p>
            <a:pPr marL="609600" indent="-609600">
              <a:buFont typeface="Arial" panose="020B0604020202020204" pitchFamily="34" charset="0"/>
              <a:buChar char="•"/>
              <a:defRPr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Kratka koncentracija</a:t>
            </a:r>
          </a:p>
          <a:p>
            <a:pPr marL="609600" indent="-609600">
              <a:buFont typeface="Arial" panose="020B0604020202020204" pitchFamily="34" charset="0"/>
              <a:buChar char="•"/>
              <a:defRPr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Lako su ometeni od okoline</a:t>
            </a:r>
          </a:p>
          <a:p>
            <a:pPr marL="609600" indent="-609600">
              <a:buFont typeface="Arial" panose="020B0604020202020204" pitchFamily="34" charset="0"/>
              <a:buChar char="•"/>
              <a:defRPr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Problemi u organizaciji</a:t>
            </a:r>
          </a:p>
          <a:p>
            <a:pPr marL="609600" indent="-609600">
              <a:buFont typeface="Arial" panose="020B0604020202020204" pitchFamily="34" charset="0"/>
              <a:buChar char="•"/>
              <a:defRPr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Vrlo brzo se dosađuju</a:t>
            </a:r>
          </a:p>
          <a:p>
            <a:pPr marL="609600" indent="-609600">
              <a:buFont typeface="Arial" panose="020B0604020202020204" pitchFamily="34" charset="0"/>
              <a:buChar char="•"/>
              <a:defRPr/>
            </a:pP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Često gube stvari potrebne za ispunjavanje zadaća ili aktivnosti (npr. igračke, školski pribor, olovke, knjige, alat)</a:t>
            </a:r>
          </a:p>
          <a:p>
            <a:pPr marL="609600" indent="-609600">
              <a:buFontTx/>
              <a:buAutoNum type="arabicPeriod"/>
              <a:defRPr/>
            </a:pPr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441080179"/>
      </p:ext>
    </p:extLst>
  </p:cSld>
  <p:clrMapOvr>
    <a:masterClrMapping/>
  </p:clrMapOvr>
</p:sld>
</file>

<file path=ppt/theme/theme1.xml><?xml version="1.0" encoding="utf-8"?>
<a:theme xmlns:a="http://schemas.openxmlformats.org/drawingml/2006/main" name="Prame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71</TotalTime>
  <Words>474</Words>
  <Application>Microsoft Macintosh PowerPoint</Application>
  <PresentationFormat>Widescreen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</vt:lpstr>
      <vt:lpstr>Wingdings 3</vt:lpstr>
      <vt:lpstr>Pramen</vt:lpstr>
      <vt:lpstr>SINDROM ADHD</vt:lpstr>
      <vt:lpstr>PowerPoint Presentation</vt:lpstr>
      <vt:lpstr>PowerPoint Presentation</vt:lpstr>
      <vt:lpstr>PowerPoint Presentation</vt:lpstr>
      <vt:lpstr>Karakteristična ponašanja djeteta s ADHD sindromom: </vt:lpstr>
      <vt:lpstr>Osnovni simptomi ovog poremećaja su:    hiperaktivnost,  impulzivnost,  nepažnja</vt:lpstr>
      <vt:lpstr>HIPERAKTIVNOST… </vt:lpstr>
      <vt:lpstr>IMPULZIVNOST…</vt:lpstr>
      <vt:lpstr>NEPAŽNJA…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SINDROM ADHD</dc:title>
  <dc:creator>U17-PC</dc:creator>
  <cp:lastModifiedBy>Pamela Jurkovic</cp:lastModifiedBy>
  <cp:revision>12</cp:revision>
  <dcterms:created xsi:type="dcterms:W3CDTF">2018-12-19T15:38:13Z</dcterms:created>
  <dcterms:modified xsi:type="dcterms:W3CDTF">2024-09-14T20:30:03Z</dcterms:modified>
</cp:coreProperties>
</file>