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3" r:id="rId3"/>
    <p:sldId id="257" r:id="rId4"/>
    <p:sldId id="258" r:id="rId5"/>
    <p:sldId id="274" r:id="rId6"/>
    <p:sldId id="271" r:id="rId7"/>
    <p:sldId id="272" r:id="rId8"/>
    <p:sldId id="275" r:id="rId9"/>
    <p:sldId id="277" r:id="rId10"/>
    <p:sldId id="259" r:id="rId11"/>
    <p:sldId id="260" r:id="rId12"/>
    <p:sldId id="261" r:id="rId13"/>
    <p:sldId id="262" r:id="rId14"/>
    <p:sldId id="263" r:id="rId15"/>
    <p:sldId id="268" r:id="rId16"/>
    <p:sldId id="269" r:id="rId17"/>
    <p:sldId id="270" r:id="rId18"/>
    <p:sldId id="264" r:id="rId19"/>
    <p:sldId id="267" r:id="rId20"/>
    <p:sldId id="276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9F4E17-58C5-42E3-BC20-E6DB505A71EB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96749EA-833B-4A6C-90AF-EEC5BBE997D4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Josipa </a:t>
            </a:r>
            <a:r>
              <a:rPr lang="hr-HR" dirty="0" err="1"/>
              <a:t>Markobašić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Specifične teškoće učenja</a:t>
            </a:r>
          </a:p>
        </p:txBody>
      </p:sp>
    </p:spTree>
    <p:extLst>
      <p:ext uri="{BB962C8B-B14F-4D97-AF65-F5344CB8AC3E}">
        <p14:creationId xmlns:p14="http://schemas.microsoft.com/office/powerpoint/2010/main" val="330720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Učenici sa specifičnim teškoćama učenja/ Disgrafija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Disgrafija je stabilna nesposobnost djeteta da svlada vještinu pisanja (prema pravopisnim načelima određenoga jezika), koja se očituje u mnogobrojnim, trajnim i tipičnim pogreškama. Teškoće, tj. pogreške, nisu povezane s neznanjem pravopisa, i trajno su zastupljene bez obzira na dovoljan stupanj intelektualnog i govornog razvoja, normalno stanje osjetila sluha i vida te redovito školovanje.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U velikom broju slučajeva disleksija i disgrafija su u djeteta istodobne, u jedinstvu. Ipak, u mnogim slučajevima specifične teškoće u pisanju postoje zasebno. Takvo dijete može imati teškoće u čitanju samo na početku školovanja, a ozbiljne teškoće u pisanju ostaju mnogo duže, kada je čitanje već svladano. Statistička istraživanja pokazuju da su poremećaji u pisanju u učenika 4., 5. i 6. razreda osnovne škole 2-3 puta češća pojava nego poremećaji u čitanju.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45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POGREŠKE U PISANIM RADOVIMA UČENIKA S DISGRAFIJOM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Djeca s disgrafijom često čine neobične (specifične) pogreške, ali isto tako često njihove pogreške izgledaju dosta uobičajeno. Kada učitelj promatra rad djeteta s disgrafijom, prvo što će uočiti jest da se ODREĐENE pogreške STALNO ponavljaju. Određenost pogrešaka (veoma su tipične) i njihova stalnost i mnogobrojnost ključni su za prepoznavanja disgrafične simptomatike u dječjim pisanim radovima.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Određene pogreške u dječjem pismenom radu ne nastaju bez razloga. Svaki tip pogreške pokazuje da je u djeteta nedostatno formirana određena vještina.</a:t>
            </a:r>
          </a:p>
          <a:p>
            <a:pPr marL="137160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37160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Evo o kojim pogreškama se može raditi: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Pogreške na razini slova i sloga (izostavljanja, premještanja, dodavanja suvišnog slova ili sloga, zamjene i miješanja, perseveracije i anticipacije)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Izostavljanje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ukazuje da učenik ne uočava sve glasovne komponente u sastavu riječi.</a:t>
            </a:r>
            <a:b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(na primjer: “zc” – “zec“, “ptka” – “patka“)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116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Premještanje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je manifestacija teškoća pri uočavanju redoslijeda glasova u riječi uz nedovoljnu razvijenost pažnje i samokontrole. Dijete uspijeva uočiti svaki glas, ali neispravno bilježi njihov redoslijed.</a:t>
            </a:r>
            <a:b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(na primjer: “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jenda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” – “jedna“, “tapka” – “patka“, “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bart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” – “brat“)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Dodavanje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suvišnih slova se događa pri neispravnom unutarnjem izgovaranju riječi tijekom pisanja.</a:t>
            </a:r>
            <a:b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(na primjer: “varat” – “vrat“, “šekola” – “škola“)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42862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96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09160"/>
          </a:xfrm>
        </p:spPr>
        <p:txBody>
          <a:bodyPr>
            <a:normAutofit/>
          </a:bodyPr>
          <a:lstStyle/>
          <a:p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Posebno mjesto zauzimaju pogreške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perseveracije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(“zaglavljivanje” na prijašnjem činu) i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anticipacije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(“istrčavanje unaprijed”) – kada se potrebni glas zamjenjuje drugim glasom koji je bio u prijašnjem slogu ili riječi, ili koji je u idućoj, a moguća su i dodavanja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perseveraciji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dijete ne može odrediti koji je sljedeći potez i kako na njega prijeći, pa stalno ponavlja isti potez. (primjer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perseveracije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:  “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planinina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“;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primjer anticipacije: “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gogor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” umjesto “logor“</a:t>
            </a:r>
          </a:p>
        </p:txBody>
      </p:sp>
    </p:spTree>
    <p:extLst>
      <p:ext uri="{BB962C8B-B14F-4D97-AF65-F5344CB8AC3E}">
        <p14:creationId xmlns:p14="http://schemas.microsoft.com/office/powerpoint/2010/main" val="1073229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Pogreške na razini riječi (rastavljeno pisanje dijelova iste riječi, sastavljeno pisanje nekolicine riječi, remećenje granica između riječi)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Pogreške neispravnog rastavljanja i sastavljanja riječi i remećenje njihovih granica upućuju na teškoće individualizacije pojedinih riječi u usmenom govoru. Česte su u djece s nedostatno razvijenim govorom ili s nešto sniženom kognitivnom inteligencijom (ipak u granicama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prosjeka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 Pogreške na razini rečenice (pogreške povezivanja riječi unutar rečenice, neispravna interpunkcija)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Također su često prisutne u djece s nedovoljno razvijenim govorom ili s nešto sniženom kognitivnom inteligencijom (u granicama normale), na primjer: “Patke su izašle na jezero došle do vode vodenema“,  “Zima je čekala čekala priroda“)</a:t>
            </a:r>
          </a:p>
          <a:p>
            <a:pPr marL="137160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hr-HR" dirty="0"/>
          </a:p>
          <a:p>
            <a:endParaRPr lang="vi-VN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185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DOBRO JE UČINITI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Naglasiti ono važno što se u lekciji uči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Neka dijete sjedi bliže ploči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Provjeriti je li zapamtilo ili zapisalo što je za zadaću (reducirati količinu zadaće)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Dijeliti zadatke na manje skupine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Produljiti vrijeme prepisivanja s ploče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Pisati čitko na ploči (dobro je koristiti boje na ploči)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Uvećati font slova kod tekstova za čitanje i ispitni materijal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10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NIJE DOBRO ČINITI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Tražiti od djeteta da čita na glas pred drugima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Uspoređivati ga s drugima naglašavajući njegove nemogućnosti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Zadavati velike zadaće i puno prepisivanja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Tražiti da u istom vremenu, kao i ostali, riješi zadatke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Mnogobrojne i ustrajne specifične greške NISU djetetova krivica, nego su njegova tegoba, stoga 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disgrafične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i disleksične pogreške ne smiju utjecati na ocjenu</a:t>
            </a:r>
          </a:p>
        </p:txBody>
      </p:sp>
    </p:spTree>
    <p:extLst>
      <p:ext uri="{BB962C8B-B14F-4D97-AF65-F5344CB8AC3E}">
        <p14:creationId xmlns:p14="http://schemas.microsoft.com/office/powerpoint/2010/main" val="4261042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KAKO KONCIPIRATI I OBLIKOVATI TEKST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Pišite u kratkim rečenicama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Izbjegavajte velike tekstualne cjeline, pišite u kratkim odlomcima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Upotrebljavajte font slova kao što su 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, koristite podebljana slova, izbjegavajte kosa slova i podcrtani tekst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Nastojte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da slova ne budu presitna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Povećajte razmak između slova i redak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Rečenice odvajajte dvostrukim razmakom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Ne počinjite rečenicu na kraju retka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296535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Učenici sa specifičnim teškoćama učenja/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Diskalkulija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Kako prepoznati učenika s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diskalkulijom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Uče matematiku sporije i čine više neuobičajenih grešaka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Najčešće greške su: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PARAFRAZIČNE SUPSTITUCIJE (neispravna upotreba brojeva pri čitanju i pisanju) dijete zamjenjuju jedan broj nekim drugim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PERSEVERACIJE (greške „zaglavljivanja”) dijete ponavlja isti broj ili radnju i ne može prijeći na slijedeći, kod računanja isto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ZRCALNE GREŠKE  zrcalno okreće znamenke kako u pisanju tako i u čitanju (6 umjesto 9, 524 čita ili piše kao 425,..)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USPORENOST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STAVLJENJE BROJEVA U UZAJMANO NEPRIKLADAN POLOŽAJ (kod pismenog računanja)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VIZUALNE GREŠKE pogrešno prepoznaje računske simbole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PROCEDURALNE GREŠKE izostavlja ili „preskače” jedan o obaveznih koraka u rješavanju zadatka</a:t>
            </a:r>
          </a:p>
          <a:p>
            <a:pPr marL="13716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  <a:p>
            <a:pPr marL="13716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1167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VAŽNO JE ZAPAMTITI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Umara se puno brže od druge djece, ono mora upotrijebiti puno više pažnje da bi uopće moglo pratiti što se događa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pročitati jednu riječ na nekoliko pogrešnih načina,a da to ne primijeti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pročitati riječ točno a da uopće ne zna što je pročitalo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jedan dan „zablistati”, a drugi biti potpuno nesigurno i isključeno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se činiti kao da ne sluša,a zapravo ima problem s pamćenjem instrukcija u nizu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se činiti lijeno, a zapravo ima problem u organizaciji obveza potrebno je često davati lakše zadatke zbog motivacije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Koristiti INDIVIDUALIZACIJU u radu, češće mu prilaziti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radu koristiti različita sredstva i pomagala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mu mogućnost temeljite pripreme prije ocjenjivanja</a:t>
            </a:r>
          </a:p>
          <a:p>
            <a:pPr lvl="0">
              <a:buClr>
                <a:prstClr val="white">
                  <a:shade val="95000"/>
                </a:prstClr>
              </a:buClr>
              <a:buFont typeface="Wingdings" panose="05000000000000000000" pitchFamily="2" charset="2"/>
              <a:buChar char="Ø"/>
            </a:pPr>
            <a:r>
              <a:rPr lang="hr-H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Češće koristiti način provjere znanja koji mu više odgovara</a:t>
            </a:r>
            <a:endParaRPr lang="hr-H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5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SPECIFIČNE TEŠKOĆE UČENJA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Naziv „teškoće u učenju“  ili  „specifične teškoće u učenju“  odnosi  se na  djecu koja ne mogu svladati temeljne školske vještine,  dakle,  ne mogu naučiti čitati, pisati ili služiti se brojevima u roku koji je za to predviđen i na način koji je kod većine druge djece doveo do uspjeha</a:t>
            </a:r>
          </a:p>
          <a:p>
            <a:pPr marL="137160" indent="0"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 disleksija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disgrafija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diskalkulija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505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</a:p>
          <a:p>
            <a:pPr marL="137160" indent="0" algn="ctr">
              <a:buNone/>
            </a:pP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24056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Učenici sa specifičnim teškoćama učenja/ Disleksija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Jezično utemeljena teškoća,  karakteriziraju je teškoće u dekodiranju pročitane riječi (čitanje, razumijevanje)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Iskazuju NEOČEKIVANO loš uspjehu odnosu na intelektualne i obrazovne sposobnosti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Uobičajen simptomi disleksije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      PAMĆENJE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Loše pamćenje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Loše mehaničko pamćenje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Teškoće u slijeđenju i pamćenju usmenih uputa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Nestabilnost u pamćenju gramatike, matematike, imena, datuma, nizova abecede, dana u tjednu, mjeseca u godini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9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     VIDNA OBRADA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Strukturalne pogreške (iz-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zi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, do-od, po-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,mi-im, vino-novi, vrata-trava,..)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Zamjena glasova grafički ili fonetski sličnih (d-b,m-n,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-u,a-e,d-t,b-p,g-k,z-s; beba-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deda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, bili-pili, nema,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mena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, moj-noj,grije-krije)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Slova i riječi se zamućuju, podvostručuju, miješaju,kreću, ispuštaju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Sklonost preskakanju reda, riječi, rečenica,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Loša koncentracija, 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distraktibilnost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      FONOLOŠKA OBRADA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Sporo uočavanje suptilnih razlika u zvukovima koji čine riječi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Miješanje zvukova u višesložnim riječima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Nesposobnost rimovanja do 4 godine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322078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Pogledajte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ovu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sliku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animacija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.  Vase o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ine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krugovi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okre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hr-HR" dirty="0"/>
          </a:p>
        </p:txBody>
      </p:sp>
      <p:pic>
        <p:nvPicPr>
          <p:cNvPr id="4" name="Picture 3" descr="illlll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8137525" cy="551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22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Je li to doista disleksija?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OSNOVNE SKUPINE DJECE: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1.DJECA KOJA IMAJU PROLAZNE TEŠKOĆE ČITANJA I  PISANJA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-sredina koja ne pruža dovoljno stimulacije za razvoj vještina potrebnih za čitanje i pisanje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-u fazi početnog č. i p. često odsutni iz škole zbog 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npr.bolesti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-”psihički odsutna” djeca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-nedostatno zrela djeca kojoj je tempo nastavnog procesa prebrz a metode ne odgovaraju njihovom stilu učenja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-djeca s PUP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SVA OVA DJECA IMAJU UREDNE INTELEKTUALNE SPOSOBNOSTI I SPOSOBNOSTI ZA USVAJANJE ČITANJA I PISANJA. TEŠKOĆE SU PROLAZNE.</a:t>
            </a:r>
          </a:p>
          <a:p>
            <a:pPr marL="13716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84272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2.DJECA KOJA IMAJU TRAJNE TAŠKOĆE U ČITANJU I PISANJU UZ OPĆENITO DOBRE SPOSOBNOSTI- DISLEKSIJA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-izrazito smanjene sposobnosti za čitanje i pisanje, simptomi su jači, brojniji i dulje traju.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-opće sposobnosti su prosječne ili nadprosječne</a:t>
            </a:r>
          </a:p>
          <a:p>
            <a:pPr marL="137160" indent="0">
              <a:buNone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3.DJECA KOJA IMAJU TRAJNE TEŠKOĆE U ČITANJI I  PISANJU U OKVIRU OPĆENITO  SMANJENIH SPOSOBNOSTI</a:t>
            </a:r>
          </a:p>
          <a:p>
            <a:pPr marL="137160" indent="0">
              <a:buNone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-teško savladavaju sve školske vještine-čitanje, pisanje, računanje, i tijekom cijelog školovanja imaju problem zbog toga. Potrebno je odrediti stvarne sposobnosti prema njima odrediti odgovarajući oblik školovanja</a:t>
            </a:r>
          </a:p>
          <a:p>
            <a:pPr marL="137160" indent="0">
              <a:buNone/>
            </a:pPr>
            <a:endParaRPr lang="hr-HR" sz="2000" dirty="0"/>
          </a:p>
          <a:p>
            <a:pPr marL="137160" indent="0">
              <a:buNone/>
            </a:pPr>
            <a:endParaRPr lang="hr-HR" sz="2000" dirty="0"/>
          </a:p>
          <a:p>
            <a:pPr marL="13716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64124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ISPRAVAN TEKST</a:t>
            </a:r>
            <a:r>
              <a:rPr lang="hr-H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/KAKO GA ČITA DIJETE S DYSLEKSIOM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Najveća ljuska zajednica zove se država. Ona je domovina svih ljudi.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Naveća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ljubsga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sabnica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zove se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bržava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Ano je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donovina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svih ljubi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 žive u njoj. Ako državi zaprijete vanjski neprijatelji, pozovu se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koje živi u noj. Kao državi prijeti vinski ne prijatelj, zovu se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 muškarci pod oružje da brane domovinu. Za izdržavanje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obrasli muški po oružje pa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drane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damavinu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Za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isdržati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vojske, ali i za druge važne potrebe, </a:t>
            </a:r>
            <a:r>
              <a:rPr lang="hr-HR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npr.cestu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mostove, škole,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vojsku, a i sa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važne potrebe,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npr.cestu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most, školu,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plaćaju državljani poreze. Države kojima je na čelu vladar zovu se</a:t>
            </a:r>
            <a:r>
              <a:rPr lang="hr-H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blaća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državi pozere. Države kojima je na čelu </a:t>
            </a: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vlabar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zovu se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monarhije.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hr-H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morhija</a:t>
            </a:r>
            <a:r>
              <a:rPr lang="hr-H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716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9590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1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43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ekarska">
  <a:themeElements>
    <a:clrScheme name="Apotekars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ekars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ekars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497</TotalTime>
  <Words>1634</Words>
  <Application>Microsoft Macintosh PowerPoint</Application>
  <PresentationFormat>On-screen Show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Book Antiqua</vt:lpstr>
      <vt:lpstr>Century Gothic</vt:lpstr>
      <vt:lpstr>Wingdings</vt:lpstr>
      <vt:lpstr>Apotekarska</vt:lpstr>
      <vt:lpstr>Specifične teškoće učenja</vt:lpstr>
      <vt:lpstr>SPECIFIČNE TEŠKOĆE UČENJA</vt:lpstr>
      <vt:lpstr>Učenici sa specifičnim teškoćama učenja/ Disleksija</vt:lpstr>
      <vt:lpstr>PowerPoint Presentation</vt:lpstr>
      <vt:lpstr>Pogledajte ovu sliku, nije animacija.  Vase oči čine da se krugovi okreću</vt:lpstr>
      <vt:lpstr>Je li to doista disleksija?</vt:lpstr>
      <vt:lpstr>PowerPoint Presentation</vt:lpstr>
      <vt:lpstr>ISPRAVAN TEKST/KAKO GA ČITA DIJETE S DYSLEKSIOM</vt:lpstr>
      <vt:lpstr>PowerPoint Presentation</vt:lpstr>
      <vt:lpstr>Učenici sa specifičnim teškoćama učenja/ Disgrafija</vt:lpstr>
      <vt:lpstr>PowerPoint Presentation</vt:lpstr>
      <vt:lpstr>PowerPoint Presentation</vt:lpstr>
      <vt:lpstr>PowerPoint Presentation</vt:lpstr>
      <vt:lpstr>PowerPoint Presentation</vt:lpstr>
      <vt:lpstr>DOBRO JE UČINITI</vt:lpstr>
      <vt:lpstr>NIJE DOBRO ČINITI</vt:lpstr>
      <vt:lpstr>KAKO KONCIPIRATI I OBLIKOVATI TEKST</vt:lpstr>
      <vt:lpstr>Učenici sa specifičnim teškoćama učenja/ Diskalkulija</vt:lpstr>
      <vt:lpstr>VAŽNO JE ZAPAMTITI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SPECIFIČNE TEŠKOĆE UČENJA</dc:title>
  <dc:creator>Iva</dc:creator>
  <cp:lastModifiedBy>Pamela Jurkovic</cp:lastModifiedBy>
  <cp:revision>40</cp:revision>
  <dcterms:created xsi:type="dcterms:W3CDTF">2017-12-13T09:36:25Z</dcterms:created>
  <dcterms:modified xsi:type="dcterms:W3CDTF">2024-09-14T20:29:53Z</dcterms:modified>
</cp:coreProperties>
</file>